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3"/>
    <p:sldMasterId id="2147483660" r:id="rId4"/>
    <p:sldMasterId id="2147483667" r:id="rId5"/>
    <p:sldMasterId id="2147483674" r:id="rId6"/>
    <p:sldMasterId id="2147483681" r:id="rId7"/>
    <p:sldMasterId id="2147483688" r:id="rId8"/>
    <p:sldMasterId id="2147483695" r:id="rId9"/>
    <p:sldMasterId id="2147483702" r:id="rId10"/>
    <p:sldMasterId id="2147483709" r:id="rId11"/>
    <p:sldMasterId id="2147483716" r:id="rId12"/>
    <p:sldMasterId id="2147483723" r:id="rId13"/>
    <p:sldMasterId id="2147483730" r:id="rId14"/>
    <p:sldMasterId id="2147483737" r:id="rId15"/>
    <p:sldMasterId id="2147483743" r:id="rId16"/>
    <p:sldMasterId id="2147483749" r:id="rId17"/>
    <p:sldMasterId id="2147483755" r:id="rId18"/>
    <p:sldMasterId id="2147483761" r:id="rId19"/>
    <p:sldMasterId id="2147483768" r:id="rId20"/>
  </p:sldMasterIdLst>
  <p:notesMasterIdLst>
    <p:notesMasterId r:id="rId24"/>
  </p:notesMasterIdLst>
  <p:sldIdLst>
    <p:sldId id="284" r:id="rId21"/>
    <p:sldId id="285" r:id="rId22"/>
    <p:sldId id="804" r:id="rId23"/>
    <p:sldId id="952" r:id="rId25"/>
    <p:sldId id="1371" r:id="rId26"/>
    <p:sldId id="709" r:id="rId27"/>
    <p:sldId id="1073" r:id="rId28"/>
    <p:sldId id="714" r:id="rId29"/>
    <p:sldId id="716" r:id="rId30"/>
    <p:sldId id="953" r:id="rId31"/>
    <p:sldId id="715" r:id="rId32"/>
    <p:sldId id="717" r:id="rId33"/>
    <p:sldId id="718" r:id="rId34"/>
    <p:sldId id="1374" r:id="rId35"/>
    <p:sldId id="955" r:id="rId36"/>
    <p:sldId id="721" r:id="rId37"/>
    <p:sldId id="720" r:id="rId38"/>
    <p:sldId id="956" r:id="rId39"/>
    <p:sldId id="957" r:id="rId40"/>
    <p:sldId id="1376" r:id="rId41"/>
    <p:sldId id="1375" r:id="rId42"/>
    <p:sldId id="722" r:id="rId43"/>
    <p:sldId id="723" r:id="rId44"/>
    <p:sldId id="724" r:id="rId45"/>
    <p:sldId id="725" r:id="rId46"/>
    <p:sldId id="961" r:id="rId47"/>
    <p:sldId id="960" r:id="rId48"/>
    <p:sldId id="959" r:id="rId49"/>
    <p:sldId id="958" r:id="rId50"/>
    <p:sldId id="1377" r:id="rId51"/>
    <p:sldId id="1379" r:id="rId52"/>
    <p:sldId id="962" r:id="rId53"/>
    <p:sldId id="964" r:id="rId54"/>
    <p:sldId id="966" r:id="rId55"/>
    <p:sldId id="965" r:id="rId56"/>
    <p:sldId id="968" r:id="rId57"/>
    <p:sldId id="969" r:id="rId58"/>
    <p:sldId id="971" r:id="rId59"/>
    <p:sldId id="972" r:id="rId60"/>
    <p:sldId id="970" r:id="rId61"/>
    <p:sldId id="973" r:id="rId62"/>
    <p:sldId id="974" r:id="rId63"/>
    <p:sldId id="976" r:id="rId64"/>
    <p:sldId id="977" r:id="rId65"/>
    <p:sldId id="980" r:id="rId66"/>
    <p:sldId id="981" r:id="rId67"/>
    <p:sldId id="744" r:id="rId68"/>
    <p:sldId id="745" r:id="rId69"/>
    <p:sldId id="746" r:id="rId70"/>
    <p:sldId id="747" r:id="rId71"/>
    <p:sldId id="748" r:id="rId72"/>
    <p:sldId id="1247" r:id="rId73"/>
    <p:sldId id="1248" r:id="rId74"/>
    <p:sldId id="1249" r:id="rId75"/>
    <p:sldId id="1250" r:id="rId76"/>
    <p:sldId id="1251" r:id="rId77"/>
    <p:sldId id="749" r:id="rId78"/>
    <p:sldId id="750" r:id="rId79"/>
    <p:sldId id="982" r:id="rId80"/>
    <p:sldId id="989" r:id="rId81"/>
    <p:sldId id="751" r:id="rId82"/>
    <p:sldId id="985" r:id="rId83"/>
    <p:sldId id="988" r:id="rId84"/>
    <p:sldId id="987" r:id="rId85"/>
    <p:sldId id="986" r:id="rId86"/>
    <p:sldId id="752" r:id="rId87"/>
    <p:sldId id="990" r:id="rId88"/>
    <p:sldId id="991" r:id="rId89"/>
    <p:sldId id="992" r:id="rId90"/>
    <p:sldId id="759" r:id="rId91"/>
    <p:sldId id="760" r:id="rId92"/>
    <p:sldId id="761" r:id="rId93"/>
    <p:sldId id="762" r:id="rId94"/>
    <p:sldId id="993" r:id="rId95"/>
    <p:sldId id="763" r:id="rId96"/>
    <p:sldId id="764" r:id="rId97"/>
    <p:sldId id="765" r:id="rId98"/>
    <p:sldId id="766" r:id="rId99"/>
    <p:sldId id="1323" r:id="rId100"/>
    <p:sldId id="767" r:id="rId101"/>
    <p:sldId id="768" r:id="rId102"/>
    <p:sldId id="769" r:id="rId103"/>
    <p:sldId id="770" r:id="rId104"/>
    <p:sldId id="771" r:id="rId105"/>
    <p:sldId id="772" r:id="rId106"/>
    <p:sldId id="773" r:id="rId107"/>
    <p:sldId id="774" r:id="rId108"/>
    <p:sldId id="775" r:id="rId109"/>
    <p:sldId id="776" r:id="rId110"/>
    <p:sldId id="777" r:id="rId111"/>
    <p:sldId id="778" r:id="rId112"/>
    <p:sldId id="779" r:id="rId113"/>
    <p:sldId id="780" r:id="rId114"/>
    <p:sldId id="781" r:id="rId115"/>
    <p:sldId id="782" r:id="rId116"/>
    <p:sldId id="783" r:id="rId117"/>
    <p:sldId id="784" r:id="rId118"/>
    <p:sldId id="785" r:id="rId119"/>
    <p:sldId id="786" r:id="rId120"/>
    <p:sldId id="787" r:id="rId121"/>
    <p:sldId id="788" r:id="rId122"/>
    <p:sldId id="789" r:id="rId123"/>
    <p:sldId id="790" r:id="rId124"/>
    <p:sldId id="791" r:id="rId125"/>
    <p:sldId id="792" r:id="rId126"/>
    <p:sldId id="793" r:id="rId127"/>
    <p:sldId id="794" r:id="rId128"/>
    <p:sldId id="795" r:id="rId129"/>
    <p:sldId id="796" r:id="rId130"/>
    <p:sldId id="797" r:id="rId131"/>
    <p:sldId id="798" r:id="rId132"/>
    <p:sldId id="799" r:id="rId133"/>
    <p:sldId id="800" r:id="rId134"/>
    <p:sldId id="801" r:id="rId135"/>
    <p:sldId id="802" r:id="rId136"/>
    <p:sldId id="803" r:id="rId137"/>
    <p:sldId id="994" r:id="rId138"/>
    <p:sldId id="995" r:id="rId139"/>
    <p:sldId id="996" r:id="rId140"/>
    <p:sldId id="997" r:id="rId141"/>
    <p:sldId id="998" r:id="rId142"/>
    <p:sldId id="999" r:id="rId143"/>
    <p:sldId id="1001" r:id="rId144"/>
    <p:sldId id="1002" r:id="rId145"/>
    <p:sldId id="1003" r:id="rId146"/>
    <p:sldId id="1004" r:id="rId147"/>
  </p:sldIdLst>
  <p:sldSz cx="9144000" cy="5143500" type="screen16x9"/>
  <p:notesSz cx="6858000" cy="9144000"/>
  <p:custDataLst>
    <p:tags r:id="rId151"/>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F0FB"/>
    <a:srgbClr val="00194C"/>
    <a:srgbClr val="CC6600"/>
    <a:srgbClr val="800000"/>
    <a:srgbClr val="990000"/>
    <a:srgbClr val="993300"/>
    <a:srgbClr val="3333FF"/>
    <a:srgbClr val="1A6ED1"/>
    <a:srgbClr val="3079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1115" autoAdjust="0"/>
  </p:normalViewPr>
  <p:slideViewPr>
    <p:cSldViewPr snapToGrid="0">
      <p:cViewPr varScale="1">
        <p:scale>
          <a:sx n="99" d="100"/>
          <a:sy n="99" d="100"/>
        </p:scale>
        <p:origin x="48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78.xml"/><Relationship Id="rId98" Type="http://schemas.openxmlformats.org/officeDocument/2006/relationships/slide" Target="slides/slide77.xml"/><Relationship Id="rId97" Type="http://schemas.openxmlformats.org/officeDocument/2006/relationships/slide" Target="slides/slide76.xml"/><Relationship Id="rId96" Type="http://schemas.openxmlformats.org/officeDocument/2006/relationships/slide" Target="slides/slide75.xml"/><Relationship Id="rId95" Type="http://schemas.openxmlformats.org/officeDocument/2006/relationships/slide" Target="slides/slide74.xml"/><Relationship Id="rId94" Type="http://schemas.openxmlformats.org/officeDocument/2006/relationships/slide" Target="slides/slide73.xml"/><Relationship Id="rId93" Type="http://schemas.openxmlformats.org/officeDocument/2006/relationships/slide" Target="slides/slide72.xml"/><Relationship Id="rId92" Type="http://schemas.openxmlformats.org/officeDocument/2006/relationships/slide" Target="slides/slide71.xml"/><Relationship Id="rId91" Type="http://schemas.openxmlformats.org/officeDocument/2006/relationships/slide" Target="slides/slide70.xml"/><Relationship Id="rId90" Type="http://schemas.openxmlformats.org/officeDocument/2006/relationships/slide" Target="slides/slide69.xml"/><Relationship Id="rId9" Type="http://schemas.openxmlformats.org/officeDocument/2006/relationships/slideMaster" Target="slideMasters/slideMaster8.xml"/><Relationship Id="rId89" Type="http://schemas.openxmlformats.org/officeDocument/2006/relationships/slide" Target="slides/slide68.xml"/><Relationship Id="rId88" Type="http://schemas.openxmlformats.org/officeDocument/2006/relationships/slide" Target="slides/slide67.xml"/><Relationship Id="rId87" Type="http://schemas.openxmlformats.org/officeDocument/2006/relationships/slide" Target="slides/slide66.xml"/><Relationship Id="rId86" Type="http://schemas.openxmlformats.org/officeDocument/2006/relationships/slide" Target="slides/slide65.xml"/><Relationship Id="rId85" Type="http://schemas.openxmlformats.org/officeDocument/2006/relationships/slide" Target="slides/slide64.xml"/><Relationship Id="rId84" Type="http://schemas.openxmlformats.org/officeDocument/2006/relationships/slide" Target="slides/slide63.xml"/><Relationship Id="rId83" Type="http://schemas.openxmlformats.org/officeDocument/2006/relationships/slide" Target="slides/slide62.xml"/><Relationship Id="rId82" Type="http://schemas.openxmlformats.org/officeDocument/2006/relationships/slide" Target="slides/slide61.xml"/><Relationship Id="rId81" Type="http://schemas.openxmlformats.org/officeDocument/2006/relationships/slide" Target="slides/slide60.xml"/><Relationship Id="rId80" Type="http://schemas.openxmlformats.org/officeDocument/2006/relationships/slide" Target="slides/slide59.xml"/><Relationship Id="rId8" Type="http://schemas.openxmlformats.org/officeDocument/2006/relationships/slideMaster" Target="slideMasters/slideMaster7.xml"/><Relationship Id="rId79" Type="http://schemas.openxmlformats.org/officeDocument/2006/relationships/slide" Target="slides/slide58.xml"/><Relationship Id="rId78" Type="http://schemas.openxmlformats.org/officeDocument/2006/relationships/slide" Target="slides/slide57.xml"/><Relationship Id="rId77" Type="http://schemas.openxmlformats.org/officeDocument/2006/relationships/slide" Target="slides/slide56.xml"/><Relationship Id="rId76" Type="http://schemas.openxmlformats.org/officeDocument/2006/relationships/slide" Target="slides/slide55.xml"/><Relationship Id="rId75" Type="http://schemas.openxmlformats.org/officeDocument/2006/relationships/slide" Target="slides/slide54.xml"/><Relationship Id="rId74" Type="http://schemas.openxmlformats.org/officeDocument/2006/relationships/slide" Target="slides/slide53.xml"/><Relationship Id="rId73" Type="http://schemas.openxmlformats.org/officeDocument/2006/relationships/slide" Target="slides/slide52.xml"/><Relationship Id="rId72" Type="http://schemas.openxmlformats.org/officeDocument/2006/relationships/slide" Target="slides/slide51.xml"/><Relationship Id="rId71" Type="http://schemas.openxmlformats.org/officeDocument/2006/relationships/slide" Target="slides/slide50.xml"/><Relationship Id="rId70" Type="http://schemas.openxmlformats.org/officeDocument/2006/relationships/slide" Target="slides/slide49.xml"/><Relationship Id="rId7" Type="http://schemas.openxmlformats.org/officeDocument/2006/relationships/slideMaster" Target="slideMasters/slideMaster6.xml"/><Relationship Id="rId69" Type="http://schemas.openxmlformats.org/officeDocument/2006/relationships/slide" Target="slides/slide48.xml"/><Relationship Id="rId68" Type="http://schemas.openxmlformats.org/officeDocument/2006/relationships/slide" Target="slides/slide47.xml"/><Relationship Id="rId67" Type="http://schemas.openxmlformats.org/officeDocument/2006/relationships/slide" Target="slides/slide46.xml"/><Relationship Id="rId66" Type="http://schemas.openxmlformats.org/officeDocument/2006/relationships/slide" Target="slides/slide45.xml"/><Relationship Id="rId65" Type="http://schemas.openxmlformats.org/officeDocument/2006/relationships/slide" Target="slides/slide44.xml"/><Relationship Id="rId64" Type="http://schemas.openxmlformats.org/officeDocument/2006/relationships/slide" Target="slides/slide43.xml"/><Relationship Id="rId63" Type="http://schemas.openxmlformats.org/officeDocument/2006/relationships/slide" Target="slides/slide42.xml"/><Relationship Id="rId62" Type="http://schemas.openxmlformats.org/officeDocument/2006/relationships/slide" Target="slides/slide41.xml"/><Relationship Id="rId61" Type="http://schemas.openxmlformats.org/officeDocument/2006/relationships/slide" Target="slides/slide40.xml"/><Relationship Id="rId60" Type="http://schemas.openxmlformats.org/officeDocument/2006/relationships/slide" Target="slides/slide39.xml"/><Relationship Id="rId6" Type="http://schemas.openxmlformats.org/officeDocument/2006/relationships/slideMaster" Target="slideMasters/slideMaster5.xml"/><Relationship Id="rId59" Type="http://schemas.openxmlformats.org/officeDocument/2006/relationships/slide" Target="slides/slide38.xml"/><Relationship Id="rId58" Type="http://schemas.openxmlformats.org/officeDocument/2006/relationships/slide" Target="slides/slide37.xml"/><Relationship Id="rId57" Type="http://schemas.openxmlformats.org/officeDocument/2006/relationships/slide" Target="slides/slide36.xml"/><Relationship Id="rId56" Type="http://schemas.openxmlformats.org/officeDocument/2006/relationships/slide" Target="slides/slide35.xml"/><Relationship Id="rId55" Type="http://schemas.openxmlformats.org/officeDocument/2006/relationships/slide" Target="slides/slide34.xml"/><Relationship Id="rId54" Type="http://schemas.openxmlformats.org/officeDocument/2006/relationships/slide" Target="slides/slide33.xml"/><Relationship Id="rId53" Type="http://schemas.openxmlformats.org/officeDocument/2006/relationships/slide" Target="slides/slide32.xml"/><Relationship Id="rId52" Type="http://schemas.openxmlformats.org/officeDocument/2006/relationships/slide" Target="slides/slide31.xml"/><Relationship Id="rId51" Type="http://schemas.openxmlformats.org/officeDocument/2006/relationships/slide" Target="slides/slide30.xml"/><Relationship Id="rId50" Type="http://schemas.openxmlformats.org/officeDocument/2006/relationships/slide" Target="slides/slide29.xml"/><Relationship Id="rId5" Type="http://schemas.openxmlformats.org/officeDocument/2006/relationships/slideMaster" Target="slideMasters/slideMaster4.xml"/><Relationship Id="rId49" Type="http://schemas.openxmlformats.org/officeDocument/2006/relationships/slide" Target="slides/slide28.xml"/><Relationship Id="rId48" Type="http://schemas.openxmlformats.org/officeDocument/2006/relationships/slide" Target="slides/slide27.xml"/><Relationship Id="rId47" Type="http://schemas.openxmlformats.org/officeDocument/2006/relationships/slide" Target="slides/slide26.xml"/><Relationship Id="rId46" Type="http://schemas.openxmlformats.org/officeDocument/2006/relationships/slide" Target="slides/slide25.xml"/><Relationship Id="rId45" Type="http://schemas.openxmlformats.org/officeDocument/2006/relationships/slide" Target="slides/slide24.xml"/><Relationship Id="rId44" Type="http://schemas.openxmlformats.org/officeDocument/2006/relationships/slide" Target="slides/slide23.xml"/><Relationship Id="rId43" Type="http://schemas.openxmlformats.org/officeDocument/2006/relationships/slide" Target="slides/slide22.xml"/><Relationship Id="rId42" Type="http://schemas.openxmlformats.org/officeDocument/2006/relationships/slide" Target="slides/slide21.xml"/><Relationship Id="rId41" Type="http://schemas.openxmlformats.org/officeDocument/2006/relationships/slide" Target="slides/slide20.xml"/><Relationship Id="rId40" Type="http://schemas.openxmlformats.org/officeDocument/2006/relationships/slide" Target="slides/slide19.xml"/><Relationship Id="rId4" Type="http://schemas.openxmlformats.org/officeDocument/2006/relationships/slideMaster" Target="slideMasters/slideMaster3.xml"/><Relationship Id="rId39" Type="http://schemas.openxmlformats.org/officeDocument/2006/relationships/slide" Target="slides/slide18.xml"/><Relationship Id="rId38" Type="http://schemas.openxmlformats.org/officeDocument/2006/relationships/slide" Target="slides/slide17.xml"/><Relationship Id="rId37" Type="http://schemas.openxmlformats.org/officeDocument/2006/relationships/slide" Target="slides/slide16.xml"/><Relationship Id="rId36" Type="http://schemas.openxmlformats.org/officeDocument/2006/relationships/slide" Target="slides/slide15.xml"/><Relationship Id="rId35" Type="http://schemas.openxmlformats.org/officeDocument/2006/relationships/slide" Target="slides/slide14.xml"/><Relationship Id="rId34" Type="http://schemas.openxmlformats.org/officeDocument/2006/relationships/slide" Target="slides/slide13.xml"/><Relationship Id="rId33" Type="http://schemas.openxmlformats.org/officeDocument/2006/relationships/slide" Target="slides/slide12.xml"/><Relationship Id="rId32" Type="http://schemas.openxmlformats.org/officeDocument/2006/relationships/slide" Target="slides/slide11.xml"/><Relationship Id="rId31" Type="http://schemas.openxmlformats.org/officeDocument/2006/relationships/slide" Target="slides/slide10.xml"/><Relationship Id="rId30" Type="http://schemas.openxmlformats.org/officeDocument/2006/relationships/slide" Target="slides/slide9.xml"/><Relationship Id="rId3" Type="http://schemas.openxmlformats.org/officeDocument/2006/relationships/slideMaster" Target="slideMasters/slideMaster2.xml"/><Relationship Id="rId29" Type="http://schemas.openxmlformats.org/officeDocument/2006/relationships/slide" Target="slides/slide8.xml"/><Relationship Id="rId28" Type="http://schemas.openxmlformats.org/officeDocument/2006/relationships/slide" Target="slides/slide7.xml"/><Relationship Id="rId27" Type="http://schemas.openxmlformats.org/officeDocument/2006/relationships/slide" Target="slides/slide6.xml"/><Relationship Id="rId26" Type="http://schemas.openxmlformats.org/officeDocument/2006/relationships/slide" Target="slides/slide5.xml"/><Relationship Id="rId25" Type="http://schemas.openxmlformats.org/officeDocument/2006/relationships/slide" Target="slides/slide4.xml"/><Relationship Id="rId24" Type="http://schemas.openxmlformats.org/officeDocument/2006/relationships/notesMaster" Target="notesMasters/notesMaster1.xml"/><Relationship Id="rId23" Type="http://schemas.openxmlformats.org/officeDocument/2006/relationships/slide" Target="slides/slide3.xml"/><Relationship Id="rId22" Type="http://schemas.openxmlformats.org/officeDocument/2006/relationships/slide" Target="slides/slide2.xml"/><Relationship Id="rId21" Type="http://schemas.openxmlformats.org/officeDocument/2006/relationships/slide" Target="slides/slide1.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1" Type="http://schemas.openxmlformats.org/officeDocument/2006/relationships/tags" Target="tags/tag7.xml"/><Relationship Id="rId150" Type="http://schemas.openxmlformats.org/officeDocument/2006/relationships/tableStyles" Target="tableStyles.xml"/><Relationship Id="rId15" Type="http://schemas.openxmlformats.org/officeDocument/2006/relationships/slideMaster" Target="slideMasters/slideMaster14.xml"/><Relationship Id="rId149" Type="http://schemas.openxmlformats.org/officeDocument/2006/relationships/viewProps" Target="viewProps.xml"/><Relationship Id="rId148" Type="http://schemas.openxmlformats.org/officeDocument/2006/relationships/presProps" Target="presProps.xml"/><Relationship Id="rId147" Type="http://schemas.openxmlformats.org/officeDocument/2006/relationships/slide" Target="slides/slide126.xml"/><Relationship Id="rId146" Type="http://schemas.openxmlformats.org/officeDocument/2006/relationships/slide" Target="slides/slide125.xml"/><Relationship Id="rId145" Type="http://schemas.openxmlformats.org/officeDocument/2006/relationships/slide" Target="slides/slide124.xml"/><Relationship Id="rId144" Type="http://schemas.openxmlformats.org/officeDocument/2006/relationships/slide" Target="slides/slide123.xml"/><Relationship Id="rId143" Type="http://schemas.openxmlformats.org/officeDocument/2006/relationships/slide" Target="slides/slide122.xml"/><Relationship Id="rId142" Type="http://schemas.openxmlformats.org/officeDocument/2006/relationships/slide" Target="slides/slide121.xml"/><Relationship Id="rId141" Type="http://schemas.openxmlformats.org/officeDocument/2006/relationships/slide" Target="slides/slide120.xml"/><Relationship Id="rId140" Type="http://schemas.openxmlformats.org/officeDocument/2006/relationships/slide" Target="slides/slide119.xml"/><Relationship Id="rId14" Type="http://schemas.openxmlformats.org/officeDocument/2006/relationships/slideMaster" Target="slideMasters/slideMaster13.xml"/><Relationship Id="rId139" Type="http://schemas.openxmlformats.org/officeDocument/2006/relationships/slide" Target="slides/slide118.xml"/><Relationship Id="rId138" Type="http://schemas.openxmlformats.org/officeDocument/2006/relationships/slide" Target="slides/slide117.xml"/><Relationship Id="rId137" Type="http://schemas.openxmlformats.org/officeDocument/2006/relationships/slide" Target="slides/slide116.xml"/><Relationship Id="rId136" Type="http://schemas.openxmlformats.org/officeDocument/2006/relationships/slide" Target="slides/slide115.xml"/><Relationship Id="rId135" Type="http://schemas.openxmlformats.org/officeDocument/2006/relationships/slide" Target="slides/slide114.xml"/><Relationship Id="rId134" Type="http://schemas.openxmlformats.org/officeDocument/2006/relationships/slide" Target="slides/slide113.xml"/><Relationship Id="rId133" Type="http://schemas.openxmlformats.org/officeDocument/2006/relationships/slide" Target="slides/slide112.xml"/><Relationship Id="rId132" Type="http://schemas.openxmlformats.org/officeDocument/2006/relationships/slide" Target="slides/slide111.xml"/><Relationship Id="rId131" Type="http://schemas.openxmlformats.org/officeDocument/2006/relationships/slide" Target="slides/slide110.xml"/><Relationship Id="rId130" Type="http://schemas.openxmlformats.org/officeDocument/2006/relationships/slide" Target="slides/slide109.xml"/><Relationship Id="rId13" Type="http://schemas.openxmlformats.org/officeDocument/2006/relationships/slideMaster" Target="slideMasters/slideMaster12.xml"/><Relationship Id="rId129" Type="http://schemas.openxmlformats.org/officeDocument/2006/relationships/slide" Target="slides/slide108.xml"/><Relationship Id="rId128" Type="http://schemas.openxmlformats.org/officeDocument/2006/relationships/slide" Target="slides/slide107.xml"/><Relationship Id="rId127" Type="http://schemas.openxmlformats.org/officeDocument/2006/relationships/slide" Target="slides/slide106.xml"/><Relationship Id="rId126" Type="http://schemas.openxmlformats.org/officeDocument/2006/relationships/slide" Target="slides/slide105.xml"/><Relationship Id="rId125" Type="http://schemas.openxmlformats.org/officeDocument/2006/relationships/slide" Target="slides/slide104.xml"/><Relationship Id="rId124" Type="http://schemas.openxmlformats.org/officeDocument/2006/relationships/slide" Target="slides/slide103.xml"/><Relationship Id="rId123" Type="http://schemas.openxmlformats.org/officeDocument/2006/relationships/slide" Target="slides/slide102.xml"/><Relationship Id="rId122" Type="http://schemas.openxmlformats.org/officeDocument/2006/relationships/slide" Target="slides/slide101.xml"/><Relationship Id="rId121" Type="http://schemas.openxmlformats.org/officeDocument/2006/relationships/slide" Target="slides/slide100.xml"/><Relationship Id="rId120" Type="http://schemas.openxmlformats.org/officeDocument/2006/relationships/slide" Target="slides/slide99.xml"/><Relationship Id="rId12" Type="http://schemas.openxmlformats.org/officeDocument/2006/relationships/slideMaster" Target="slideMasters/slideMaster11.xml"/><Relationship Id="rId119" Type="http://schemas.openxmlformats.org/officeDocument/2006/relationships/slide" Target="slides/slide98.xml"/><Relationship Id="rId118" Type="http://schemas.openxmlformats.org/officeDocument/2006/relationships/slide" Target="slides/slide97.xml"/><Relationship Id="rId117" Type="http://schemas.openxmlformats.org/officeDocument/2006/relationships/slide" Target="slides/slide96.xml"/><Relationship Id="rId116" Type="http://schemas.openxmlformats.org/officeDocument/2006/relationships/slide" Target="slides/slide95.xml"/><Relationship Id="rId115" Type="http://schemas.openxmlformats.org/officeDocument/2006/relationships/slide" Target="slides/slide94.xml"/><Relationship Id="rId114" Type="http://schemas.openxmlformats.org/officeDocument/2006/relationships/slide" Target="slides/slide93.xml"/><Relationship Id="rId113" Type="http://schemas.openxmlformats.org/officeDocument/2006/relationships/slide" Target="slides/slide92.xml"/><Relationship Id="rId112" Type="http://schemas.openxmlformats.org/officeDocument/2006/relationships/slide" Target="slides/slide91.xml"/><Relationship Id="rId111" Type="http://schemas.openxmlformats.org/officeDocument/2006/relationships/slide" Target="slides/slide90.xml"/><Relationship Id="rId110" Type="http://schemas.openxmlformats.org/officeDocument/2006/relationships/slide" Target="slides/slide89.xml"/><Relationship Id="rId11" Type="http://schemas.openxmlformats.org/officeDocument/2006/relationships/slideMaster" Target="slideMasters/slideMaster10.xml"/><Relationship Id="rId109" Type="http://schemas.openxmlformats.org/officeDocument/2006/relationships/slide" Target="slides/slide88.xml"/><Relationship Id="rId108" Type="http://schemas.openxmlformats.org/officeDocument/2006/relationships/slide" Target="slides/slide87.xml"/><Relationship Id="rId107" Type="http://schemas.openxmlformats.org/officeDocument/2006/relationships/slide" Target="slides/slide86.xml"/><Relationship Id="rId106" Type="http://schemas.openxmlformats.org/officeDocument/2006/relationships/slide" Target="slides/slide85.xml"/><Relationship Id="rId105" Type="http://schemas.openxmlformats.org/officeDocument/2006/relationships/slide" Target="slides/slide84.xml"/><Relationship Id="rId104" Type="http://schemas.openxmlformats.org/officeDocument/2006/relationships/slide" Target="slides/slide83.xml"/><Relationship Id="rId103" Type="http://schemas.openxmlformats.org/officeDocument/2006/relationships/slide" Target="slides/slide82.xml"/><Relationship Id="rId102" Type="http://schemas.openxmlformats.org/officeDocument/2006/relationships/slide" Target="slides/slide81.xml"/><Relationship Id="rId101" Type="http://schemas.openxmlformats.org/officeDocument/2006/relationships/slide" Target="slides/slide80.xml"/><Relationship Id="rId100" Type="http://schemas.openxmlformats.org/officeDocument/2006/relationships/slide" Target="slides/slide79.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460013-E2CC-49A6-99FC-33B54BFB796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7AA911-2240-47A0-A152-528C1809DA1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lnSpc>
                <a:spcPct val="105000"/>
              </a:lnSpc>
              <a:spcBef>
                <a:spcPts val="450"/>
              </a:spcBef>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lnSpc>
                <a:spcPct val="105000"/>
              </a:lnSpc>
              <a:spcBef>
                <a:spcPts val="450"/>
              </a:spcBef>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5105" indent="-205105">
              <a:buNone/>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685800" rtl="0" eaLnBrk="1" fontAlgn="auto" latinLnBrk="0" hangingPunct="1">
              <a:lnSpc>
                <a:spcPct val="100000"/>
              </a:lnSpc>
              <a:spcBef>
                <a:spcPts val="0"/>
              </a:spcBef>
              <a:spcAft>
                <a:spcPts val="0"/>
              </a:spcAft>
              <a:buClrTx/>
              <a:buSzTx/>
              <a:buFontTx/>
              <a:buNone/>
              <a:defRPr/>
            </a:pPr>
            <a:endParaRPr lang="en-US" altLang="zh-CN" baseline="0" dirty="0" smtClean="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0" fontAlgn="base" hangingPunct="0">
              <a:lnSpc>
                <a:spcPts val="3000"/>
              </a:lnSpc>
              <a:spcBef>
                <a:spcPts val="600"/>
              </a:spcBef>
              <a:spcAft>
                <a:spcPct val="0"/>
              </a:spcAft>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Tx/>
              <a:buNone/>
            </a:pPr>
            <a:endParaRPr lang="zh-CN" altLang="en-US" sz="900" b="0" kern="1200" dirty="0">
              <a:solidFill>
                <a:schemeClr val="tx1"/>
              </a:solidFill>
              <a:latin typeface="+mj-ea"/>
              <a:ea typeface="+mn-ea"/>
              <a:cs typeface="+mn-cs"/>
            </a:endParaRPr>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ffectLst/>
            </a:endParaRPr>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0000"/>
              </a:lnSpc>
            </a:pPr>
            <a:endParaRPr lang="zh-CN" altLang="en-US"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900" dirty="0"/>
          </a:p>
        </p:txBody>
      </p:sp>
      <p:sp>
        <p:nvSpPr>
          <p:cNvPr id="4" name="灯片编号占位符 3"/>
          <p:cNvSpPr>
            <a:spLocks noGrp="1"/>
          </p:cNvSpPr>
          <p:nvPr>
            <p:ph type="sldNum" sz="quarter" idx="10"/>
          </p:nvPr>
        </p:nvSpPr>
        <p:spPr/>
        <p:txBody>
          <a:bodyPr/>
          <a:lstStyle/>
          <a:p>
            <a:fld id="{427AA911-2240-47A0-A152-528C1809DA1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1.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9.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1.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7.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1.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1.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1.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1.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4" Type="http://schemas.openxmlformats.org/officeDocument/2006/relationships/image" Target="../media/image1.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4" Type="http://schemas.openxmlformats.org/officeDocument/2006/relationships/image" Target="../media/image1.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4" Type="http://schemas.openxmlformats.org/officeDocument/2006/relationships/image" Target="../media/image1.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4" Type="http://schemas.openxmlformats.org/officeDocument/2006/relationships/image" Target="../media/image1.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4" Type="http://schemas.openxmlformats.org/officeDocument/2006/relationships/image" Target="../media/image1.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3.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2.xml"/></Relationships>
</file>

<file path=ppt/slideLayouts/_rels/slideLayout66.xml.rels><?xml version="1.0" encoding="UTF-8" standalone="yes"?>
<Relationships xmlns="http://schemas.openxmlformats.org/package/2006/relationships"><Relationship Id="rId4" Type="http://schemas.openxmlformats.org/officeDocument/2006/relationships/image" Target="../media/image1.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1.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4" Type="http://schemas.openxmlformats.org/officeDocument/2006/relationships/image" Target="../media/image1.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4" Type="http://schemas.openxmlformats.org/officeDocument/2006/relationships/image" Target="../media/image1.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4" Type="http://schemas.openxmlformats.org/officeDocument/2006/relationships/image" Target="../media/image1.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6.xml"/></Relationships>
</file>

<file path=ppt/slideLayouts/_rels/slideLayout88.xml.rels><?xml version="1.0" encoding="UTF-8" standalone="yes"?>
<Relationships xmlns="http://schemas.openxmlformats.org/package/2006/relationships"><Relationship Id="rId4" Type="http://schemas.openxmlformats.org/officeDocument/2006/relationships/image" Target="../media/image1.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7.xml"/></Relationships>
</file>

<file path=ppt/slideLayouts/_rels/slideLayout93.xml.rels><?xml version="1.0" encoding="UTF-8" standalone="yes"?>
<Relationships xmlns="http://schemas.openxmlformats.org/package/2006/relationships"><Relationship Id="rId4" Type="http://schemas.openxmlformats.org/officeDocument/2006/relationships/image" Target="../media/image1.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6.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8.xml"/></Relationships>
</file>

<file path=ppt/slideLayouts/_rels/slideLayout98.xml.rels><?xml version="1.0" encoding="UTF-8" standalone="yes"?>
<Relationships xmlns="http://schemas.openxmlformats.org/package/2006/relationships"><Relationship Id="rId4" Type="http://schemas.openxmlformats.org/officeDocument/2006/relationships/image" Target="../media/image1.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0" y="1274607"/>
            <a:ext cx="9144000" cy="1228873"/>
          </a:xfrm>
          <a:prstGeom prst="rect">
            <a:avLst/>
          </a:prstGeom>
        </p:spPr>
        <p:txBody>
          <a:bodyPr anchor="ctr"/>
          <a:lstStyle>
            <a:lvl1pPr algn="ctr">
              <a:lnSpc>
                <a:spcPct val="120000"/>
              </a:lnSpc>
              <a:defRPr sz="3600" b="1">
                <a:solidFill>
                  <a:srgbClr val="000066"/>
                </a:solidFill>
                <a:effectLst/>
                <a:latin typeface="黑体" panose="02010609060101010101" pitchFamily="49" charset="-122"/>
                <a:ea typeface="黑体" panose="02010609060101010101" pitchFamily="49" charset="-122"/>
              </a:defRPr>
            </a:lvl1pPr>
          </a:lstStyle>
          <a:p>
            <a:r>
              <a:rPr lang="zh-CN" altLang="en-US" dirty="0"/>
              <a:t>  知识点名称</a:t>
            </a:r>
            <a:br>
              <a:rPr lang="en-US" altLang="zh-CN" dirty="0"/>
            </a:br>
            <a:r>
              <a:rPr lang="zh-CN" altLang="en-US" dirty="0"/>
              <a:t>（太长时可以两行）</a:t>
            </a:r>
            <a:endParaRPr lang="zh-CN" altLang="en-US" dirty="0"/>
          </a:p>
        </p:txBody>
      </p:sp>
      <p:sp>
        <p:nvSpPr>
          <p:cNvPr id="8" name="文本占位符 9"/>
          <p:cNvSpPr>
            <a:spLocks noGrp="1"/>
          </p:cNvSpPr>
          <p:nvPr>
            <p:ph type="body" sz="quarter" idx="14" hasCustomPrompt="1"/>
          </p:nvPr>
        </p:nvSpPr>
        <p:spPr>
          <a:xfrm>
            <a:off x="1944001" y="2732291"/>
            <a:ext cx="5255999" cy="480131"/>
          </a:xfrm>
          <a:prstGeom prst="rect">
            <a:avLst/>
          </a:prstGeom>
        </p:spPr>
        <p:txBody>
          <a:bodyPr wrap="square">
            <a:spAutoFit/>
          </a:bodyPr>
          <a:lstStyle>
            <a:lvl1pPr marL="0" indent="0" algn="ctr">
              <a:buNone/>
              <a:defRPr sz="2800">
                <a:solidFill>
                  <a:srgbClr val="800000"/>
                </a:solidFill>
                <a:effectLst/>
                <a:latin typeface="华文新魏" panose="02010800040101010101" pitchFamily="2" charset="-122"/>
                <a:ea typeface="华文新魏" panose="02010800040101010101" pitchFamily="2" charset="-122"/>
              </a:defRPr>
            </a:lvl1pPr>
            <a:lvl2pPr marL="0" indent="0">
              <a:spcBef>
                <a:spcPts val="0"/>
              </a:spcBef>
              <a:buNone/>
              <a:defRPr sz="1350">
                <a:solidFill>
                  <a:srgbClr val="0000FF"/>
                </a:solidFill>
                <a:latin typeface="黑体" panose="02010609060101010101" pitchFamily="49" charset="-122"/>
                <a:ea typeface="黑体" panose="02010609060101010101" pitchFamily="49" charset="-122"/>
              </a:defRPr>
            </a:lvl2pPr>
          </a:lstStyle>
          <a:p>
            <a:pPr lvl="0"/>
            <a:r>
              <a:rPr lang="zh-CN" altLang="en-US" dirty="0"/>
              <a:t>教师名  主讲</a:t>
            </a:r>
            <a:endParaRPr lang="zh-CN" altLang="en-US" dirty="0"/>
          </a:p>
        </p:txBody>
      </p:sp>
      <p:sp>
        <p:nvSpPr>
          <p:cNvPr id="10" name="文本框 9"/>
          <p:cNvSpPr txBox="1"/>
          <p:nvPr userDrawn="1"/>
        </p:nvSpPr>
        <p:spPr>
          <a:xfrm>
            <a:off x="765008" y="114250"/>
            <a:ext cx="1377300" cy="415498"/>
          </a:xfrm>
          <a:prstGeom prst="rect">
            <a:avLst/>
          </a:prstGeom>
          <a:noFill/>
          <a:ln>
            <a:noFill/>
          </a:ln>
        </p:spPr>
        <p:txBody>
          <a:bodyPr wrap="none" rtlCol="0">
            <a:spAutoFit/>
          </a:bodyPr>
          <a:lstStyle/>
          <a:p>
            <a:r>
              <a:rPr lang="zh-CN" altLang="en-US" sz="2100" kern="3000" spc="225" baseline="0" dirty="0">
                <a:solidFill>
                  <a:srgbClr val="1A6ED1"/>
                </a:solidFill>
                <a:latin typeface="华文彩云" panose="02010800040101010101" pitchFamily="2" charset="-122"/>
                <a:ea typeface="华文彩云" panose="02010800040101010101" pitchFamily="2" charset="-122"/>
              </a:rPr>
              <a:t>数据结构</a:t>
            </a:r>
            <a:endParaRPr lang="zh-CN" altLang="en-US" sz="2100" kern="3000" spc="225" baseline="0" dirty="0">
              <a:solidFill>
                <a:srgbClr val="1A6ED1"/>
              </a:solidFill>
              <a:latin typeface="华文彩云" panose="02010800040101010101" pitchFamily="2" charset="-122"/>
              <a:ea typeface="华文彩云" panose="02010800040101010101" pitchFamily="2"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009" y="126081"/>
            <a:ext cx="466892" cy="3501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正文内容">
    <p:spTree>
      <p:nvGrpSpPr>
        <p:cNvPr id="1" name=""/>
        <p:cNvGrpSpPr/>
        <p:nvPr/>
      </p:nvGrpSpPr>
      <p:grpSpPr>
        <a:xfrm>
          <a:off x="0" y="0"/>
          <a:ext cx="0" cy="0"/>
          <a:chOff x="0" y="0"/>
          <a:chExt cx="0" cy="0"/>
        </a:xfrm>
      </p:grpSpPr>
      <p:sp>
        <p:nvSpPr>
          <p:cNvPr id="7" name="内容占位符 2"/>
          <p:cNvSpPr>
            <a:spLocks noGrp="1"/>
          </p:cNvSpPr>
          <p:nvPr>
            <p:ph idx="1" hasCustomPrompt="1"/>
          </p:nvPr>
        </p:nvSpPr>
        <p:spPr>
          <a:xfrm>
            <a:off x="528069" y="593322"/>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chemeClr val="tx1"/>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377825" indent="-269875" algn="just" fontAlgn="ctr">
              <a:lnSpc>
                <a:spcPts val="2550"/>
              </a:lnSpc>
              <a:spcBef>
                <a:spcPts val="0"/>
              </a:spcBef>
              <a:spcAft>
                <a:spcPts val="225"/>
              </a:spcAft>
              <a:buClr>
                <a:srgbClr val="800000"/>
              </a:buClr>
              <a:buSzPct val="16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fontAlgn="ctr">
              <a:lnSpc>
                <a:spcPts val="2550"/>
              </a:lnSpc>
              <a:spcBef>
                <a:spcPts val="0"/>
              </a:spcBef>
              <a:spcAft>
                <a:spcPts val="0"/>
              </a:spcAft>
              <a:buSzPct val="220000"/>
              <a:buFontTx/>
              <a:buBlip>
                <a:blip r:embed="rId3"/>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4"/>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5"/>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smtClean="0"/>
              <a:t>第一级标题</a:t>
            </a:r>
            <a:endParaRPr lang="zh-CN" altLang="en-US" dirty="0"/>
          </a:p>
          <a:p>
            <a:pPr marL="135255" lvl="1" indent="0" algn="just" rtl="0" eaLnBrk="0" fontAlgn="base" hangingPunct="0">
              <a:lnSpc>
                <a:spcPts val="2250"/>
              </a:lnSpc>
              <a:spcBef>
                <a:spcPts val="225"/>
              </a:spcBef>
              <a:spcAft>
                <a:spcPct val="0"/>
              </a:spcAft>
              <a:buClr>
                <a:srgbClr val="006600"/>
              </a:buClr>
              <a:buFontTx/>
              <a:buNone/>
            </a:pPr>
            <a:r>
              <a:rPr lang="zh-CN" altLang="en-US" dirty="0" smtClean="0"/>
              <a:t>第二级</a:t>
            </a:r>
            <a:endParaRPr lang="en-US" altLang="zh-CN" dirty="0" smtClean="0"/>
          </a:p>
          <a:p>
            <a:pPr marL="135255" lvl="2" indent="0" algn="just" rtl="0" eaLnBrk="0" fontAlgn="base" hangingPunct="0">
              <a:lnSpc>
                <a:spcPts val="2250"/>
              </a:lnSpc>
              <a:spcBef>
                <a:spcPts val="225"/>
              </a:spcBef>
              <a:spcAft>
                <a:spcPct val="0"/>
              </a:spcAft>
              <a:buClr>
                <a:srgbClr val="006600"/>
              </a:buClr>
              <a:buFontTx/>
              <a:buNone/>
            </a:pPr>
            <a:r>
              <a:rPr lang="zh-CN" altLang="en-US" dirty="0" smtClean="0"/>
              <a:t>第三级（正文）</a:t>
            </a:r>
            <a:endParaRPr lang="en-US" altLang="zh-CN" dirty="0"/>
          </a:p>
        </p:txBody>
      </p:sp>
      <p:sp>
        <p:nvSpPr>
          <p:cNvPr id="8" name="标题 13"/>
          <p:cNvSpPr>
            <a:spLocks noGrp="1"/>
          </p:cNvSpPr>
          <p:nvPr>
            <p:ph type="title" hasCustomPrompt="1"/>
          </p:nvPr>
        </p:nvSpPr>
        <p:spPr>
          <a:xfrm>
            <a:off x="746300" y="176980"/>
            <a:ext cx="3096197"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chemeClr val="accent1">
                    <a:lumMod val="50000"/>
                  </a:schemeClr>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4078" y="110939"/>
            <a:ext cx="381381" cy="381381"/>
          </a:xfrm>
          <a:prstGeom prst="rect">
            <a:avLst/>
          </a:prstGeom>
        </p:spPr>
      </p:pic>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85725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85800" y="1485900"/>
            <a:ext cx="7772400" cy="30861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85800" y="4686300"/>
            <a:ext cx="1905000" cy="34290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4686300"/>
            <a:ext cx="2895600" cy="3429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a:xfrm>
            <a:off x="6553200" y="4686300"/>
            <a:ext cx="1905000" cy="3429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C98C3A-2E3F-4FFD-9C28-A3EE959F7F52}"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正文内容">
    <p:spTree>
      <p:nvGrpSpPr>
        <p:cNvPr id="1" name=""/>
        <p:cNvGrpSpPr/>
        <p:nvPr/>
      </p:nvGrpSpPr>
      <p:grpSpPr>
        <a:xfrm>
          <a:off x="0" y="0"/>
          <a:ext cx="0" cy="0"/>
          <a:chOff x="0" y="0"/>
          <a:chExt cx="0" cy="0"/>
        </a:xfrm>
      </p:grpSpPr>
      <p:sp>
        <p:nvSpPr>
          <p:cNvPr id="7" name="内容占位符 2"/>
          <p:cNvSpPr>
            <a:spLocks noGrp="1"/>
          </p:cNvSpPr>
          <p:nvPr>
            <p:ph idx="1" hasCustomPrompt="1"/>
          </p:nvPr>
        </p:nvSpPr>
        <p:spPr>
          <a:xfrm>
            <a:off x="528069" y="593322"/>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chemeClr val="tx1"/>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377825" indent="-269875" algn="just" fontAlgn="ctr">
              <a:lnSpc>
                <a:spcPts val="2550"/>
              </a:lnSpc>
              <a:spcBef>
                <a:spcPts val="0"/>
              </a:spcBef>
              <a:spcAft>
                <a:spcPts val="225"/>
              </a:spcAft>
              <a:buClr>
                <a:srgbClr val="800000"/>
              </a:buClr>
              <a:buSzPct val="16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fontAlgn="ctr">
              <a:lnSpc>
                <a:spcPts val="2550"/>
              </a:lnSpc>
              <a:spcBef>
                <a:spcPts val="0"/>
              </a:spcBef>
              <a:spcAft>
                <a:spcPts val="0"/>
              </a:spcAft>
              <a:buSzPct val="220000"/>
              <a:buFontTx/>
              <a:buBlip>
                <a:blip r:embed="rId3"/>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4"/>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5"/>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smtClean="0"/>
              <a:t>第一级标题</a:t>
            </a:r>
            <a:endParaRPr lang="zh-CN" altLang="en-US" dirty="0"/>
          </a:p>
          <a:p>
            <a:pPr marL="135255" lvl="1" indent="0" algn="just" rtl="0" eaLnBrk="0" fontAlgn="base" hangingPunct="0">
              <a:lnSpc>
                <a:spcPts val="2250"/>
              </a:lnSpc>
              <a:spcBef>
                <a:spcPts val="225"/>
              </a:spcBef>
              <a:spcAft>
                <a:spcPct val="0"/>
              </a:spcAft>
              <a:buClr>
                <a:srgbClr val="006600"/>
              </a:buClr>
              <a:buFontTx/>
              <a:buNone/>
            </a:pPr>
            <a:r>
              <a:rPr lang="zh-CN" altLang="en-US" dirty="0" smtClean="0"/>
              <a:t>第二级</a:t>
            </a:r>
            <a:endParaRPr lang="en-US" altLang="zh-CN" dirty="0" smtClean="0"/>
          </a:p>
          <a:p>
            <a:pPr marL="135255" lvl="2" indent="0" algn="just" rtl="0" eaLnBrk="0" fontAlgn="base" hangingPunct="0">
              <a:lnSpc>
                <a:spcPts val="2250"/>
              </a:lnSpc>
              <a:spcBef>
                <a:spcPts val="225"/>
              </a:spcBef>
              <a:spcAft>
                <a:spcPct val="0"/>
              </a:spcAft>
              <a:buClr>
                <a:srgbClr val="006600"/>
              </a:buClr>
              <a:buFontTx/>
              <a:buNone/>
            </a:pPr>
            <a:r>
              <a:rPr lang="zh-CN" altLang="en-US" dirty="0" smtClean="0"/>
              <a:t>第三级（正文）</a:t>
            </a:r>
            <a:endParaRPr lang="en-US" altLang="zh-CN" dirty="0"/>
          </a:p>
        </p:txBody>
      </p:sp>
      <p:sp>
        <p:nvSpPr>
          <p:cNvPr id="8" name="标题 13"/>
          <p:cNvSpPr>
            <a:spLocks noGrp="1"/>
          </p:cNvSpPr>
          <p:nvPr>
            <p:ph type="title" hasCustomPrompt="1"/>
          </p:nvPr>
        </p:nvSpPr>
        <p:spPr>
          <a:xfrm>
            <a:off x="746300" y="176980"/>
            <a:ext cx="3096197"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chemeClr val="accent1">
                    <a:lumMod val="50000"/>
                  </a:schemeClr>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4078" y="110939"/>
            <a:ext cx="381381" cy="381381"/>
          </a:xfrm>
          <a:prstGeom prst="rect">
            <a:avLst/>
          </a:prstGeom>
        </p:spPr>
      </p:pic>
    </p:spTree>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 name="日期占位符 4"/>
          <p:cNvSpPr>
            <a:spLocks noGrp="1"/>
          </p:cNvSpPr>
          <p:nvPr>
            <p:ph type="dt" sz="half" idx="12"/>
          </p:nvPr>
        </p:nvSpPr>
        <p:spPr bwMode="auto">
          <a:xfrm>
            <a:off x="457200" y="4683919"/>
            <a:ext cx="2133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124200" y="4683919"/>
            <a:ext cx="2895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553200" y="4683919"/>
            <a:ext cx="2133600" cy="357188"/>
          </a:xfrm>
          <a:prstGeom prst="rect">
            <a:avLst/>
          </a:prstGeom>
          <a:ln>
            <a:miter lim="800000"/>
          </a:ln>
        </p:spPr>
        <p:txBody>
          <a:bodyPr vert="horz" wrap="square" lIns="91440" tIns="45720" rIns="91440" bIns="45720" numCol="1" anchor="t"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6BFC4D14-31C6-4A73-96B0-618BC2D04F38}"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0" y="1274607"/>
            <a:ext cx="9144000" cy="1228873"/>
          </a:xfrm>
          <a:prstGeom prst="rect">
            <a:avLst/>
          </a:prstGeom>
        </p:spPr>
        <p:txBody>
          <a:bodyPr anchor="ctr"/>
          <a:lstStyle>
            <a:lvl1pPr algn="ctr">
              <a:lnSpc>
                <a:spcPct val="120000"/>
              </a:lnSpc>
              <a:defRPr sz="3600" b="1">
                <a:solidFill>
                  <a:srgbClr val="000066"/>
                </a:solidFill>
                <a:effectLst/>
                <a:latin typeface="黑体" panose="02010609060101010101" pitchFamily="49" charset="-122"/>
                <a:ea typeface="黑体" panose="02010609060101010101" pitchFamily="49" charset="-122"/>
              </a:defRPr>
            </a:lvl1pPr>
          </a:lstStyle>
          <a:p>
            <a:r>
              <a:rPr lang="zh-CN" altLang="en-US" dirty="0"/>
              <a:t>  知识点名称</a:t>
            </a:r>
            <a:br>
              <a:rPr lang="en-US" altLang="zh-CN" dirty="0"/>
            </a:br>
            <a:r>
              <a:rPr lang="zh-CN" altLang="en-US" dirty="0"/>
              <a:t>（太长时可以两行）</a:t>
            </a:r>
            <a:endParaRPr lang="zh-CN" altLang="en-US" dirty="0"/>
          </a:p>
        </p:txBody>
      </p:sp>
      <p:sp>
        <p:nvSpPr>
          <p:cNvPr id="8" name="文本占位符 9"/>
          <p:cNvSpPr>
            <a:spLocks noGrp="1"/>
          </p:cNvSpPr>
          <p:nvPr>
            <p:ph type="body" sz="quarter" idx="14" hasCustomPrompt="1"/>
          </p:nvPr>
        </p:nvSpPr>
        <p:spPr>
          <a:xfrm>
            <a:off x="1944001" y="2732291"/>
            <a:ext cx="5255999" cy="480131"/>
          </a:xfrm>
          <a:prstGeom prst="rect">
            <a:avLst/>
          </a:prstGeom>
        </p:spPr>
        <p:txBody>
          <a:bodyPr wrap="square">
            <a:spAutoFit/>
          </a:bodyPr>
          <a:lstStyle>
            <a:lvl1pPr marL="0" indent="0" algn="ctr">
              <a:buNone/>
              <a:defRPr sz="2800">
                <a:solidFill>
                  <a:srgbClr val="800000"/>
                </a:solidFill>
                <a:effectLst/>
                <a:latin typeface="华文新魏" panose="02010800040101010101" pitchFamily="2" charset="-122"/>
                <a:ea typeface="华文新魏" panose="02010800040101010101" pitchFamily="2" charset="-122"/>
              </a:defRPr>
            </a:lvl1pPr>
            <a:lvl2pPr marL="0" indent="0">
              <a:spcBef>
                <a:spcPts val="0"/>
              </a:spcBef>
              <a:buNone/>
              <a:defRPr sz="1350">
                <a:solidFill>
                  <a:srgbClr val="0000FF"/>
                </a:solidFill>
                <a:latin typeface="黑体" panose="02010609060101010101" pitchFamily="49" charset="-122"/>
                <a:ea typeface="黑体" panose="02010609060101010101" pitchFamily="49" charset="-122"/>
              </a:defRPr>
            </a:lvl2pPr>
          </a:lstStyle>
          <a:p>
            <a:pPr lvl="0"/>
            <a:r>
              <a:rPr lang="zh-CN" altLang="en-US" dirty="0"/>
              <a:t>教师名  主讲</a:t>
            </a:r>
            <a:endParaRPr lang="zh-CN" altLang="en-US" dirty="0"/>
          </a:p>
        </p:txBody>
      </p:sp>
      <p:sp>
        <p:nvSpPr>
          <p:cNvPr id="10" name="文本框 9"/>
          <p:cNvSpPr txBox="1"/>
          <p:nvPr userDrawn="1"/>
        </p:nvSpPr>
        <p:spPr>
          <a:xfrm>
            <a:off x="765008" y="114250"/>
            <a:ext cx="1377300" cy="415498"/>
          </a:xfrm>
          <a:prstGeom prst="rect">
            <a:avLst/>
          </a:prstGeom>
          <a:noFill/>
          <a:ln>
            <a:noFill/>
          </a:ln>
        </p:spPr>
        <p:txBody>
          <a:bodyPr wrap="none" rtlCol="0">
            <a:spAutoFit/>
          </a:bodyPr>
          <a:lstStyle/>
          <a:p>
            <a:r>
              <a:rPr lang="zh-CN" altLang="en-US" sz="2100" kern="3000" spc="225" baseline="0" dirty="0">
                <a:solidFill>
                  <a:srgbClr val="1A6ED1"/>
                </a:solidFill>
                <a:latin typeface="华文彩云" panose="02010800040101010101" pitchFamily="2" charset="-122"/>
                <a:ea typeface="华文彩云" panose="02010800040101010101" pitchFamily="2" charset="-122"/>
              </a:rPr>
              <a:t>数据结构</a:t>
            </a:r>
            <a:endParaRPr lang="zh-CN" altLang="en-US" sz="2100" kern="3000" spc="225" baseline="0" dirty="0">
              <a:solidFill>
                <a:srgbClr val="1A6ED1"/>
              </a:solidFill>
              <a:latin typeface="华文彩云" panose="02010800040101010101" pitchFamily="2" charset="-122"/>
              <a:ea typeface="华文彩云" panose="02010800040101010101" pitchFamily="2"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009" y="126081"/>
            <a:ext cx="466892" cy="350169"/>
          </a:xfrm>
          <a:prstGeom prst="rect">
            <a:avLst/>
          </a:prstGeom>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全屏幕正文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528070" y="593325"/>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107950" indent="0" algn="just" fontAlgn="ctr">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fontAlgn="ctr">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2"/>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3"/>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a:t>第一级标题</a:t>
            </a:r>
            <a:endParaRPr lang="zh-CN" altLang="en-US" dirty="0"/>
          </a:p>
          <a:p>
            <a:pPr marL="135255" lvl="1" indent="0" algn="just" defTabSz="685800" rtl="0" eaLnBrk="0" fontAlgn="base" latinLnBrk="0" hangingPunct="0">
              <a:lnSpc>
                <a:spcPts val="2250"/>
              </a:lnSpc>
              <a:spcBef>
                <a:spcPts val="225"/>
              </a:spcBef>
              <a:spcAft>
                <a:spcPct val="0"/>
              </a:spcAft>
              <a:buClr>
                <a:srgbClr val="006600"/>
              </a:buClr>
              <a:buFontTx/>
              <a:buNone/>
            </a:pPr>
            <a:r>
              <a:rPr lang="zh-CN" altLang="en-US" dirty="0"/>
              <a:t>第二级</a:t>
            </a:r>
            <a:endParaRPr lang="en-US" altLang="zh-CN" dirty="0"/>
          </a:p>
          <a:p>
            <a:pPr marL="135255" lvl="2" indent="0" algn="just" defTabSz="685800" rtl="0" eaLnBrk="0" fontAlgn="base" latinLnBrk="0" hangingPunct="0">
              <a:lnSpc>
                <a:spcPts val="2250"/>
              </a:lnSpc>
              <a:spcBef>
                <a:spcPts val="225"/>
              </a:spcBef>
              <a:spcAft>
                <a:spcPct val="0"/>
              </a:spcAft>
              <a:buClr>
                <a:srgbClr val="006600"/>
              </a:buClr>
              <a:buSzPct val="70000"/>
              <a:buFontTx/>
              <a:buNone/>
            </a:pPr>
            <a:r>
              <a:rPr lang="zh-CN" altLang="en-US" dirty="0"/>
              <a:t>第三级</a:t>
            </a:r>
            <a:endParaRPr lang="en-US" altLang="zh-CN" dirty="0"/>
          </a:p>
        </p:txBody>
      </p:sp>
      <p:sp>
        <p:nvSpPr>
          <p:cNvPr id="5" name="标题 13"/>
          <p:cNvSpPr>
            <a:spLocks noGrp="1"/>
          </p:cNvSpPr>
          <p:nvPr>
            <p:ph type="title" hasCustomPrompt="1"/>
          </p:nvPr>
        </p:nvSpPr>
        <p:spPr>
          <a:xfrm>
            <a:off x="746301" y="171219"/>
            <a:ext cx="4816300"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rgbClr val="002060"/>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0809" y="126081"/>
            <a:ext cx="466892" cy="350169"/>
          </a:xfrm>
          <a:prstGeom prst="rect">
            <a:avLst/>
          </a:prstGeom>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85725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85800" y="1485900"/>
            <a:ext cx="7772400" cy="30861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85800" y="4686300"/>
            <a:ext cx="1905000" cy="34290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4686300"/>
            <a:ext cx="2895600" cy="3429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a:xfrm>
            <a:off x="6553200" y="4686300"/>
            <a:ext cx="1905000" cy="3429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C98C3A-2E3F-4FFD-9C28-A3EE959F7F52}"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正文内容">
    <p:spTree>
      <p:nvGrpSpPr>
        <p:cNvPr id="1" name=""/>
        <p:cNvGrpSpPr/>
        <p:nvPr/>
      </p:nvGrpSpPr>
      <p:grpSpPr>
        <a:xfrm>
          <a:off x="0" y="0"/>
          <a:ext cx="0" cy="0"/>
          <a:chOff x="0" y="0"/>
          <a:chExt cx="0" cy="0"/>
        </a:xfrm>
      </p:grpSpPr>
      <p:sp>
        <p:nvSpPr>
          <p:cNvPr id="7" name="内容占位符 2"/>
          <p:cNvSpPr>
            <a:spLocks noGrp="1"/>
          </p:cNvSpPr>
          <p:nvPr>
            <p:ph idx="1" hasCustomPrompt="1"/>
          </p:nvPr>
        </p:nvSpPr>
        <p:spPr>
          <a:xfrm>
            <a:off x="528069" y="593322"/>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chemeClr val="tx1"/>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377825" indent="-269875" algn="just" fontAlgn="ctr">
              <a:lnSpc>
                <a:spcPts val="2550"/>
              </a:lnSpc>
              <a:spcBef>
                <a:spcPts val="0"/>
              </a:spcBef>
              <a:spcAft>
                <a:spcPts val="225"/>
              </a:spcAft>
              <a:buClr>
                <a:srgbClr val="800000"/>
              </a:buClr>
              <a:buSzPct val="16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fontAlgn="ctr">
              <a:lnSpc>
                <a:spcPts val="2550"/>
              </a:lnSpc>
              <a:spcBef>
                <a:spcPts val="0"/>
              </a:spcBef>
              <a:spcAft>
                <a:spcPts val="0"/>
              </a:spcAft>
              <a:buSzPct val="220000"/>
              <a:buFontTx/>
              <a:buBlip>
                <a:blip r:embed="rId3"/>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4"/>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5"/>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smtClean="0"/>
              <a:t>第一级标题</a:t>
            </a:r>
            <a:endParaRPr lang="zh-CN" altLang="en-US" dirty="0"/>
          </a:p>
          <a:p>
            <a:pPr marL="135255" lvl="1" indent="0" algn="just" rtl="0" eaLnBrk="0" fontAlgn="base" hangingPunct="0">
              <a:lnSpc>
                <a:spcPts val="2250"/>
              </a:lnSpc>
              <a:spcBef>
                <a:spcPts val="225"/>
              </a:spcBef>
              <a:spcAft>
                <a:spcPct val="0"/>
              </a:spcAft>
              <a:buClr>
                <a:srgbClr val="006600"/>
              </a:buClr>
              <a:buFontTx/>
              <a:buNone/>
            </a:pPr>
            <a:r>
              <a:rPr lang="zh-CN" altLang="en-US" dirty="0" smtClean="0"/>
              <a:t>第二级</a:t>
            </a:r>
            <a:endParaRPr lang="en-US" altLang="zh-CN" dirty="0" smtClean="0"/>
          </a:p>
          <a:p>
            <a:pPr marL="135255" lvl="2" indent="0" algn="just" rtl="0" eaLnBrk="0" fontAlgn="base" hangingPunct="0">
              <a:lnSpc>
                <a:spcPts val="2250"/>
              </a:lnSpc>
              <a:spcBef>
                <a:spcPts val="225"/>
              </a:spcBef>
              <a:spcAft>
                <a:spcPct val="0"/>
              </a:spcAft>
              <a:buClr>
                <a:srgbClr val="006600"/>
              </a:buClr>
              <a:buFontTx/>
              <a:buNone/>
            </a:pPr>
            <a:r>
              <a:rPr lang="zh-CN" altLang="en-US" dirty="0" smtClean="0"/>
              <a:t>第三级（正文）</a:t>
            </a:r>
            <a:endParaRPr lang="en-US" altLang="zh-CN" dirty="0"/>
          </a:p>
        </p:txBody>
      </p:sp>
      <p:sp>
        <p:nvSpPr>
          <p:cNvPr id="8" name="标题 13"/>
          <p:cNvSpPr>
            <a:spLocks noGrp="1"/>
          </p:cNvSpPr>
          <p:nvPr>
            <p:ph type="title" hasCustomPrompt="1"/>
          </p:nvPr>
        </p:nvSpPr>
        <p:spPr>
          <a:xfrm>
            <a:off x="746300" y="176980"/>
            <a:ext cx="3096197"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chemeClr val="accent1">
                    <a:lumMod val="50000"/>
                  </a:schemeClr>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4078" y="110939"/>
            <a:ext cx="381381" cy="381381"/>
          </a:xfrm>
          <a:prstGeom prst="rect">
            <a:avLst/>
          </a:prstGeom>
        </p:spPr>
      </p:pic>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 name="日期占位符 4"/>
          <p:cNvSpPr>
            <a:spLocks noGrp="1"/>
          </p:cNvSpPr>
          <p:nvPr>
            <p:ph type="dt" sz="half" idx="12"/>
          </p:nvPr>
        </p:nvSpPr>
        <p:spPr bwMode="auto">
          <a:xfrm>
            <a:off x="457200" y="4683919"/>
            <a:ext cx="2133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124200" y="4683919"/>
            <a:ext cx="2895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553200" y="4683919"/>
            <a:ext cx="2133600" cy="357188"/>
          </a:xfrm>
          <a:prstGeom prst="rect">
            <a:avLst/>
          </a:prstGeom>
          <a:ln>
            <a:miter lim="800000"/>
          </a:ln>
        </p:spPr>
        <p:txBody>
          <a:bodyPr vert="horz" wrap="square" lIns="91440" tIns="45720" rIns="91440" bIns="45720" numCol="1" anchor="t"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6BFC4D14-31C6-4A73-96B0-618BC2D04F38}"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0" y="1274607"/>
            <a:ext cx="9144000" cy="1228873"/>
          </a:xfrm>
          <a:prstGeom prst="rect">
            <a:avLst/>
          </a:prstGeom>
        </p:spPr>
        <p:txBody>
          <a:bodyPr anchor="ctr"/>
          <a:lstStyle>
            <a:lvl1pPr algn="ctr">
              <a:lnSpc>
                <a:spcPct val="120000"/>
              </a:lnSpc>
              <a:defRPr sz="3600" b="1">
                <a:solidFill>
                  <a:srgbClr val="000066"/>
                </a:solidFill>
                <a:effectLst/>
                <a:latin typeface="黑体" panose="02010609060101010101" pitchFamily="49" charset="-122"/>
                <a:ea typeface="黑体" panose="02010609060101010101" pitchFamily="49" charset="-122"/>
              </a:defRPr>
            </a:lvl1pPr>
          </a:lstStyle>
          <a:p>
            <a:r>
              <a:rPr lang="zh-CN" altLang="en-US" dirty="0"/>
              <a:t>  知识点名称</a:t>
            </a:r>
            <a:br>
              <a:rPr lang="en-US" altLang="zh-CN" dirty="0"/>
            </a:br>
            <a:r>
              <a:rPr lang="zh-CN" altLang="en-US" dirty="0"/>
              <a:t>（太长时可以两行）</a:t>
            </a:r>
            <a:endParaRPr lang="zh-CN" altLang="en-US" dirty="0"/>
          </a:p>
        </p:txBody>
      </p:sp>
      <p:sp>
        <p:nvSpPr>
          <p:cNvPr id="8" name="文本占位符 9"/>
          <p:cNvSpPr>
            <a:spLocks noGrp="1"/>
          </p:cNvSpPr>
          <p:nvPr>
            <p:ph type="body" sz="quarter" idx="14" hasCustomPrompt="1"/>
          </p:nvPr>
        </p:nvSpPr>
        <p:spPr>
          <a:xfrm>
            <a:off x="1944001" y="2732291"/>
            <a:ext cx="5255999" cy="480131"/>
          </a:xfrm>
          <a:prstGeom prst="rect">
            <a:avLst/>
          </a:prstGeom>
        </p:spPr>
        <p:txBody>
          <a:bodyPr wrap="square">
            <a:spAutoFit/>
          </a:bodyPr>
          <a:lstStyle>
            <a:lvl1pPr marL="0" indent="0" algn="ctr">
              <a:buNone/>
              <a:defRPr sz="2800">
                <a:solidFill>
                  <a:srgbClr val="800000"/>
                </a:solidFill>
                <a:effectLst/>
                <a:latin typeface="华文新魏" panose="02010800040101010101" pitchFamily="2" charset="-122"/>
                <a:ea typeface="华文新魏" panose="02010800040101010101" pitchFamily="2" charset="-122"/>
              </a:defRPr>
            </a:lvl1pPr>
            <a:lvl2pPr marL="0" indent="0">
              <a:spcBef>
                <a:spcPts val="0"/>
              </a:spcBef>
              <a:buNone/>
              <a:defRPr sz="1350">
                <a:solidFill>
                  <a:srgbClr val="0000FF"/>
                </a:solidFill>
                <a:latin typeface="黑体" panose="02010609060101010101" pitchFamily="49" charset="-122"/>
                <a:ea typeface="黑体" panose="02010609060101010101" pitchFamily="49" charset="-122"/>
              </a:defRPr>
            </a:lvl2pPr>
          </a:lstStyle>
          <a:p>
            <a:pPr lvl="0"/>
            <a:r>
              <a:rPr lang="zh-CN" altLang="en-US" dirty="0"/>
              <a:t>教师名  主讲</a:t>
            </a:r>
            <a:endParaRPr lang="zh-CN" altLang="en-US" dirty="0"/>
          </a:p>
        </p:txBody>
      </p:sp>
      <p:sp>
        <p:nvSpPr>
          <p:cNvPr id="10" name="文本框 9"/>
          <p:cNvSpPr txBox="1"/>
          <p:nvPr userDrawn="1"/>
        </p:nvSpPr>
        <p:spPr>
          <a:xfrm>
            <a:off x="765008" y="114250"/>
            <a:ext cx="1377300" cy="415498"/>
          </a:xfrm>
          <a:prstGeom prst="rect">
            <a:avLst/>
          </a:prstGeom>
          <a:noFill/>
          <a:ln>
            <a:noFill/>
          </a:ln>
        </p:spPr>
        <p:txBody>
          <a:bodyPr wrap="none" rtlCol="0">
            <a:spAutoFit/>
          </a:bodyPr>
          <a:lstStyle/>
          <a:p>
            <a:r>
              <a:rPr lang="zh-CN" altLang="en-US" sz="2100" kern="3000" spc="225" baseline="0" dirty="0">
                <a:solidFill>
                  <a:srgbClr val="1A6ED1"/>
                </a:solidFill>
                <a:latin typeface="华文彩云" panose="02010800040101010101" pitchFamily="2" charset="-122"/>
                <a:ea typeface="华文彩云" panose="02010800040101010101" pitchFamily="2" charset="-122"/>
              </a:rPr>
              <a:t>数据结构</a:t>
            </a:r>
            <a:endParaRPr lang="zh-CN" altLang="en-US" sz="2100" kern="3000" spc="225" baseline="0" dirty="0">
              <a:solidFill>
                <a:srgbClr val="1A6ED1"/>
              </a:solidFill>
              <a:latin typeface="华文彩云" panose="02010800040101010101" pitchFamily="2" charset="-122"/>
              <a:ea typeface="华文彩云" panose="02010800040101010101" pitchFamily="2"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009" y="126081"/>
            <a:ext cx="466892" cy="35016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全屏幕正文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528070" y="593325"/>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107950" indent="0" algn="just" fontAlgn="ctr">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fontAlgn="ctr">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2"/>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3"/>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a:t>第一级标题</a:t>
            </a:r>
            <a:endParaRPr lang="zh-CN" altLang="en-US" dirty="0"/>
          </a:p>
          <a:p>
            <a:pPr marL="135255" lvl="1" indent="0" algn="just" defTabSz="685800" rtl="0" eaLnBrk="0" fontAlgn="base" latinLnBrk="0" hangingPunct="0">
              <a:lnSpc>
                <a:spcPts val="2250"/>
              </a:lnSpc>
              <a:spcBef>
                <a:spcPts val="225"/>
              </a:spcBef>
              <a:spcAft>
                <a:spcPct val="0"/>
              </a:spcAft>
              <a:buClr>
                <a:srgbClr val="006600"/>
              </a:buClr>
              <a:buFontTx/>
              <a:buNone/>
            </a:pPr>
            <a:r>
              <a:rPr lang="zh-CN" altLang="en-US" dirty="0"/>
              <a:t>第二级</a:t>
            </a:r>
            <a:endParaRPr lang="en-US" altLang="zh-CN" dirty="0"/>
          </a:p>
          <a:p>
            <a:pPr marL="135255" lvl="2" indent="0" algn="just" defTabSz="685800" rtl="0" eaLnBrk="0" fontAlgn="base" latinLnBrk="0" hangingPunct="0">
              <a:lnSpc>
                <a:spcPts val="2250"/>
              </a:lnSpc>
              <a:spcBef>
                <a:spcPts val="225"/>
              </a:spcBef>
              <a:spcAft>
                <a:spcPct val="0"/>
              </a:spcAft>
              <a:buClr>
                <a:srgbClr val="006600"/>
              </a:buClr>
              <a:buSzPct val="70000"/>
              <a:buFontTx/>
              <a:buNone/>
            </a:pPr>
            <a:r>
              <a:rPr lang="zh-CN" altLang="en-US" dirty="0"/>
              <a:t>第三级</a:t>
            </a:r>
            <a:endParaRPr lang="en-US" altLang="zh-CN" dirty="0"/>
          </a:p>
        </p:txBody>
      </p:sp>
      <p:sp>
        <p:nvSpPr>
          <p:cNvPr id="5" name="标题 13"/>
          <p:cNvSpPr>
            <a:spLocks noGrp="1"/>
          </p:cNvSpPr>
          <p:nvPr>
            <p:ph type="title" hasCustomPrompt="1"/>
          </p:nvPr>
        </p:nvSpPr>
        <p:spPr>
          <a:xfrm>
            <a:off x="746301" y="171219"/>
            <a:ext cx="4816300"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rgbClr val="002060"/>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0809" y="126081"/>
            <a:ext cx="466892" cy="350169"/>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85725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85800" y="1485900"/>
            <a:ext cx="7772400" cy="30861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85800" y="4686300"/>
            <a:ext cx="1905000" cy="34290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4686300"/>
            <a:ext cx="2895600" cy="3429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a:xfrm>
            <a:off x="6553200" y="4686300"/>
            <a:ext cx="1905000" cy="3429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C98C3A-2E3F-4FFD-9C28-A3EE959F7F52}"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内容">
    <p:spTree>
      <p:nvGrpSpPr>
        <p:cNvPr id="1" name=""/>
        <p:cNvGrpSpPr/>
        <p:nvPr/>
      </p:nvGrpSpPr>
      <p:grpSpPr>
        <a:xfrm>
          <a:off x="0" y="0"/>
          <a:ext cx="0" cy="0"/>
          <a:chOff x="0" y="0"/>
          <a:chExt cx="0" cy="0"/>
        </a:xfrm>
      </p:grpSpPr>
      <p:sp>
        <p:nvSpPr>
          <p:cNvPr id="7" name="内容占位符 2"/>
          <p:cNvSpPr>
            <a:spLocks noGrp="1"/>
          </p:cNvSpPr>
          <p:nvPr>
            <p:ph idx="1" hasCustomPrompt="1"/>
          </p:nvPr>
        </p:nvSpPr>
        <p:spPr>
          <a:xfrm>
            <a:off x="528069" y="593322"/>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chemeClr val="tx1"/>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377825" indent="-269875" algn="just" fontAlgn="ctr">
              <a:lnSpc>
                <a:spcPts val="2550"/>
              </a:lnSpc>
              <a:spcBef>
                <a:spcPts val="0"/>
              </a:spcBef>
              <a:spcAft>
                <a:spcPts val="225"/>
              </a:spcAft>
              <a:buClr>
                <a:srgbClr val="800000"/>
              </a:buClr>
              <a:buSzPct val="16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fontAlgn="ctr">
              <a:lnSpc>
                <a:spcPts val="2550"/>
              </a:lnSpc>
              <a:spcBef>
                <a:spcPts val="0"/>
              </a:spcBef>
              <a:spcAft>
                <a:spcPts val="0"/>
              </a:spcAft>
              <a:buSzPct val="220000"/>
              <a:buFontTx/>
              <a:buBlip>
                <a:blip r:embed="rId3"/>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4"/>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5"/>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smtClean="0"/>
              <a:t>第一级标题</a:t>
            </a:r>
            <a:endParaRPr lang="zh-CN" altLang="en-US" dirty="0"/>
          </a:p>
          <a:p>
            <a:pPr marL="135255" lvl="1" indent="0" algn="just" rtl="0" eaLnBrk="0" fontAlgn="base" hangingPunct="0">
              <a:lnSpc>
                <a:spcPts val="2250"/>
              </a:lnSpc>
              <a:spcBef>
                <a:spcPts val="225"/>
              </a:spcBef>
              <a:spcAft>
                <a:spcPct val="0"/>
              </a:spcAft>
              <a:buClr>
                <a:srgbClr val="006600"/>
              </a:buClr>
              <a:buFontTx/>
              <a:buNone/>
            </a:pPr>
            <a:r>
              <a:rPr lang="zh-CN" altLang="en-US" dirty="0" smtClean="0"/>
              <a:t>第二级</a:t>
            </a:r>
            <a:endParaRPr lang="en-US" altLang="zh-CN" dirty="0" smtClean="0"/>
          </a:p>
          <a:p>
            <a:pPr marL="135255" lvl="2" indent="0" algn="just" rtl="0" eaLnBrk="0" fontAlgn="base" hangingPunct="0">
              <a:lnSpc>
                <a:spcPts val="2250"/>
              </a:lnSpc>
              <a:spcBef>
                <a:spcPts val="225"/>
              </a:spcBef>
              <a:spcAft>
                <a:spcPct val="0"/>
              </a:spcAft>
              <a:buClr>
                <a:srgbClr val="006600"/>
              </a:buClr>
              <a:buFontTx/>
              <a:buNone/>
            </a:pPr>
            <a:r>
              <a:rPr lang="zh-CN" altLang="en-US" dirty="0" smtClean="0"/>
              <a:t>第三级（正文）</a:t>
            </a:r>
            <a:endParaRPr lang="en-US" altLang="zh-CN" dirty="0"/>
          </a:p>
        </p:txBody>
      </p:sp>
      <p:sp>
        <p:nvSpPr>
          <p:cNvPr id="8" name="标题 13"/>
          <p:cNvSpPr>
            <a:spLocks noGrp="1"/>
          </p:cNvSpPr>
          <p:nvPr>
            <p:ph type="title" hasCustomPrompt="1"/>
          </p:nvPr>
        </p:nvSpPr>
        <p:spPr>
          <a:xfrm>
            <a:off x="746300" y="176980"/>
            <a:ext cx="3096197"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chemeClr val="accent1">
                    <a:lumMod val="50000"/>
                  </a:schemeClr>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4078" y="110939"/>
            <a:ext cx="381381" cy="381381"/>
          </a:xfrm>
          <a:prstGeom prst="rect">
            <a:avLst/>
          </a:prstGeom>
        </p:spPr>
      </p:pic>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 name="日期占位符 4"/>
          <p:cNvSpPr>
            <a:spLocks noGrp="1"/>
          </p:cNvSpPr>
          <p:nvPr>
            <p:ph type="dt" sz="half" idx="12"/>
          </p:nvPr>
        </p:nvSpPr>
        <p:spPr bwMode="auto">
          <a:xfrm>
            <a:off x="457200" y="4683919"/>
            <a:ext cx="2133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124200" y="4683919"/>
            <a:ext cx="2895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553200" y="4683919"/>
            <a:ext cx="2133600" cy="357188"/>
          </a:xfrm>
          <a:prstGeom prst="rect">
            <a:avLst/>
          </a:prstGeom>
          <a:ln>
            <a:miter lim="800000"/>
          </a:ln>
        </p:spPr>
        <p:txBody>
          <a:bodyPr vert="horz" wrap="square" lIns="91440" tIns="45720" rIns="91440" bIns="45720" numCol="1" anchor="t"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6BFC4D14-31C6-4A73-96B0-618BC2D04F38}"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0" y="1274607"/>
            <a:ext cx="9144000" cy="1228873"/>
          </a:xfrm>
          <a:prstGeom prst="rect">
            <a:avLst/>
          </a:prstGeom>
        </p:spPr>
        <p:txBody>
          <a:bodyPr anchor="ctr"/>
          <a:lstStyle>
            <a:lvl1pPr algn="ctr">
              <a:lnSpc>
                <a:spcPct val="120000"/>
              </a:lnSpc>
              <a:defRPr sz="3600" b="1">
                <a:solidFill>
                  <a:srgbClr val="000066"/>
                </a:solidFill>
                <a:effectLst/>
                <a:latin typeface="黑体" panose="02010609060101010101" pitchFamily="49" charset="-122"/>
                <a:ea typeface="黑体" panose="02010609060101010101" pitchFamily="49" charset="-122"/>
              </a:defRPr>
            </a:lvl1pPr>
          </a:lstStyle>
          <a:p>
            <a:r>
              <a:rPr lang="zh-CN" altLang="en-US" dirty="0"/>
              <a:t>  知识点名称</a:t>
            </a:r>
            <a:br>
              <a:rPr lang="en-US" altLang="zh-CN" dirty="0"/>
            </a:br>
            <a:r>
              <a:rPr lang="zh-CN" altLang="en-US" dirty="0"/>
              <a:t>（太长时可以两行）</a:t>
            </a:r>
            <a:endParaRPr lang="zh-CN" altLang="en-US" dirty="0"/>
          </a:p>
        </p:txBody>
      </p:sp>
      <p:sp>
        <p:nvSpPr>
          <p:cNvPr id="8" name="文本占位符 9"/>
          <p:cNvSpPr>
            <a:spLocks noGrp="1"/>
          </p:cNvSpPr>
          <p:nvPr>
            <p:ph type="body" sz="quarter" idx="14" hasCustomPrompt="1"/>
          </p:nvPr>
        </p:nvSpPr>
        <p:spPr>
          <a:xfrm>
            <a:off x="1944001" y="2732291"/>
            <a:ext cx="5255999" cy="480131"/>
          </a:xfrm>
          <a:prstGeom prst="rect">
            <a:avLst/>
          </a:prstGeom>
        </p:spPr>
        <p:txBody>
          <a:bodyPr wrap="square">
            <a:spAutoFit/>
          </a:bodyPr>
          <a:lstStyle>
            <a:lvl1pPr marL="0" indent="0" algn="ctr">
              <a:buNone/>
              <a:defRPr sz="2800">
                <a:solidFill>
                  <a:srgbClr val="800000"/>
                </a:solidFill>
                <a:effectLst/>
                <a:latin typeface="华文新魏" panose="02010800040101010101" pitchFamily="2" charset="-122"/>
                <a:ea typeface="华文新魏" panose="02010800040101010101" pitchFamily="2" charset="-122"/>
              </a:defRPr>
            </a:lvl1pPr>
            <a:lvl2pPr marL="0" indent="0">
              <a:spcBef>
                <a:spcPts val="0"/>
              </a:spcBef>
              <a:buNone/>
              <a:defRPr sz="1350">
                <a:solidFill>
                  <a:srgbClr val="0000FF"/>
                </a:solidFill>
                <a:latin typeface="黑体" panose="02010609060101010101" pitchFamily="49" charset="-122"/>
                <a:ea typeface="黑体" panose="02010609060101010101" pitchFamily="49" charset="-122"/>
              </a:defRPr>
            </a:lvl2pPr>
          </a:lstStyle>
          <a:p>
            <a:pPr lvl="0"/>
            <a:r>
              <a:rPr lang="zh-CN" altLang="en-US" dirty="0"/>
              <a:t>教师名  主讲</a:t>
            </a:r>
            <a:endParaRPr lang="zh-CN" altLang="en-US" dirty="0"/>
          </a:p>
        </p:txBody>
      </p:sp>
      <p:sp>
        <p:nvSpPr>
          <p:cNvPr id="10" name="文本框 9"/>
          <p:cNvSpPr txBox="1"/>
          <p:nvPr userDrawn="1"/>
        </p:nvSpPr>
        <p:spPr>
          <a:xfrm>
            <a:off x="765008" y="114250"/>
            <a:ext cx="1377300" cy="415498"/>
          </a:xfrm>
          <a:prstGeom prst="rect">
            <a:avLst/>
          </a:prstGeom>
          <a:noFill/>
          <a:ln>
            <a:noFill/>
          </a:ln>
        </p:spPr>
        <p:txBody>
          <a:bodyPr wrap="none" rtlCol="0">
            <a:spAutoFit/>
          </a:bodyPr>
          <a:lstStyle/>
          <a:p>
            <a:r>
              <a:rPr lang="zh-CN" altLang="en-US" sz="2100" kern="3000" spc="225" baseline="0" dirty="0">
                <a:solidFill>
                  <a:srgbClr val="1A6ED1"/>
                </a:solidFill>
                <a:latin typeface="华文彩云" panose="02010800040101010101" pitchFamily="2" charset="-122"/>
                <a:ea typeface="华文彩云" panose="02010800040101010101" pitchFamily="2" charset="-122"/>
              </a:rPr>
              <a:t>数据结构</a:t>
            </a:r>
            <a:endParaRPr lang="zh-CN" altLang="en-US" sz="2100" kern="3000" spc="225" baseline="0" dirty="0">
              <a:solidFill>
                <a:srgbClr val="1A6ED1"/>
              </a:solidFill>
              <a:latin typeface="华文彩云" panose="02010800040101010101" pitchFamily="2" charset="-122"/>
              <a:ea typeface="华文彩云" panose="02010800040101010101" pitchFamily="2"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009" y="126081"/>
            <a:ext cx="466892" cy="350169"/>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全屏幕正文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528070" y="593325"/>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107950" indent="0" algn="just" fontAlgn="ctr">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fontAlgn="ctr">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2"/>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3"/>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a:t>第一级标题</a:t>
            </a:r>
            <a:endParaRPr lang="zh-CN" altLang="en-US" dirty="0"/>
          </a:p>
          <a:p>
            <a:pPr marL="135255" lvl="1" indent="0" algn="just" defTabSz="685800" rtl="0" eaLnBrk="0" fontAlgn="base" latinLnBrk="0" hangingPunct="0">
              <a:lnSpc>
                <a:spcPts val="2250"/>
              </a:lnSpc>
              <a:spcBef>
                <a:spcPts val="225"/>
              </a:spcBef>
              <a:spcAft>
                <a:spcPct val="0"/>
              </a:spcAft>
              <a:buClr>
                <a:srgbClr val="006600"/>
              </a:buClr>
              <a:buFontTx/>
              <a:buNone/>
            </a:pPr>
            <a:r>
              <a:rPr lang="zh-CN" altLang="en-US" dirty="0"/>
              <a:t>第二级</a:t>
            </a:r>
            <a:endParaRPr lang="en-US" altLang="zh-CN" dirty="0"/>
          </a:p>
          <a:p>
            <a:pPr marL="135255" lvl="2" indent="0" algn="just" defTabSz="685800" rtl="0" eaLnBrk="0" fontAlgn="base" latinLnBrk="0" hangingPunct="0">
              <a:lnSpc>
                <a:spcPts val="2250"/>
              </a:lnSpc>
              <a:spcBef>
                <a:spcPts val="225"/>
              </a:spcBef>
              <a:spcAft>
                <a:spcPct val="0"/>
              </a:spcAft>
              <a:buClr>
                <a:srgbClr val="006600"/>
              </a:buClr>
              <a:buSzPct val="70000"/>
              <a:buFontTx/>
              <a:buNone/>
            </a:pPr>
            <a:r>
              <a:rPr lang="zh-CN" altLang="en-US" dirty="0"/>
              <a:t>第三级</a:t>
            </a:r>
            <a:endParaRPr lang="en-US" altLang="zh-CN" dirty="0"/>
          </a:p>
        </p:txBody>
      </p:sp>
      <p:sp>
        <p:nvSpPr>
          <p:cNvPr id="5" name="标题 13"/>
          <p:cNvSpPr>
            <a:spLocks noGrp="1"/>
          </p:cNvSpPr>
          <p:nvPr>
            <p:ph type="title" hasCustomPrompt="1"/>
          </p:nvPr>
        </p:nvSpPr>
        <p:spPr>
          <a:xfrm>
            <a:off x="746301" y="171219"/>
            <a:ext cx="4816300"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rgbClr val="002060"/>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0809" y="126081"/>
            <a:ext cx="466892" cy="350169"/>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全屏幕正文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528070" y="593325"/>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107950" indent="0" algn="just" fontAlgn="ctr">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fontAlgn="ctr">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2"/>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3"/>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a:t>第一级标题</a:t>
            </a:r>
            <a:endParaRPr lang="zh-CN" altLang="en-US" dirty="0"/>
          </a:p>
          <a:p>
            <a:pPr marL="135255" lvl="1" indent="0" algn="just" defTabSz="685800" rtl="0" eaLnBrk="0" fontAlgn="base" latinLnBrk="0" hangingPunct="0">
              <a:lnSpc>
                <a:spcPts val="2250"/>
              </a:lnSpc>
              <a:spcBef>
                <a:spcPts val="225"/>
              </a:spcBef>
              <a:spcAft>
                <a:spcPct val="0"/>
              </a:spcAft>
              <a:buClr>
                <a:srgbClr val="006600"/>
              </a:buClr>
              <a:buFontTx/>
              <a:buNone/>
            </a:pPr>
            <a:r>
              <a:rPr lang="zh-CN" altLang="en-US" dirty="0"/>
              <a:t>第二级</a:t>
            </a:r>
            <a:endParaRPr lang="en-US" altLang="zh-CN" dirty="0"/>
          </a:p>
          <a:p>
            <a:pPr marL="135255" lvl="2" indent="0" algn="just" defTabSz="685800" rtl="0" eaLnBrk="0" fontAlgn="base" latinLnBrk="0" hangingPunct="0">
              <a:lnSpc>
                <a:spcPts val="2250"/>
              </a:lnSpc>
              <a:spcBef>
                <a:spcPts val="225"/>
              </a:spcBef>
              <a:spcAft>
                <a:spcPct val="0"/>
              </a:spcAft>
              <a:buClr>
                <a:srgbClr val="006600"/>
              </a:buClr>
              <a:buSzPct val="70000"/>
              <a:buFontTx/>
              <a:buNone/>
            </a:pPr>
            <a:r>
              <a:rPr lang="zh-CN" altLang="en-US" dirty="0"/>
              <a:t>第三级</a:t>
            </a:r>
            <a:endParaRPr lang="en-US" altLang="zh-CN" dirty="0"/>
          </a:p>
        </p:txBody>
      </p:sp>
      <p:sp>
        <p:nvSpPr>
          <p:cNvPr id="5" name="标题 13"/>
          <p:cNvSpPr>
            <a:spLocks noGrp="1"/>
          </p:cNvSpPr>
          <p:nvPr>
            <p:ph type="title" hasCustomPrompt="1"/>
          </p:nvPr>
        </p:nvSpPr>
        <p:spPr>
          <a:xfrm>
            <a:off x="746301" y="171219"/>
            <a:ext cx="4816300"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rgbClr val="002060"/>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0809" y="126081"/>
            <a:ext cx="466892" cy="350169"/>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85725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85800" y="1485900"/>
            <a:ext cx="7772400" cy="30861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85800" y="4686300"/>
            <a:ext cx="1905000" cy="34290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4686300"/>
            <a:ext cx="2895600" cy="3429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a:xfrm>
            <a:off x="6553200" y="4686300"/>
            <a:ext cx="1905000" cy="3429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C98C3A-2E3F-4FFD-9C28-A3EE959F7F52}"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正文内容">
    <p:spTree>
      <p:nvGrpSpPr>
        <p:cNvPr id="1" name=""/>
        <p:cNvGrpSpPr/>
        <p:nvPr/>
      </p:nvGrpSpPr>
      <p:grpSpPr>
        <a:xfrm>
          <a:off x="0" y="0"/>
          <a:ext cx="0" cy="0"/>
          <a:chOff x="0" y="0"/>
          <a:chExt cx="0" cy="0"/>
        </a:xfrm>
      </p:grpSpPr>
      <p:sp>
        <p:nvSpPr>
          <p:cNvPr id="7" name="内容占位符 2"/>
          <p:cNvSpPr>
            <a:spLocks noGrp="1"/>
          </p:cNvSpPr>
          <p:nvPr>
            <p:ph idx="1" hasCustomPrompt="1"/>
          </p:nvPr>
        </p:nvSpPr>
        <p:spPr>
          <a:xfrm>
            <a:off x="528069" y="593322"/>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chemeClr val="tx1"/>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377825" indent="-269875" algn="just" fontAlgn="ctr">
              <a:lnSpc>
                <a:spcPts val="2550"/>
              </a:lnSpc>
              <a:spcBef>
                <a:spcPts val="0"/>
              </a:spcBef>
              <a:spcAft>
                <a:spcPts val="225"/>
              </a:spcAft>
              <a:buClr>
                <a:srgbClr val="800000"/>
              </a:buClr>
              <a:buSzPct val="16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fontAlgn="ctr">
              <a:lnSpc>
                <a:spcPts val="2550"/>
              </a:lnSpc>
              <a:spcBef>
                <a:spcPts val="0"/>
              </a:spcBef>
              <a:spcAft>
                <a:spcPts val="0"/>
              </a:spcAft>
              <a:buSzPct val="220000"/>
              <a:buFontTx/>
              <a:buBlip>
                <a:blip r:embed="rId3"/>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4"/>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5"/>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smtClean="0"/>
              <a:t>第一级标题</a:t>
            </a:r>
            <a:endParaRPr lang="zh-CN" altLang="en-US" dirty="0"/>
          </a:p>
          <a:p>
            <a:pPr marL="135255" lvl="1" indent="0" algn="just" rtl="0" eaLnBrk="0" fontAlgn="base" hangingPunct="0">
              <a:lnSpc>
                <a:spcPts val="2250"/>
              </a:lnSpc>
              <a:spcBef>
                <a:spcPts val="225"/>
              </a:spcBef>
              <a:spcAft>
                <a:spcPct val="0"/>
              </a:spcAft>
              <a:buClr>
                <a:srgbClr val="006600"/>
              </a:buClr>
              <a:buFontTx/>
              <a:buNone/>
            </a:pPr>
            <a:r>
              <a:rPr lang="zh-CN" altLang="en-US" dirty="0" smtClean="0"/>
              <a:t>第二级</a:t>
            </a:r>
            <a:endParaRPr lang="en-US" altLang="zh-CN" dirty="0" smtClean="0"/>
          </a:p>
          <a:p>
            <a:pPr marL="135255" lvl="2" indent="0" algn="just" rtl="0" eaLnBrk="0" fontAlgn="base" hangingPunct="0">
              <a:lnSpc>
                <a:spcPts val="2250"/>
              </a:lnSpc>
              <a:spcBef>
                <a:spcPts val="225"/>
              </a:spcBef>
              <a:spcAft>
                <a:spcPct val="0"/>
              </a:spcAft>
              <a:buClr>
                <a:srgbClr val="006600"/>
              </a:buClr>
              <a:buFontTx/>
              <a:buNone/>
            </a:pPr>
            <a:r>
              <a:rPr lang="zh-CN" altLang="en-US" dirty="0" smtClean="0"/>
              <a:t>第三级（正文）</a:t>
            </a:r>
            <a:endParaRPr lang="en-US" altLang="zh-CN" dirty="0"/>
          </a:p>
        </p:txBody>
      </p:sp>
      <p:sp>
        <p:nvSpPr>
          <p:cNvPr id="8" name="标题 13"/>
          <p:cNvSpPr>
            <a:spLocks noGrp="1"/>
          </p:cNvSpPr>
          <p:nvPr>
            <p:ph type="title" hasCustomPrompt="1"/>
          </p:nvPr>
        </p:nvSpPr>
        <p:spPr>
          <a:xfrm>
            <a:off x="746300" y="176980"/>
            <a:ext cx="3096197"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chemeClr val="accent1">
                    <a:lumMod val="50000"/>
                  </a:schemeClr>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4078" y="110939"/>
            <a:ext cx="381381" cy="381381"/>
          </a:xfrm>
          <a:prstGeom prst="rect">
            <a:avLst/>
          </a:prstGeom>
        </p:spPr>
      </p:pic>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 name="日期占位符 4"/>
          <p:cNvSpPr>
            <a:spLocks noGrp="1"/>
          </p:cNvSpPr>
          <p:nvPr>
            <p:ph type="dt" sz="half" idx="12"/>
          </p:nvPr>
        </p:nvSpPr>
        <p:spPr bwMode="auto">
          <a:xfrm>
            <a:off x="457200" y="4683919"/>
            <a:ext cx="2133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124200" y="4683919"/>
            <a:ext cx="2895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553200" y="4683919"/>
            <a:ext cx="2133600" cy="357188"/>
          </a:xfrm>
          <a:prstGeom prst="rect">
            <a:avLst/>
          </a:prstGeom>
          <a:ln>
            <a:miter lim="800000"/>
          </a:ln>
        </p:spPr>
        <p:txBody>
          <a:bodyPr vert="horz" wrap="square" lIns="91440" tIns="45720" rIns="91440" bIns="45720" numCol="1" anchor="t"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6BFC4D14-31C6-4A73-96B0-618BC2D04F38}"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0" y="1274607"/>
            <a:ext cx="9144000" cy="1228873"/>
          </a:xfrm>
          <a:prstGeom prst="rect">
            <a:avLst/>
          </a:prstGeom>
        </p:spPr>
        <p:txBody>
          <a:bodyPr anchor="ctr"/>
          <a:lstStyle>
            <a:lvl1pPr algn="ctr">
              <a:lnSpc>
                <a:spcPct val="120000"/>
              </a:lnSpc>
              <a:defRPr sz="3600" b="1">
                <a:solidFill>
                  <a:srgbClr val="000066"/>
                </a:solidFill>
                <a:effectLst/>
                <a:latin typeface="黑体" panose="02010609060101010101" pitchFamily="49" charset="-122"/>
                <a:ea typeface="黑体" panose="02010609060101010101" pitchFamily="49" charset="-122"/>
              </a:defRPr>
            </a:lvl1pPr>
          </a:lstStyle>
          <a:p>
            <a:r>
              <a:rPr lang="zh-CN" altLang="en-US" dirty="0"/>
              <a:t>  知识点名称</a:t>
            </a:r>
            <a:br>
              <a:rPr lang="en-US" altLang="zh-CN" dirty="0"/>
            </a:br>
            <a:r>
              <a:rPr lang="zh-CN" altLang="en-US" dirty="0"/>
              <a:t>（太长时可以两行）</a:t>
            </a:r>
            <a:endParaRPr lang="zh-CN" altLang="en-US" dirty="0"/>
          </a:p>
        </p:txBody>
      </p:sp>
      <p:sp>
        <p:nvSpPr>
          <p:cNvPr id="8" name="文本占位符 9"/>
          <p:cNvSpPr>
            <a:spLocks noGrp="1"/>
          </p:cNvSpPr>
          <p:nvPr>
            <p:ph type="body" sz="quarter" idx="14" hasCustomPrompt="1"/>
          </p:nvPr>
        </p:nvSpPr>
        <p:spPr>
          <a:xfrm>
            <a:off x="1944001" y="2732291"/>
            <a:ext cx="5255999" cy="480131"/>
          </a:xfrm>
          <a:prstGeom prst="rect">
            <a:avLst/>
          </a:prstGeom>
        </p:spPr>
        <p:txBody>
          <a:bodyPr wrap="square">
            <a:spAutoFit/>
          </a:bodyPr>
          <a:lstStyle>
            <a:lvl1pPr marL="0" indent="0" algn="ctr">
              <a:buNone/>
              <a:defRPr sz="2800">
                <a:solidFill>
                  <a:srgbClr val="800000"/>
                </a:solidFill>
                <a:effectLst/>
                <a:latin typeface="华文新魏" panose="02010800040101010101" pitchFamily="2" charset="-122"/>
                <a:ea typeface="华文新魏" panose="02010800040101010101" pitchFamily="2" charset="-122"/>
              </a:defRPr>
            </a:lvl1pPr>
            <a:lvl2pPr marL="0" indent="0">
              <a:spcBef>
                <a:spcPts val="0"/>
              </a:spcBef>
              <a:buNone/>
              <a:defRPr sz="1350">
                <a:solidFill>
                  <a:srgbClr val="0000FF"/>
                </a:solidFill>
                <a:latin typeface="黑体" panose="02010609060101010101" pitchFamily="49" charset="-122"/>
                <a:ea typeface="黑体" panose="02010609060101010101" pitchFamily="49" charset="-122"/>
              </a:defRPr>
            </a:lvl2pPr>
          </a:lstStyle>
          <a:p>
            <a:pPr lvl="0"/>
            <a:r>
              <a:rPr lang="zh-CN" altLang="en-US" dirty="0"/>
              <a:t>教师名  主讲</a:t>
            </a:r>
            <a:endParaRPr lang="zh-CN" altLang="en-US" dirty="0"/>
          </a:p>
        </p:txBody>
      </p:sp>
      <p:sp>
        <p:nvSpPr>
          <p:cNvPr id="10" name="文本框 9"/>
          <p:cNvSpPr txBox="1"/>
          <p:nvPr userDrawn="1"/>
        </p:nvSpPr>
        <p:spPr>
          <a:xfrm>
            <a:off x="765008" y="114250"/>
            <a:ext cx="1377300" cy="415498"/>
          </a:xfrm>
          <a:prstGeom prst="rect">
            <a:avLst/>
          </a:prstGeom>
          <a:noFill/>
          <a:ln>
            <a:noFill/>
          </a:ln>
        </p:spPr>
        <p:txBody>
          <a:bodyPr wrap="none" rtlCol="0">
            <a:spAutoFit/>
          </a:bodyPr>
          <a:lstStyle/>
          <a:p>
            <a:r>
              <a:rPr lang="zh-CN" altLang="en-US" sz="2100" kern="3000" spc="225" baseline="0" dirty="0">
                <a:solidFill>
                  <a:srgbClr val="1A6ED1"/>
                </a:solidFill>
                <a:latin typeface="华文彩云" panose="02010800040101010101" pitchFamily="2" charset="-122"/>
                <a:ea typeface="华文彩云" panose="02010800040101010101" pitchFamily="2" charset="-122"/>
              </a:rPr>
              <a:t>数据结构</a:t>
            </a:r>
            <a:endParaRPr lang="zh-CN" altLang="en-US" sz="2100" kern="3000" spc="225" baseline="0" dirty="0">
              <a:solidFill>
                <a:srgbClr val="1A6ED1"/>
              </a:solidFill>
              <a:latin typeface="华文彩云" panose="02010800040101010101" pitchFamily="2" charset="-122"/>
              <a:ea typeface="华文彩云" panose="02010800040101010101" pitchFamily="2"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009" y="126081"/>
            <a:ext cx="466892" cy="350169"/>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全屏幕正文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528070" y="593325"/>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107950" indent="0" algn="just" fontAlgn="ctr">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fontAlgn="ctr">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2"/>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3"/>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a:t>第一级标题</a:t>
            </a:r>
            <a:endParaRPr lang="zh-CN" altLang="en-US" dirty="0"/>
          </a:p>
          <a:p>
            <a:pPr marL="135255" lvl="1" indent="0" algn="just" defTabSz="685800" rtl="0" eaLnBrk="0" fontAlgn="base" latinLnBrk="0" hangingPunct="0">
              <a:lnSpc>
                <a:spcPts val="2250"/>
              </a:lnSpc>
              <a:spcBef>
                <a:spcPts val="225"/>
              </a:spcBef>
              <a:spcAft>
                <a:spcPct val="0"/>
              </a:spcAft>
              <a:buClr>
                <a:srgbClr val="006600"/>
              </a:buClr>
              <a:buFontTx/>
              <a:buNone/>
            </a:pPr>
            <a:r>
              <a:rPr lang="zh-CN" altLang="en-US" dirty="0"/>
              <a:t>第二级</a:t>
            </a:r>
            <a:endParaRPr lang="en-US" altLang="zh-CN" dirty="0"/>
          </a:p>
          <a:p>
            <a:pPr marL="135255" lvl="2" indent="0" algn="just" defTabSz="685800" rtl="0" eaLnBrk="0" fontAlgn="base" latinLnBrk="0" hangingPunct="0">
              <a:lnSpc>
                <a:spcPts val="2250"/>
              </a:lnSpc>
              <a:spcBef>
                <a:spcPts val="225"/>
              </a:spcBef>
              <a:spcAft>
                <a:spcPct val="0"/>
              </a:spcAft>
              <a:buClr>
                <a:srgbClr val="006600"/>
              </a:buClr>
              <a:buSzPct val="70000"/>
              <a:buFontTx/>
              <a:buNone/>
            </a:pPr>
            <a:r>
              <a:rPr lang="zh-CN" altLang="en-US" dirty="0"/>
              <a:t>第三级</a:t>
            </a:r>
            <a:endParaRPr lang="en-US" altLang="zh-CN" dirty="0"/>
          </a:p>
        </p:txBody>
      </p:sp>
      <p:sp>
        <p:nvSpPr>
          <p:cNvPr id="5" name="标题 13"/>
          <p:cNvSpPr>
            <a:spLocks noGrp="1"/>
          </p:cNvSpPr>
          <p:nvPr>
            <p:ph type="title" hasCustomPrompt="1"/>
          </p:nvPr>
        </p:nvSpPr>
        <p:spPr>
          <a:xfrm>
            <a:off x="746301" y="171219"/>
            <a:ext cx="4816300"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rgbClr val="002060"/>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0809" y="126081"/>
            <a:ext cx="466892" cy="350169"/>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85725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85800" y="1485900"/>
            <a:ext cx="7772400" cy="30861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85800" y="4686300"/>
            <a:ext cx="1905000" cy="34290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4686300"/>
            <a:ext cx="2895600" cy="3429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a:xfrm>
            <a:off x="6553200" y="4686300"/>
            <a:ext cx="1905000" cy="3429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C98C3A-2E3F-4FFD-9C28-A3EE959F7F52}"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正文内容">
    <p:spTree>
      <p:nvGrpSpPr>
        <p:cNvPr id="1" name=""/>
        <p:cNvGrpSpPr/>
        <p:nvPr/>
      </p:nvGrpSpPr>
      <p:grpSpPr>
        <a:xfrm>
          <a:off x="0" y="0"/>
          <a:ext cx="0" cy="0"/>
          <a:chOff x="0" y="0"/>
          <a:chExt cx="0" cy="0"/>
        </a:xfrm>
      </p:grpSpPr>
      <p:sp>
        <p:nvSpPr>
          <p:cNvPr id="7" name="内容占位符 2"/>
          <p:cNvSpPr>
            <a:spLocks noGrp="1"/>
          </p:cNvSpPr>
          <p:nvPr>
            <p:ph idx="1" hasCustomPrompt="1"/>
          </p:nvPr>
        </p:nvSpPr>
        <p:spPr>
          <a:xfrm>
            <a:off x="528069" y="593322"/>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chemeClr val="tx1"/>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377825" indent="-269875" algn="just" fontAlgn="ctr">
              <a:lnSpc>
                <a:spcPts val="2550"/>
              </a:lnSpc>
              <a:spcBef>
                <a:spcPts val="0"/>
              </a:spcBef>
              <a:spcAft>
                <a:spcPts val="225"/>
              </a:spcAft>
              <a:buClr>
                <a:srgbClr val="800000"/>
              </a:buClr>
              <a:buSzPct val="16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fontAlgn="ctr">
              <a:lnSpc>
                <a:spcPts val="2550"/>
              </a:lnSpc>
              <a:spcBef>
                <a:spcPts val="0"/>
              </a:spcBef>
              <a:spcAft>
                <a:spcPts val="0"/>
              </a:spcAft>
              <a:buSzPct val="220000"/>
              <a:buFontTx/>
              <a:buBlip>
                <a:blip r:embed="rId3"/>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4"/>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5"/>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smtClean="0"/>
              <a:t>第一级标题</a:t>
            </a:r>
            <a:endParaRPr lang="zh-CN" altLang="en-US" dirty="0"/>
          </a:p>
          <a:p>
            <a:pPr marL="135255" lvl="1" indent="0" algn="just" rtl="0" eaLnBrk="0" fontAlgn="base" hangingPunct="0">
              <a:lnSpc>
                <a:spcPts val="2250"/>
              </a:lnSpc>
              <a:spcBef>
                <a:spcPts val="225"/>
              </a:spcBef>
              <a:spcAft>
                <a:spcPct val="0"/>
              </a:spcAft>
              <a:buClr>
                <a:srgbClr val="006600"/>
              </a:buClr>
              <a:buFontTx/>
              <a:buNone/>
            </a:pPr>
            <a:r>
              <a:rPr lang="zh-CN" altLang="en-US" dirty="0" smtClean="0"/>
              <a:t>第二级</a:t>
            </a:r>
            <a:endParaRPr lang="en-US" altLang="zh-CN" dirty="0" smtClean="0"/>
          </a:p>
          <a:p>
            <a:pPr marL="135255" lvl="2" indent="0" algn="just" rtl="0" eaLnBrk="0" fontAlgn="base" hangingPunct="0">
              <a:lnSpc>
                <a:spcPts val="2250"/>
              </a:lnSpc>
              <a:spcBef>
                <a:spcPts val="225"/>
              </a:spcBef>
              <a:spcAft>
                <a:spcPct val="0"/>
              </a:spcAft>
              <a:buClr>
                <a:srgbClr val="006600"/>
              </a:buClr>
              <a:buFontTx/>
              <a:buNone/>
            </a:pPr>
            <a:r>
              <a:rPr lang="zh-CN" altLang="en-US" dirty="0" smtClean="0"/>
              <a:t>第三级（正文）</a:t>
            </a:r>
            <a:endParaRPr lang="en-US" altLang="zh-CN" dirty="0"/>
          </a:p>
        </p:txBody>
      </p:sp>
      <p:sp>
        <p:nvSpPr>
          <p:cNvPr id="8" name="标题 13"/>
          <p:cNvSpPr>
            <a:spLocks noGrp="1"/>
          </p:cNvSpPr>
          <p:nvPr>
            <p:ph type="title" hasCustomPrompt="1"/>
          </p:nvPr>
        </p:nvSpPr>
        <p:spPr>
          <a:xfrm>
            <a:off x="746300" y="176980"/>
            <a:ext cx="3096197"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chemeClr val="accent1">
                    <a:lumMod val="50000"/>
                  </a:schemeClr>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4078" y="110939"/>
            <a:ext cx="381381" cy="381381"/>
          </a:xfrm>
          <a:prstGeom prst="rect">
            <a:avLst/>
          </a:prstGeom>
        </p:spPr>
      </p:pic>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 name="日期占位符 4"/>
          <p:cNvSpPr>
            <a:spLocks noGrp="1"/>
          </p:cNvSpPr>
          <p:nvPr>
            <p:ph type="dt" sz="half" idx="12"/>
          </p:nvPr>
        </p:nvSpPr>
        <p:spPr bwMode="auto">
          <a:xfrm>
            <a:off x="457200" y="4683919"/>
            <a:ext cx="2133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124200" y="4683919"/>
            <a:ext cx="2895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553200" y="4683919"/>
            <a:ext cx="2133600" cy="357188"/>
          </a:xfrm>
          <a:prstGeom prst="rect">
            <a:avLst/>
          </a:prstGeom>
          <a:ln>
            <a:miter lim="800000"/>
          </a:ln>
        </p:spPr>
        <p:txBody>
          <a:bodyPr vert="horz" wrap="square" lIns="91440" tIns="45720" rIns="91440" bIns="45720" numCol="1" anchor="t"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6BFC4D14-31C6-4A73-96B0-618BC2D04F38}"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0" y="1274607"/>
            <a:ext cx="9144000" cy="1228873"/>
          </a:xfrm>
          <a:prstGeom prst="rect">
            <a:avLst/>
          </a:prstGeom>
        </p:spPr>
        <p:txBody>
          <a:bodyPr anchor="ctr"/>
          <a:lstStyle>
            <a:lvl1pPr algn="ctr">
              <a:lnSpc>
                <a:spcPct val="120000"/>
              </a:lnSpc>
              <a:defRPr sz="3600" b="1">
                <a:solidFill>
                  <a:srgbClr val="000066"/>
                </a:solidFill>
                <a:effectLst/>
                <a:latin typeface="黑体" panose="02010609060101010101" pitchFamily="49" charset="-122"/>
                <a:ea typeface="黑体" panose="02010609060101010101" pitchFamily="49" charset="-122"/>
              </a:defRPr>
            </a:lvl1pPr>
          </a:lstStyle>
          <a:p>
            <a:r>
              <a:rPr lang="zh-CN" altLang="en-US" dirty="0"/>
              <a:t>  知识点名称</a:t>
            </a:r>
            <a:br>
              <a:rPr lang="en-US" altLang="zh-CN" dirty="0"/>
            </a:br>
            <a:r>
              <a:rPr lang="zh-CN" altLang="en-US" dirty="0"/>
              <a:t>（太长时可以两行）</a:t>
            </a:r>
            <a:endParaRPr lang="zh-CN" altLang="en-US" dirty="0"/>
          </a:p>
        </p:txBody>
      </p:sp>
      <p:sp>
        <p:nvSpPr>
          <p:cNvPr id="8" name="文本占位符 9"/>
          <p:cNvSpPr>
            <a:spLocks noGrp="1"/>
          </p:cNvSpPr>
          <p:nvPr>
            <p:ph type="body" sz="quarter" idx="14" hasCustomPrompt="1"/>
          </p:nvPr>
        </p:nvSpPr>
        <p:spPr>
          <a:xfrm>
            <a:off x="1944001" y="2732291"/>
            <a:ext cx="5255999" cy="480131"/>
          </a:xfrm>
          <a:prstGeom prst="rect">
            <a:avLst/>
          </a:prstGeom>
        </p:spPr>
        <p:txBody>
          <a:bodyPr wrap="square">
            <a:spAutoFit/>
          </a:bodyPr>
          <a:lstStyle>
            <a:lvl1pPr marL="0" indent="0" algn="ctr">
              <a:buNone/>
              <a:defRPr sz="2800">
                <a:solidFill>
                  <a:srgbClr val="800000"/>
                </a:solidFill>
                <a:effectLst/>
                <a:latin typeface="华文新魏" panose="02010800040101010101" pitchFamily="2" charset="-122"/>
                <a:ea typeface="华文新魏" panose="02010800040101010101" pitchFamily="2" charset="-122"/>
              </a:defRPr>
            </a:lvl1pPr>
            <a:lvl2pPr marL="0" indent="0">
              <a:spcBef>
                <a:spcPts val="0"/>
              </a:spcBef>
              <a:buNone/>
              <a:defRPr sz="1350">
                <a:solidFill>
                  <a:srgbClr val="0000FF"/>
                </a:solidFill>
                <a:latin typeface="黑体" panose="02010609060101010101" pitchFamily="49" charset="-122"/>
                <a:ea typeface="黑体" panose="02010609060101010101" pitchFamily="49" charset="-122"/>
              </a:defRPr>
            </a:lvl2pPr>
          </a:lstStyle>
          <a:p>
            <a:pPr lvl="0"/>
            <a:r>
              <a:rPr lang="zh-CN" altLang="en-US" dirty="0"/>
              <a:t>教师名  主讲</a:t>
            </a:r>
            <a:endParaRPr lang="zh-CN" altLang="en-US" dirty="0"/>
          </a:p>
        </p:txBody>
      </p:sp>
      <p:sp>
        <p:nvSpPr>
          <p:cNvPr id="10" name="文本框 9"/>
          <p:cNvSpPr txBox="1"/>
          <p:nvPr userDrawn="1"/>
        </p:nvSpPr>
        <p:spPr>
          <a:xfrm>
            <a:off x="765008" y="114250"/>
            <a:ext cx="1377300" cy="415498"/>
          </a:xfrm>
          <a:prstGeom prst="rect">
            <a:avLst/>
          </a:prstGeom>
          <a:noFill/>
          <a:ln>
            <a:noFill/>
          </a:ln>
        </p:spPr>
        <p:txBody>
          <a:bodyPr wrap="none" rtlCol="0">
            <a:spAutoFit/>
          </a:bodyPr>
          <a:lstStyle/>
          <a:p>
            <a:r>
              <a:rPr lang="zh-CN" altLang="en-US" sz="2100" kern="3000" spc="225" baseline="0" dirty="0">
                <a:solidFill>
                  <a:srgbClr val="1A6ED1"/>
                </a:solidFill>
                <a:latin typeface="华文彩云" panose="02010800040101010101" pitchFamily="2" charset="-122"/>
                <a:ea typeface="华文彩云" panose="02010800040101010101" pitchFamily="2" charset="-122"/>
              </a:rPr>
              <a:t>数据结构</a:t>
            </a:r>
            <a:endParaRPr lang="zh-CN" altLang="en-US" sz="2100" kern="3000" spc="225" baseline="0" dirty="0">
              <a:solidFill>
                <a:srgbClr val="1A6ED1"/>
              </a:solidFill>
              <a:latin typeface="华文彩云" panose="02010800040101010101" pitchFamily="2" charset="-122"/>
              <a:ea typeface="华文彩云" panose="02010800040101010101" pitchFamily="2"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009" y="126081"/>
            <a:ext cx="466892" cy="35016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全屏幕正文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528070" y="593325"/>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107950" indent="0" algn="just" fontAlgn="ctr">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fontAlgn="ctr">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2"/>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3"/>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a:t>第一级标题</a:t>
            </a:r>
            <a:endParaRPr lang="zh-CN" altLang="en-US" dirty="0"/>
          </a:p>
          <a:p>
            <a:pPr marL="135255" lvl="1" indent="0" algn="just" defTabSz="685800" rtl="0" eaLnBrk="0" fontAlgn="base" latinLnBrk="0" hangingPunct="0">
              <a:lnSpc>
                <a:spcPts val="2250"/>
              </a:lnSpc>
              <a:spcBef>
                <a:spcPts val="225"/>
              </a:spcBef>
              <a:spcAft>
                <a:spcPct val="0"/>
              </a:spcAft>
              <a:buClr>
                <a:srgbClr val="006600"/>
              </a:buClr>
              <a:buFontTx/>
              <a:buNone/>
            </a:pPr>
            <a:r>
              <a:rPr lang="zh-CN" altLang="en-US" dirty="0"/>
              <a:t>第二级</a:t>
            </a:r>
            <a:endParaRPr lang="en-US" altLang="zh-CN" dirty="0"/>
          </a:p>
          <a:p>
            <a:pPr marL="135255" lvl="2" indent="0" algn="just" defTabSz="685800" rtl="0" eaLnBrk="0" fontAlgn="base" latinLnBrk="0" hangingPunct="0">
              <a:lnSpc>
                <a:spcPts val="2250"/>
              </a:lnSpc>
              <a:spcBef>
                <a:spcPts val="225"/>
              </a:spcBef>
              <a:spcAft>
                <a:spcPct val="0"/>
              </a:spcAft>
              <a:buClr>
                <a:srgbClr val="006600"/>
              </a:buClr>
              <a:buSzPct val="70000"/>
              <a:buFontTx/>
              <a:buNone/>
            </a:pPr>
            <a:r>
              <a:rPr lang="zh-CN" altLang="en-US" dirty="0"/>
              <a:t>第三级</a:t>
            </a:r>
            <a:endParaRPr lang="en-US" altLang="zh-CN" dirty="0"/>
          </a:p>
        </p:txBody>
      </p:sp>
      <p:sp>
        <p:nvSpPr>
          <p:cNvPr id="5" name="标题 13"/>
          <p:cNvSpPr>
            <a:spLocks noGrp="1"/>
          </p:cNvSpPr>
          <p:nvPr>
            <p:ph type="title" hasCustomPrompt="1"/>
          </p:nvPr>
        </p:nvSpPr>
        <p:spPr>
          <a:xfrm>
            <a:off x="746301" y="171219"/>
            <a:ext cx="4816300"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rgbClr val="002060"/>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0809" y="126081"/>
            <a:ext cx="466892" cy="350169"/>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85725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85800" y="1485900"/>
            <a:ext cx="7772400" cy="30861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85800" y="4686300"/>
            <a:ext cx="1905000" cy="34290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4686300"/>
            <a:ext cx="2895600" cy="3429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a:xfrm>
            <a:off x="6553200" y="4686300"/>
            <a:ext cx="1905000" cy="3429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C98C3A-2E3F-4FFD-9C28-A3EE959F7F52}"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正文内容">
    <p:spTree>
      <p:nvGrpSpPr>
        <p:cNvPr id="1" name=""/>
        <p:cNvGrpSpPr/>
        <p:nvPr/>
      </p:nvGrpSpPr>
      <p:grpSpPr>
        <a:xfrm>
          <a:off x="0" y="0"/>
          <a:ext cx="0" cy="0"/>
          <a:chOff x="0" y="0"/>
          <a:chExt cx="0" cy="0"/>
        </a:xfrm>
      </p:grpSpPr>
      <p:sp>
        <p:nvSpPr>
          <p:cNvPr id="7" name="内容占位符 2"/>
          <p:cNvSpPr>
            <a:spLocks noGrp="1"/>
          </p:cNvSpPr>
          <p:nvPr>
            <p:ph idx="1" hasCustomPrompt="1"/>
          </p:nvPr>
        </p:nvSpPr>
        <p:spPr>
          <a:xfrm>
            <a:off x="528069" y="593322"/>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chemeClr val="tx1"/>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377825" indent="-269875" algn="just" fontAlgn="ctr">
              <a:lnSpc>
                <a:spcPts val="2550"/>
              </a:lnSpc>
              <a:spcBef>
                <a:spcPts val="0"/>
              </a:spcBef>
              <a:spcAft>
                <a:spcPts val="225"/>
              </a:spcAft>
              <a:buClr>
                <a:srgbClr val="800000"/>
              </a:buClr>
              <a:buSzPct val="16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fontAlgn="ctr">
              <a:lnSpc>
                <a:spcPts val="2550"/>
              </a:lnSpc>
              <a:spcBef>
                <a:spcPts val="0"/>
              </a:spcBef>
              <a:spcAft>
                <a:spcPts val="0"/>
              </a:spcAft>
              <a:buSzPct val="220000"/>
              <a:buFontTx/>
              <a:buBlip>
                <a:blip r:embed="rId3"/>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4"/>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5"/>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smtClean="0"/>
              <a:t>第一级标题</a:t>
            </a:r>
            <a:endParaRPr lang="zh-CN" altLang="en-US" dirty="0"/>
          </a:p>
          <a:p>
            <a:pPr marL="135255" lvl="1" indent="0" algn="just" rtl="0" eaLnBrk="0" fontAlgn="base" hangingPunct="0">
              <a:lnSpc>
                <a:spcPts val="2250"/>
              </a:lnSpc>
              <a:spcBef>
                <a:spcPts val="225"/>
              </a:spcBef>
              <a:spcAft>
                <a:spcPct val="0"/>
              </a:spcAft>
              <a:buClr>
                <a:srgbClr val="006600"/>
              </a:buClr>
              <a:buFontTx/>
              <a:buNone/>
            </a:pPr>
            <a:r>
              <a:rPr lang="zh-CN" altLang="en-US" dirty="0" smtClean="0"/>
              <a:t>第二级</a:t>
            </a:r>
            <a:endParaRPr lang="en-US" altLang="zh-CN" dirty="0" smtClean="0"/>
          </a:p>
          <a:p>
            <a:pPr marL="135255" lvl="2" indent="0" algn="just" rtl="0" eaLnBrk="0" fontAlgn="base" hangingPunct="0">
              <a:lnSpc>
                <a:spcPts val="2250"/>
              </a:lnSpc>
              <a:spcBef>
                <a:spcPts val="225"/>
              </a:spcBef>
              <a:spcAft>
                <a:spcPct val="0"/>
              </a:spcAft>
              <a:buClr>
                <a:srgbClr val="006600"/>
              </a:buClr>
              <a:buFontTx/>
              <a:buNone/>
            </a:pPr>
            <a:r>
              <a:rPr lang="zh-CN" altLang="en-US" dirty="0" smtClean="0"/>
              <a:t>第三级（正文）</a:t>
            </a:r>
            <a:endParaRPr lang="en-US" altLang="zh-CN" dirty="0"/>
          </a:p>
        </p:txBody>
      </p:sp>
      <p:sp>
        <p:nvSpPr>
          <p:cNvPr id="8" name="标题 13"/>
          <p:cNvSpPr>
            <a:spLocks noGrp="1"/>
          </p:cNvSpPr>
          <p:nvPr>
            <p:ph type="title" hasCustomPrompt="1"/>
          </p:nvPr>
        </p:nvSpPr>
        <p:spPr>
          <a:xfrm>
            <a:off x="746300" y="176980"/>
            <a:ext cx="3096197"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chemeClr val="accent1">
                    <a:lumMod val="50000"/>
                  </a:schemeClr>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4078" y="110939"/>
            <a:ext cx="381381" cy="381381"/>
          </a:xfrm>
          <a:prstGeom prst="rect">
            <a:avLst/>
          </a:prstGeom>
        </p:spPr>
      </p:pic>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 name="日期占位符 4"/>
          <p:cNvSpPr>
            <a:spLocks noGrp="1"/>
          </p:cNvSpPr>
          <p:nvPr>
            <p:ph type="dt" sz="half" idx="12"/>
          </p:nvPr>
        </p:nvSpPr>
        <p:spPr bwMode="auto">
          <a:xfrm>
            <a:off x="457200" y="4683919"/>
            <a:ext cx="2133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124200" y="4683919"/>
            <a:ext cx="2895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553200" y="4683919"/>
            <a:ext cx="2133600" cy="357188"/>
          </a:xfrm>
          <a:prstGeom prst="rect">
            <a:avLst/>
          </a:prstGeom>
          <a:ln>
            <a:miter lim="800000"/>
          </a:ln>
        </p:spPr>
        <p:txBody>
          <a:bodyPr vert="horz" wrap="square" lIns="91440" tIns="45720" rIns="91440" bIns="45720" numCol="1" anchor="t"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6BFC4D14-31C6-4A73-96B0-618BC2D04F38}"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0" y="1274607"/>
            <a:ext cx="9144000" cy="1228873"/>
          </a:xfrm>
          <a:prstGeom prst="rect">
            <a:avLst/>
          </a:prstGeom>
        </p:spPr>
        <p:txBody>
          <a:bodyPr anchor="ctr"/>
          <a:lstStyle>
            <a:lvl1pPr algn="ctr">
              <a:lnSpc>
                <a:spcPct val="120000"/>
              </a:lnSpc>
              <a:defRPr sz="3600" b="1">
                <a:solidFill>
                  <a:srgbClr val="000066"/>
                </a:solidFill>
                <a:effectLst/>
                <a:latin typeface="黑体" panose="02010609060101010101" pitchFamily="49" charset="-122"/>
                <a:ea typeface="黑体" panose="02010609060101010101" pitchFamily="49" charset="-122"/>
              </a:defRPr>
            </a:lvl1pPr>
          </a:lstStyle>
          <a:p>
            <a:r>
              <a:rPr lang="zh-CN" altLang="en-US" dirty="0"/>
              <a:t>  知识点名称</a:t>
            </a:r>
            <a:br>
              <a:rPr lang="en-US" altLang="zh-CN" dirty="0"/>
            </a:br>
            <a:r>
              <a:rPr lang="zh-CN" altLang="en-US" dirty="0"/>
              <a:t>（太长时可以两行）</a:t>
            </a:r>
            <a:endParaRPr lang="zh-CN" altLang="en-US" dirty="0"/>
          </a:p>
        </p:txBody>
      </p:sp>
      <p:sp>
        <p:nvSpPr>
          <p:cNvPr id="8" name="文本占位符 9"/>
          <p:cNvSpPr>
            <a:spLocks noGrp="1"/>
          </p:cNvSpPr>
          <p:nvPr>
            <p:ph type="body" sz="quarter" idx="14" hasCustomPrompt="1"/>
          </p:nvPr>
        </p:nvSpPr>
        <p:spPr>
          <a:xfrm>
            <a:off x="1944001" y="2732291"/>
            <a:ext cx="5255999" cy="480131"/>
          </a:xfrm>
          <a:prstGeom prst="rect">
            <a:avLst/>
          </a:prstGeom>
        </p:spPr>
        <p:txBody>
          <a:bodyPr wrap="square">
            <a:spAutoFit/>
          </a:bodyPr>
          <a:lstStyle>
            <a:lvl1pPr marL="0" indent="0" algn="ctr">
              <a:buNone/>
              <a:defRPr sz="2800">
                <a:solidFill>
                  <a:srgbClr val="800000"/>
                </a:solidFill>
                <a:effectLst/>
                <a:latin typeface="华文新魏" panose="02010800040101010101" pitchFamily="2" charset="-122"/>
                <a:ea typeface="华文新魏" panose="02010800040101010101" pitchFamily="2" charset="-122"/>
              </a:defRPr>
            </a:lvl1pPr>
            <a:lvl2pPr marL="0" indent="0">
              <a:spcBef>
                <a:spcPts val="0"/>
              </a:spcBef>
              <a:buNone/>
              <a:defRPr sz="1350">
                <a:solidFill>
                  <a:srgbClr val="0000FF"/>
                </a:solidFill>
                <a:latin typeface="黑体" panose="02010609060101010101" pitchFamily="49" charset="-122"/>
                <a:ea typeface="黑体" panose="02010609060101010101" pitchFamily="49" charset="-122"/>
              </a:defRPr>
            </a:lvl2pPr>
          </a:lstStyle>
          <a:p>
            <a:pPr lvl="0"/>
            <a:r>
              <a:rPr lang="zh-CN" altLang="en-US" dirty="0"/>
              <a:t>教师名  主讲</a:t>
            </a:r>
            <a:endParaRPr lang="zh-CN" altLang="en-US" dirty="0"/>
          </a:p>
        </p:txBody>
      </p:sp>
      <p:sp>
        <p:nvSpPr>
          <p:cNvPr id="10" name="文本框 9"/>
          <p:cNvSpPr txBox="1"/>
          <p:nvPr userDrawn="1"/>
        </p:nvSpPr>
        <p:spPr>
          <a:xfrm>
            <a:off x="765008" y="114250"/>
            <a:ext cx="1377300" cy="415498"/>
          </a:xfrm>
          <a:prstGeom prst="rect">
            <a:avLst/>
          </a:prstGeom>
          <a:noFill/>
          <a:ln>
            <a:noFill/>
          </a:ln>
        </p:spPr>
        <p:txBody>
          <a:bodyPr wrap="none" rtlCol="0">
            <a:spAutoFit/>
          </a:bodyPr>
          <a:lstStyle/>
          <a:p>
            <a:r>
              <a:rPr lang="zh-CN" altLang="en-US" sz="2100" kern="3000" spc="225" baseline="0" dirty="0">
                <a:solidFill>
                  <a:srgbClr val="1A6ED1"/>
                </a:solidFill>
                <a:latin typeface="华文彩云" panose="02010800040101010101" pitchFamily="2" charset="-122"/>
                <a:ea typeface="华文彩云" panose="02010800040101010101" pitchFamily="2" charset="-122"/>
              </a:rPr>
              <a:t>数据结构</a:t>
            </a:r>
            <a:endParaRPr lang="zh-CN" altLang="en-US" sz="2100" kern="3000" spc="225" baseline="0" dirty="0">
              <a:solidFill>
                <a:srgbClr val="1A6ED1"/>
              </a:solidFill>
              <a:latin typeface="华文彩云" panose="02010800040101010101" pitchFamily="2" charset="-122"/>
              <a:ea typeface="华文彩云" panose="02010800040101010101" pitchFamily="2"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009" y="126081"/>
            <a:ext cx="466892" cy="350169"/>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全屏幕正文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528070" y="593325"/>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107950" indent="0" algn="just" fontAlgn="ctr">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fontAlgn="ctr">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2"/>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3"/>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a:t>第一级标题</a:t>
            </a:r>
            <a:endParaRPr lang="zh-CN" altLang="en-US" dirty="0"/>
          </a:p>
          <a:p>
            <a:pPr marL="135255" lvl="1" indent="0" algn="just" defTabSz="685800" rtl="0" eaLnBrk="0" fontAlgn="base" latinLnBrk="0" hangingPunct="0">
              <a:lnSpc>
                <a:spcPts val="2250"/>
              </a:lnSpc>
              <a:spcBef>
                <a:spcPts val="225"/>
              </a:spcBef>
              <a:spcAft>
                <a:spcPct val="0"/>
              </a:spcAft>
              <a:buClr>
                <a:srgbClr val="006600"/>
              </a:buClr>
              <a:buFontTx/>
              <a:buNone/>
            </a:pPr>
            <a:r>
              <a:rPr lang="zh-CN" altLang="en-US" dirty="0"/>
              <a:t>第二级</a:t>
            </a:r>
            <a:endParaRPr lang="en-US" altLang="zh-CN" dirty="0"/>
          </a:p>
          <a:p>
            <a:pPr marL="135255" lvl="2" indent="0" algn="just" defTabSz="685800" rtl="0" eaLnBrk="0" fontAlgn="base" latinLnBrk="0" hangingPunct="0">
              <a:lnSpc>
                <a:spcPts val="2250"/>
              </a:lnSpc>
              <a:spcBef>
                <a:spcPts val="225"/>
              </a:spcBef>
              <a:spcAft>
                <a:spcPct val="0"/>
              </a:spcAft>
              <a:buClr>
                <a:srgbClr val="006600"/>
              </a:buClr>
              <a:buSzPct val="70000"/>
              <a:buFontTx/>
              <a:buNone/>
            </a:pPr>
            <a:r>
              <a:rPr lang="zh-CN" altLang="en-US" dirty="0"/>
              <a:t>第三级</a:t>
            </a:r>
            <a:endParaRPr lang="en-US" altLang="zh-CN" dirty="0"/>
          </a:p>
        </p:txBody>
      </p:sp>
      <p:sp>
        <p:nvSpPr>
          <p:cNvPr id="5" name="标题 13"/>
          <p:cNvSpPr>
            <a:spLocks noGrp="1"/>
          </p:cNvSpPr>
          <p:nvPr>
            <p:ph type="title" hasCustomPrompt="1"/>
          </p:nvPr>
        </p:nvSpPr>
        <p:spPr>
          <a:xfrm>
            <a:off x="746301" y="171219"/>
            <a:ext cx="4816300"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rgbClr val="002060"/>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0809" y="126081"/>
            <a:ext cx="466892" cy="350169"/>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85725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85800" y="1485900"/>
            <a:ext cx="7772400" cy="30861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85800" y="4686300"/>
            <a:ext cx="1905000" cy="34290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4686300"/>
            <a:ext cx="2895600" cy="3429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a:xfrm>
            <a:off x="6553200" y="4686300"/>
            <a:ext cx="1905000" cy="3429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C98C3A-2E3F-4FFD-9C28-A3EE959F7F52}"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正文内容">
    <p:spTree>
      <p:nvGrpSpPr>
        <p:cNvPr id="1" name=""/>
        <p:cNvGrpSpPr/>
        <p:nvPr/>
      </p:nvGrpSpPr>
      <p:grpSpPr>
        <a:xfrm>
          <a:off x="0" y="0"/>
          <a:ext cx="0" cy="0"/>
          <a:chOff x="0" y="0"/>
          <a:chExt cx="0" cy="0"/>
        </a:xfrm>
      </p:grpSpPr>
      <p:sp>
        <p:nvSpPr>
          <p:cNvPr id="7" name="内容占位符 2"/>
          <p:cNvSpPr>
            <a:spLocks noGrp="1"/>
          </p:cNvSpPr>
          <p:nvPr>
            <p:ph idx="1" hasCustomPrompt="1"/>
          </p:nvPr>
        </p:nvSpPr>
        <p:spPr>
          <a:xfrm>
            <a:off x="528069" y="593322"/>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chemeClr val="tx1"/>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377825" indent="-269875" algn="just" fontAlgn="ctr">
              <a:lnSpc>
                <a:spcPts val="2550"/>
              </a:lnSpc>
              <a:spcBef>
                <a:spcPts val="0"/>
              </a:spcBef>
              <a:spcAft>
                <a:spcPts val="225"/>
              </a:spcAft>
              <a:buClr>
                <a:srgbClr val="800000"/>
              </a:buClr>
              <a:buSzPct val="16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fontAlgn="ctr">
              <a:lnSpc>
                <a:spcPts val="2550"/>
              </a:lnSpc>
              <a:spcBef>
                <a:spcPts val="0"/>
              </a:spcBef>
              <a:spcAft>
                <a:spcPts val="0"/>
              </a:spcAft>
              <a:buSzPct val="220000"/>
              <a:buFontTx/>
              <a:buBlip>
                <a:blip r:embed="rId3"/>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4"/>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5"/>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smtClean="0"/>
              <a:t>第一级标题</a:t>
            </a:r>
            <a:endParaRPr lang="zh-CN" altLang="en-US" dirty="0"/>
          </a:p>
          <a:p>
            <a:pPr marL="135255" lvl="1" indent="0" algn="just" rtl="0" eaLnBrk="0" fontAlgn="base" hangingPunct="0">
              <a:lnSpc>
                <a:spcPts val="2250"/>
              </a:lnSpc>
              <a:spcBef>
                <a:spcPts val="225"/>
              </a:spcBef>
              <a:spcAft>
                <a:spcPct val="0"/>
              </a:spcAft>
              <a:buClr>
                <a:srgbClr val="006600"/>
              </a:buClr>
              <a:buFontTx/>
              <a:buNone/>
            </a:pPr>
            <a:r>
              <a:rPr lang="zh-CN" altLang="en-US" dirty="0" smtClean="0"/>
              <a:t>第二级</a:t>
            </a:r>
            <a:endParaRPr lang="en-US" altLang="zh-CN" dirty="0" smtClean="0"/>
          </a:p>
          <a:p>
            <a:pPr marL="135255" lvl="2" indent="0" algn="just" rtl="0" eaLnBrk="0" fontAlgn="base" hangingPunct="0">
              <a:lnSpc>
                <a:spcPts val="2250"/>
              </a:lnSpc>
              <a:spcBef>
                <a:spcPts val="225"/>
              </a:spcBef>
              <a:spcAft>
                <a:spcPct val="0"/>
              </a:spcAft>
              <a:buClr>
                <a:srgbClr val="006600"/>
              </a:buClr>
              <a:buFontTx/>
              <a:buNone/>
            </a:pPr>
            <a:r>
              <a:rPr lang="zh-CN" altLang="en-US" dirty="0" smtClean="0"/>
              <a:t>第三级（正文）</a:t>
            </a:r>
            <a:endParaRPr lang="en-US" altLang="zh-CN" dirty="0"/>
          </a:p>
        </p:txBody>
      </p:sp>
      <p:sp>
        <p:nvSpPr>
          <p:cNvPr id="8" name="标题 13"/>
          <p:cNvSpPr>
            <a:spLocks noGrp="1"/>
          </p:cNvSpPr>
          <p:nvPr>
            <p:ph type="title" hasCustomPrompt="1"/>
          </p:nvPr>
        </p:nvSpPr>
        <p:spPr>
          <a:xfrm>
            <a:off x="746300" y="176980"/>
            <a:ext cx="3096197"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chemeClr val="accent1">
                    <a:lumMod val="50000"/>
                  </a:schemeClr>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4078" y="110939"/>
            <a:ext cx="381381" cy="381381"/>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85725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85800" y="1485900"/>
            <a:ext cx="7772400" cy="30861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85800" y="4686300"/>
            <a:ext cx="1905000" cy="34290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4686300"/>
            <a:ext cx="2895600" cy="3429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a:xfrm>
            <a:off x="6553200" y="4686300"/>
            <a:ext cx="1905000" cy="3429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C98C3A-2E3F-4FFD-9C28-A3EE959F7F52}"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 name="日期占位符 4"/>
          <p:cNvSpPr>
            <a:spLocks noGrp="1"/>
          </p:cNvSpPr>
          <p:nvPr>
            <p:ph type="dt" sz="half" idx="12"/>
          </p:nvPr>
        </p:nvSpPr>
        <p:spPr bwMode="auto">
          <a:xfrm>
            <a:off x="457200" y="4683919"/>
            <a:ext cx="2133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124200" y="4683919"/>
            <a:ext cx="2895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553200" y="4683919"/>
            <a:ext cx="2133600" cy="357188"/>
          </a:xfrm>
          <a:prstGeom prst="rect">
            <a:avLst/>
          </a:prstGeom>
          <a:ln>
            <a:miter lim="800000"/>
          </a:ln>
        </p:spPr>
        <p:txBody>
          <a:bodyPr vert="horz" wrap="square" lIns="91440" tIns="45720" rIns="91440" bIns="45720" numCol="1" anchor="t"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6BFC4D14-31C6-4A73-96B0-618BC2D04F38}"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0" y="1274607"/>
            <a:ext cx="9144000" cy="1228873"/>
          </a:xfrm>
          <a:prstGeom prst="rect">
            <a:avLst/>
          </a:prstGeom>
        </p:spPr>
        <p:txBody>
          <a:bodyPr anchor="ctr"/>
          <a:lstStyle>
            <a:lvl1pPr algn="ctr">
              <a:lnSpc>
                <a:spcPct val="120000"/>
              </a:lnSpc>
              <a:defRPr sz="3600" b="1">
                <a:solidFill>
                  <a:srgbClr val="000066"/>
                </a:solidFill>
                <a:effectLst/>
                <a:latin typeface="黑体" panose="02010609060101010101" pitchFamily="49" charset="-122"/>
                <a:ea typeface="黑体" panose="02010609060101010101" pitchFamily="49" charset="-122"/>
              </a:defRPr>
            </a:lvl1pPr>
          </a:lstStyle>
          <a:p>
            <a:r>
              <a:rPr lang="zh-CN" altLang="en-US" dirty="0"/>
              <a:t>  知识点名称</a:t>
            </a:r>
            <a:br>
              <a:rPr lang="en-US" altLang="zh-CN" dirty="0"/>
            </a:br>
            <a:r>
              <a:rPr lang="zh-CN" altLang="en-US" dirty="0"/>
              <a:t>（太长时可以两行）</a:t>
            </a:r>
            <a:endParaRPr lang="zh-CN" altLang="en-US" dirty="0"/>
          </a:p>
        </p:txBody>
      </p:sp>
      <p:sp>
        <p:nvSpPr>
          <p:cNvPr id="8" name="文本占位符 9"/>
          <p:cNvSpPr>
            <a:spLocks noGrp="1"/>
          </p:cNvSpPr>
          <p:nvPr>
            <p:ph type="body" sz="quarter" idx="14" hasCustomPrompt="1"/>
          </p:nvPr>
        </p:nvSpPr>
        <p:spPr>
          <a:xfrm>
            <a:off x="1944001" y="2732291"/>
            <a:ext cx="5255999" cy="480131"/>
          </a:xfrm>
          <a:prstGeom prst="rect">
            <a:avLst/>
          </a:prstGeom>
        </p:spPr>
        <p:txBody>
          <a:bodyPr wrap="square">
            <a:spAutoFit/>
          </a:bodyPr>
          <a:lstStyle>
            <a:lvl1pPr marL="0" indent="0" algn="ctr">
              <a:buNone/>
              <a:defRPr sz="2800">
                <a:solidFill>
                  <a:srgbClr val="800000"/>
                </a:solidFill>
                <a:effectLst/>
                <a:latin typeface="华文新魏" panose="02010800040101010101" pitchFamily="2" charset="-122"/>
                <a:ea typeface="华文新魏" panose="02010800040101010101" pitchFamily="2" charset="-122"/>
              </a:defRPr>
            </a:lvl1pPr>
            <a:lvl2pPr marL="0" indent="0">
              <a:spcBef>
                <a:spcPts val="0"/>
              </a:spcBef>
              <a:buNone/>
              <a:defRPr sz="1350">
                <a:solidFill>
                  <a:srgbClr val="0000FF"/>
                </a:solidFill>
                <a:latin typeface="黑体" panose="02010609060101010101" pitchFamily="49" charset="-122"/>
                <a:ea typeface="黑体" panose="02010609060101010101" pitchFamily="49" charset="-122"/>
              </a:defRPr>
            </a:lvl2pPr>
          </a:lstStyle>
          <a:p>
            <a:pPr lvl="0"/>
            <a:r>
              <a:rPr lang="zh-CN" altLang="en-US" dirty="0"/>
              <a:t>教师名  主讲</a:t>
            </a:r>
            <a:endParaRPr lang="zh-CN" altLang="en-US" dirty="0"/>
          </a:p>
        </p:txBody>
      </p:sp>
      <p:sp>
        <p:nvSpPr>
          <p:cNvPr id="10" name="文本框 9"/>
          <p:cNvSpPr txBox="1"/>
          <p:nvPr userDrawn="1"/>
        </p:nvSpPr>
        <p:spPr>
          <a:xfrm>
            <a:off x="765008" y="114250"/>
            <a:ext cx="1377300" cy="415498"/>
          </a:xfrm>
          <a:prstGeom prst="rect">
            <a:avLst/>
          </a:prstGeom>
          <a:noFill/>
          <a:ln>
            <a:noFill/>
          </a:ln>
        </p:spPr>
        <p:txBody>
          <a:bodyPr wrap="none" rtlCol="0">
            <a:spAutoFit/>
          </a:bodyPr>
          <a:lstStyle/>
          <a:p>
            <a:r>
              <a:rPr lang="zh-CN" altLang="en-US" sz="2100" kern="3000" spc="225" baseline="0" dirty="0">
                <a:solidFill>
                  <a:srgbClr val="1A6ED1"/>
                </a:solidFill>
                <a:latin typeface="华文彩云" panose="02010800040101010101" pitchFamily="2" charset="-122"/>
                <a:ea typeface="华文彩云" panose="02010800040101010101" pitchFamily="2" charset="-122"/>
              </a:rPr>
              <a:t>数据结构</a:t>
            </a:r>
            <a:endParaRPr lang="zh-CN" altLang="en-US" sz="2100" kern="3000" spc="225" baseline="0" dirty="0">
              <a:solidFill>
                <a:srgbClr val="1A6ED1"/>
              </a:solidFill>
              <a:latin typeface="华文彩云" panose="02010800040101010101" pitchFamily="2" charset="-122"/>
              <a:ea typeface="华文彩云" panose="02010800040101010101" pitchFamily="2"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009" y="126081"/>
            <a:ext cx="466892" cy="350169"/>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全屏幕正文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528070" y="593325"/>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107950" indent="0" algn="just" fontAlgn="ctr">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fontAlgn="ctr">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2"/>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3"/>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a:t>第一级标题</a:t>
            </a:r>
            <a:endParaRPr lang="zh-CN" altLang="en-US" dirty="0"/>
          </a:p>
          <a:p>
            <a:pPr marL="135255" lvl="1" indent="0" algn="just" defTabSz="685800" rtl="0" eaLnBrk="0" fontAlgn="base" latinLnBrk="0" hangingPunct="0">
              <a:lnSpc>
                <a:spcPts val="2250"/>
              </a:lnSpc>
              <a:spcBef>
                <a:spcPts val="225"/>
              </a:spcBef>
              <a:spcAft>
                <a:spcPct val="0"/>
              </a:spcAft>
              <a:buClr>
                <a:srgbClr val="006600"/>
              </a:buClr>
              <a:buFontTx/>
              <a:buNone/>
            </a:pPr>
            <a:r>
              <a:rPr lang="zh-CN" altLang="en-US" dirty="0"/>
              <a:t>第二级</a:t>
            </a:r>
            <a:endParaRPr lang="en-US" altLang="zh-CN" dirty="0"/>
          </a:p>
          <a:p>
            <a:pPr marL="135255" lvl="2" indent="0" algn="just" defTabSz="685800" rtl="0" eaLnBrk="0" fontAlgn="base" latinLnBrk="0" hangingPunct="0">
              <a:lnSpc>
                <a:spcPts val="2250"/>
              </a:lnSpc>
              <a:spcBef>
                <a:spcPts val="225"/>
              </a:spcBef>
              <a:spcAft>
                <a:spcPct val="0"/>
              </a:spcAft>
              <a:buClr>
                <a:srgbClr val="006600"/>
              </a:buClr>
              <a:buSzPct val="70000"/>
              <a:buFontTx/>
              <a:buNone/>
            </a:pPr>
            <a:r>
              <a:rPr lang="zh-CN" altLang="en-US" dirty="0"/>
              <a:t>第三级</a:t>
            </a:r>
            <a:endParaRPr lang="en-US" altLang="zh-CN" dirty="0"/>
          </a:p>
        </p:txBody>
      </p:sp>
      <p:sp>
        <p:nvSpPr>
          <p:cNvPr id="5" name="标题 13"/>
          <p:cNvSpPr>
            <a:spLocks noGrp="1"/>
          </p:cNvSpPr>
          <p:nvPr>
            <p:ph type="title" hasCustomPrompt="1"/>
          </p:nvPr>
        </p:nvSpPr>
        <p:spPr>
          <a:xfrm>
            <a:off x="746301" y="171219"/>
            <a:ext cx="4816300"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rgbClr val="002060"/>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0809" y="126081"/>
            <a:ext cx="466892" cy="350169"/>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85725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85800" y="1485900"/>
            <a:ext cx="7772400" cy="30861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85800" y="4686300"/>
            <a:ext cx="1905000" cy="34290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4686300"/>
            <a:ext cx="2895600" cy="3429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a:xfrm>
            <a:off x="6553200" y="4686300"/>
            <a:ext cx="1905000" cy="3429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C98C3A-2E3F-4FFD-9C28-A3EE959F7F52}"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正文内容">
    <p:spTree>
      <p:nvGrpSpPr>
        <p:cNvPr id="1" name=""/>
        <p:cNvGrpSpPr/>
        <p:nvPr/>
      </p:nvGrpSpPr>
      <p:grpSpPr>
        <a:xfrm>
          <a:off x="0" y="0"/>
          <a:ext cx="0" cy="0"/>
          <a:chOff x="0" y="0"/>
          <a:chExt cx="0" cy="0"/>
        </a:xfrm>
      </p:grpSpPr>
      <p:sp>
        <p:nvSpPr>
          <p:cNvPr id="7" name="内容占位符 2"/>
          <p:cNvSpPr>
            <a:spLocks noGrp="1"/>
          </p:cNvSpPr>
          <p:nvPr>
            <p:ph idx="1" hasCustomPrompt="1"/>
          </p:nvPr>
        </p:nvSpPr>
        <p:spPr>
          <a:xfrm>
            <a:off x="528069" y="593322"/>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chemeClr val="tx1"/>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377825" indent="-269875" algn="just" fontAlgn="ctr">
              <a:lnSpc>
                <a:spcPts val="2550"/>
              </a:lnSpc>
              <a:spcBef>
                <a:spcPts val="0"/>
              </a:spcBef>
              <a:spcAft>
                <a:spcPts val="225"/>
              </a:spcAft>
              <a:buClr>
                <a:srgbClr val="800000"/>
              </a:buClr>
              <a:buSzPct val="16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fontAlgn="ctr">
              <a:lnSpc>
                <a:spcPts val="2550"/>
              </a:lnSpc>
              <a:spcBef>
                <a:spcPts val="0"/>
              </a:spcBef>
              <a:spcAft>
                <a:spcPts val="0"/>
              </a:spcAft>
              <a:buSzPct val="220000"/>
              <a:buFontTx/>
              <a:buBlip>
                <a:blip r:embed="rId3"/>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4"/>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5"/>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smtClean="0"/>
              <a:t>第一级标题</a:t>
            </a:r>
            <a:endParaRPr lang="zh-CN" altLang="en-US" dirty="0"/>
          </a:p>
          <a:p>
            <a:pPr marL="135255" lvl="1" indent="0" algn="just" rtl="0" eaLnBrk="0" fontAlgn="base" hangingPunct="0">
              <a:lnSpc>
                <a:spcPts val="2250"/>
              </a:lnSpc>
              <a:spcBef>
                <a:spcPts val="225"/>
              </a:spcBef>
              <a:spcAft>
                <a:spcPct val="0"/>
              </a:spcAft>
              <a:buClr>
                <a:srgbClr val="006600"/>
              </a:buClr>
              <a:buFontTx/>
              <a:buNone/>
            </a:pPr>
            <a:r>
              <a:rPr lang="zh-CN" altLang="en-US" dirty="0" smtClean="0"/>
              <a:t>第二级</a:t>
            </a:r>
            <a:endParaRPr lang="en-US" altLang="zh-CN" dirty="0" smtClean="0"/>
          </a:p>
          <a:p>
            <a:pPr marL="135255" lvl="2" indent="0" algn="just" rtl="0" eaLnBrk="0" fontAlgn="base" hangingPunct="0">
              <a:lnSpc>
                <a:spcPts val="2250"/>
              </a:lnSpc>
              <a:spcBef>
                <a:spcPts val="225"/>
              </a:spcBef>
              <a:spcAft>
                <a:spcPct val="0"/>
              </a:spcAft>
              <a:buClr>
                <a:srgbClr val="006600"/>
              </a:buClr>
              <a:buFontTx/>
              <a:buNone/>
            </a:pPr>
            <a:r>
              <a:rPr lang="zh-CN" altLang="en-US" dirty="0" smtClean="0"/>
              <a:t>第三级（正文）</a:t>
            </a:r>
            <a:endParaRPr lang="en-US" altLang="zh-CN" dirty="0"/>
          </a:p>
        </p:txBody>
      </p:sp>
      <p:sp>
        <p:nvSpPr>
          <p:cNvPr id="8" name="标题 13"/>
          <p:cNvSpPr>
            <a:spLocks noGrp="1"/>
          </p:cNvSpPr>
          <p:nvPr>
            <p:ph type="title" hasCustomPrompt="1"/>
          </p:nvPr>
        </p:nvSpPr>
        <p:spPr>
          <a:xfrm>
            <a:off x="746300" y="176980"/>
            <a:ext cx="3096197"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chemeClr val="accent1">
                    <a:lumMod val="50000"/>
                  </a:schemeClr>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4078" y="110939"/>
            <a:ext cx="381381" cy="381381"/>
          </a:xfrm>
          <a:prstGeom prst="rect">
            <a:avLst/>
          </a:prstGeom>
        </p:spPr>
      </p:pic>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 name="日期占位符 4"/>
          <p:cNvSpPr>
            <a:spLocks noGrp="1"/>
          </p:cNvSpPr>
          <p:nvPr>
            <p:ph type="dt" sz="half" idx="12"/>
          </p:nvPr>
        </p:nvSpPr>
        <p:spPr bwMode="auto">
          <a:xfrm>
            <a:off x="457200" y="4683919"/>
            <a:ext cx="2133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124200" y="4683919"/>
            <a:ext cx="2895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553200" y="4683919"/>
            <a:ext cx="2133600" cy="357188"/>
          </a:xfrm>
          <a:prstGeom prst="rect">
            <a:avLst/>
          </a:prstGeom>
          <a:ln>
            <a:miter lim="800000"/>
          </a:ln>
        </p:spPr>
        <p:txBody>
          <a:bodyPr vert="horz" wrap="square" lIns="91440" tIns="45720" rIns="91440" bIns="45720" numCol="1" anchor="t"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6BFC4D14-31C6-4A73-96B0-618BC2D04F38}"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0" y="1274607"/>
            <a:ext cx="9144000" cy="1228873"/>
          </a:xfrm>
          <a:prstGeom prst="rect">
            <a:avLst/>
          </a:prstGeom>
        </p:spPr>
        <p:txBody>
          <a:bodyPr anchor="ctr"/>
          <a:lstStyle>
            <a:lvl1pPr algn="ctr">
              <a:lnSpc>
                <a:spcPct val="120000"/>
              </a:lnSpc>
              <a:defRPr sz="3600" b="1">
                <a:solidFill>
                  <a:srgbClr val="000066"/>
                </a:solidFill>
                <a:effectLst/>
                <a:latin typeface="黑体" panose="02010609060101010101" pitchFamily="49" charset="-122"/>
                <a:ea typeface="黑体" panose="02010609060101010101" pitchFamily="49" charset="-122"/>
              </a:defRPr>
            </a:lvl1pPr>
          </a:lstStyle>
          <a:p>
            <a:r>
              <a:rPr lang="zh-CN" altLang="en-US" dirty="0"/>
              <a:t>  知识点名称</a:t>
            </a:r>
            <a:br>
              <a:rPr lang="en-US" altLang="zh-CN" dirty="0"/>
            </a:br>
            <a:r>
              <a:rPr lang="zh-CN" altLang="en-US" dirty="0"/>
              <a:t>（太长时可以两行）</a:t>
            </a:r>
            <a:endParaRPr lang="zh-CN" altLang="en-US" dirty="0"/>
          </a:p>
        </p:txBody>
      </p:sp>
      <p:sp>
        <p:nvSpPr>
          <p:cNvPr id="8" name="文本占位符 9"/>
          <p:cNvSpPr>
            <a:spLocks noGrp="1"/>
          </p:cNvSpPr>
          <p:nvPr>
            <p:ph type="body" sz="quarter" idx="14" hasCustomPrompt="1"/>
          </p:nvPr>
        </p:nvSpPr>
        <p:spPr>
          <a:xfrm>
            <a:off x="1944001" y="2732291"/>
            <a:ext cx="5255999" cy="480131"/>
          </a:xfrm>
          <a:prstGeom prst="rect">
            <a:avLst/>
          </a:prstGeom>
        </p:spPr>
        <p:txBody>
          <a:bodyPr wrap="square">
            <a:spAutoFit/>
          </a:bodyPr>
          <a:lstStyle>
            <a:lvl1pPr marL="0" indent="0" algn="ctr">
              <a:buNone/>
              <a:defRPr sz="2800">
                <a:solidFill>
                  <a:srgbClr val="800000"/>
                </a:solidFill>
                <a:effectLst/>
                <a:latin typeface="华文新魏" panose="02010800040101010101" pitchFamily="2" charset="-122"/>
                <a:ea typeface="华文新魏" panose="02010800040101010101" pitchFamily="2" charset="-122"/>
              </a:defRPr>
            </a:lvl1pPr>
            <a:lvl2pPr marL="0" indent="0">
              <a:spcBef>
                <a:spcPts val="0"/>
              </a:spcBef>
              <a:buNone/>
              <a:defRPr sz="1350">
                <a:solidFill>
                  <a:srgbClr val="0000FF"/>
                </a:solidFill>
                <a:latin typeface="黑体" panose="02010609060101010101" pitchFamily="49" charset="-122"/>
                <a:ea typeface="黑体" panose="02010609060101010101" pitchFamily="49" charset="-122"/>
              </a:defRPr>
            </a:lvl2pPr>
          </a:lstStyle>
          <a:p>
            <a:pPr lvl="0"/>
            <a:r>
              <a:rPr lang="zh-CN" altLang="en-US" dirty="0"/>
              <a:t>教师名  主讲</a:t>
            </a:r>
            <a:endParaRPr lang="zh-CN" altLang="en-US" dirty="0"/>
          </a:p>
        </p:txBody>
      </p:sp>
      <p:sp>
        <p:nvSpPr>
          <p:cNvPr id="10" name="文本框 9"/>
          <p:cNvSpPr txBox="1"/>
          <p:nvPr userDrawn="1"/>
        </p:nvSpPr>
        <p:spPr>
          <a:xfrm>
            <a:off x="765008" y="114250"/>
            <a:ext cx="1377300" cy="415498"/>
          </a:xfrm>
          <a:prstGeom prst="rect">
            <a:avLst/>
          </a:prstGeom>
          <a:noFill/>
          <a:ln>
            <a:noFill/>
          </a:ln>
        </p:spPr>
        <p:txBody>
          <a:bodyPr wrap="none" rtlCol="0">
            <a:spAutoFit/>
          </a:bodyPr>
          <a:lstStyle/>
          <a:p>
            <a:r>
              <a:rPr lang="zh-CN" altLang="en-US" sz="2100" kern="3000" spc="225" baseline="0" dirty="0">
                <a:solidFill>
                  <a:srgbClr val="1A6ED1"/>
                </a:solidFill>
                <a:latin typeface="华文彩云" panose="02010800040101010101" pitchFamily="2" charset="-122"/>
                <a:ea typeface="华文彩云" panose="02010800040101010101" pitchFamily="2" charset="-122"/>
              </a:rPr>
              <a:t>数据结构</a:t>
            </a:r>
            <a:endParaRPr lang="zh-CN" altLang="en-US" sz="2100" kern="3000" spc="225" baseline="0" dirty="0">
              <a:solidFill>
                <a:srgbClr val="1A6ED1"/>
              </a:solidFill>
              <a:latin typeface="华文彩云" panose="02010800040101010101" pitchFamily="2" charset="-122"/>
              <a:ea typeface="华文彩云" panose="02010800040101010101" pitchFamily="2"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009" y="126081"/>
            <a:ext cx="466892" cy="350169"/>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全屏幕正文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528070" y="593325"/>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107950" indent="0" algn="just" fontAlgn="ctr">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fontAlgn="ctr">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2"/>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3"/>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a:t>第一级标题</a:t>
            </a:r>
            <a:endParaRPr lang="zh-CN" altLang="en-US" dirty="0"/>
          </a:p>
          <a:p>
            <a:pPr marL="135255" lvl="1" indent="0" algn="just" defTabSz="685800" rtl="0" eaLnBrk="0" fontAlgn="base" latinLnBrk="0" hangingPunct="0">
              <a:lnSpc>
                <a:spcPts val="2250"/>
              </a:lnSpc>
              <a:spcBef>
                <a:spcPts val="225"/>
              </a:spcBef>
              <a:spcAft>
                <a:spcPct val="0"/>
              </a:spcAft>
              <a:buClr>
                <a:srgbClr val="006600"/>
              </a:buClr>
              <a:buFontTx/>
              <a:buNone/>
            </a:pPr>
            <a:r>
              <a:rPr lang="zh-CN" altLang="en-US" dirty="0"/>
              <a:t>第二级</a:t>
            </a:r>
            <a:endParaRPr lang="en-US" altLang="zh-CN" dirty="0"/>
          </a:p>
          <a:p>
            <a:pPr marL="135255" lvl="2" indent="0" algn="just" defTabSz="685800" rtl="0" eaLnBrk="0" fontAlgn="base" latinLnBrk="0" hangingPunct="0">
              <a:lnSpc>
                <a:spcPts val="2250"/>
              </a:lnSpc>
              <a:spcBef>
                <a:spcPts val="225"/>
              </a:spcBef>
              <a:spcAft>
                <a:spcPct val="0"/>
              </a:spcAft>
              <a:buClr>
                <a:srgbClr val="006600"/>
              </a:buClr>
              <a:buSzPct val="70000"/>
              <a:buFontTx/>
              <a:buNone/>
            </a:pPr>
            <a:r>
              <a:rPr lang="zh-CN" altLang="en-US" dirty="0"/>
              <a:t>第三级</a:t>
            </a:r>
            <a:endParaRPr lang="en-US" altLang="zh-CN" dirty="0"/>
          </a:p>
        </p:txBody>
      </p:sp>
      <p:sp>
        <p:nvSpPr>
          <p:cNvPr id="5" name="标题 13"/>
          <p:cNvSpPr>
            <a:spLocks noGrp="1"/>
          </p:cNvSpPr>
          <p:nvPr>
            <p:ph type="title" hasCustomPrompt="1"/>
          </p:nvPr>
        </p:nvSpPr>
        <p:spPr>
          <a:xfrm>
            <a:off x="746301" y="171219"/>
            <a:ext cx="4816300"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rgbClr val="002060"/>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0809" y="126081"/>
            <a:ext cx="466892" cy="350169"/>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正文内容">
    <p:spTree>
      <p:nvGrpSpPr>
        <p:cNvPr id="1" name=""/>
        <p:cNvGrpSpPr/>
        <p:nvPr/>
      </p:nvGrpSpPr>
      <p:grpSpPr>
        <a:xfrm>
          <a:off x="0" y="0"/>
          <a:ext cx="0" cy="0"/>
          <a:chOff x="0" y="0"/>
          <a:chExt cx="0" cy="0"/>
        </a:xfrm>
      </p:grpSpPr>
      <p:sp>
        <p:nvSpPr>
          <p:cNvPr id="7" name="内容占位符 2"/>
          <p:cNvSpPr>
            <a:spLocks noGrp="1"/>
          </p:cNvSpPr>
          <p:nvPr>
            <p:ph idx="1" hasCustomPrompt="1"/>
          </p:nvPr>
        </p:nvSpPr>
        <p:spPr>
          <a:xfrm>
            <a:off x="528069" y="593322"/>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chemeClr val="tx1"/>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377825" indent="-269875" algn="just" fontAlgn="ctr">
              <a:lnSpc>
                <a:spcPts val="2550"/>
              </a:lnSpc>
              <a:spcBef>
                <a:spcPts val="0"/>
              </a:spcBef>
              <a:spcAft>
                <a:spcPts val="225"/>
              </a:spcAft>
              <a:buClr>
                <a:srgbClr val="800000"/>
              </a:buClr>
              <a:buSzPct val="16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fontAlgn="ctr">
              <a:lnSpc>
                <a:spcPts val="2550"/>
              </a:lnSpc>
              <a:spcBef>
                <a:spcPts val="0"/>
              </a:spcBef>
              <a:spcAft>
                <a:spcPts val="0"/>
              </a:spcAft>
              <a:buSzPct val="220000"/>
              <a:buFontTx/>
              <a:buBlip>
                <a:blip r:embed="rId3"/>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4"/>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5"/>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smtClean="0"/>
              <a:t>第一级标题</a:t>
            </a:r>
            <a:endParaRPr lang="zh-CN" altLang="en-US" dirty="0"/>
          </a:p>
          <a:p>
            <a:pPr marL="135255" lvl="1" indent="0" algn="just" rtl="0" eaLnBrk="0" fontAlgn="base" hangingPunct="0">
              <a:lnSpc>
                <a:spcPts val="2250"/>
              </a:lnSpc>
              <a:spcBef>
                <a:spcPts val="225"/>
              </a:spcBef>
              <a:spcAft>
                <a:spcPct val="0"/>
              </a:spcAft>
              <a:buClr>
                <a:srgbClr val="006600"/>
              </a:buClr>
              <a:buFontTx/>
              <a:buNone/>
            </a:pPr>
            <a:r>
              <a:rPr lang="zh-CN" altLang="en-US" dirty="0" smtClean="0"/>
              <a:t>第二级</a:t>
            </a:r>
            <a:endParaRPr lang="en-US" altLang="zh-CN" dirty="0" smtClean="0"/>
          </a:p>
          <a:p>
            <a:pPr marL="135255" lvl="2" indent="0" algn="just" rtl="0" eaLnBrk="0" fontAlgn="base" hangingPunct="0">
              <a:lnSpc>
                <a:spcPts val="2250"/>
              </a:lnSpc>
              <a:spcBef>
                <a:spcPts val="225"/>
              </a:spcBef>
              <a:spcAft>
                <a:spcPct val="0"/>
              </a:spcAft>
              <a:buClr>
                <a:srgbClr val="006600"/>
              </a:buClr>
              <a:buFontTx/>
              <a:buNone/>
            </a:pPr>
            <a:r>
              <a:rPr lang="zh-CN" altLang="en-US" dirty="0" smtClean="0"/>
              <a:t>第三级（正文）</a:t>
            </a:r>
            <a:endParaRPr lang="en-US" altLang="zh-CN" dirty="0"/>
          </a:p>
        </p:txBody>
      </p:sp>
      <p:sp>
        <p:nvSpPr>
          <p:cNvPr id="8" name="标题 13"/>
          <p:cNvSpPr>
            <a:spLocks noGrp="1"/>
          </p:cNvSpPr>
          <p:nvPr>
            <p:ph type="title" hasCustomPrompt="1"/>
          </p:nvPr>
        </p:nvSpPr>
        <p:spPr>
          <a:xfrm>
            <a:off x="746300" y="176980"/>
            <a:ext cx="3096197"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chemeClr val="accent1">
                    <a:lumMod val="50000"/>
                  </a:schemeClr>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4078" y="110939"/>
            <a:ext cx="381381" cy="381381"/>
          </a:xfrm>
          <a:prstGeom prst="rect">
            <a:avLst/>
          </a:prstGeom>
        </p:spPr>
      </p:pic>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85725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85800" y="1485900"/>
            <a:ext cx="7772400" cy="30861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85800" y="4686300"/>
            <a:ext cx="1905000" cy="34290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4686300"/>
            <a:ext cx="2895600" cy="3429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a:xfrm>
            <a:off x="6553200" y="4686300"/>
            <a:ext cx="1905000" cy="3429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C98C3A-2E3F-4FFD-9C28-A3EE959F7F52}"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正文内容">
    <p:spTree>
      <p:nvGrpSpPr>
        <p:cNvPr id="1" name=""/>
        <p:cNvGrpSpPr/>
        <p:nvPr/>
      </p:nvGrpSpPr>
      <p:grpSpPr>
        <a:xfrm>
          <a:off x="0" y="0"/>
          <a:ext cx="0" cy="0"/>
          <a:chOff x="0" y="0"/>
          <a:chExt cx="0" cy="0"/>
        </a:xfrm>
      </p:grpSpPr>
      <p:sp>
        <p:nvSpPr>
          <p:cNvPr id="7" name="内容占位符 2"/>
          <p:cNvSpPr>
            <a:spLocks noGrp="1"/>
          </p:cNvSpPr>
          <p:nvPr>
            <p:ph idx="1" hasCustomPrompt="1"/>
          </p:nvPr>
        </p:nvSpPr>
        <p:spPr>
          <a:xfrm>
            <a:off x="528069" y="593322"/>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chemeClr val="tx1"/>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377825" indent="-269875" algn="just" fontAlgn="ctr">
              <a:lnSpc>
                <a:spcPts val="2550"/>
              </a:lnSpc>
              <a:spcBef>
                <a:spcPts val="0"/>
              </a:spcBef>
              <a:spcAft>
                <a:spcPts val="225"/>
              </a:spcAft>
              <a:buClr>
                <a:srgbClr val="800000"/>
              </a:buClr>
              <a:buSzPct val="16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fontAlgn="ctr">
              <a:lnSpc>
                <a:spcPts val="2550"/>
              </a:lnSpc>
              <a:spcBef>
                <a:spcPts val="0"/>
              </a:spcBef>
              <a:spcAft>
                <a:spcPts val="0"/>
              </a:spcAft>
              <a:buSzPct val="220000"/>
              <a:buFontTx/>
              <a:buBlip>
                <a:blip r:embed="rId3"/>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4"/>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5"/>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smtClean="0"/>
              <a:t>第一级标题</a:t>
            </a:r>
            <a:endParaRPr lang="zh-CN" altLang="en-US" dirty="0"/>
          </a:p>
          <a:p>
            <a:pPr marL="135255" lvl="1" indent="0" algn="just" rtl="0" eaLnBrk="0" fontAlgn="base" hangingPunct="0">
              <a:lnSpc>
                <a:spcPts val="2250"/>
              </a:lnSpc>
              <a:spcBef>
                <a:spcPts val="225"/>
              </a:spcBef>
              <a:spcAft>
                <a:spcPct val="0"/>
              </a:spcAft>
              <a:buClr>
                <a:srgbClr val="006600"/>
              </a:buClr>
              <a:buFontTx/>
              <a:buNone/>
            </a:pPr>
            <a:r>
              <a:rPr lang="zh-CN" altLang="en-US" dirty="0" smtClean="0"/>
              <a:t>第二级</a:t>
            </a:r>
            <a:endParaRPr lang="en-US" altLang="zh-CN" dirty="0" smtClean="0"/>
          </a:p>
          <a:p>
            <a:pPr marL="135255" lvl="2" indent="0" algn="just" rtl="0" eaLnBrk="0" fontAlgn="base" hangingPunct="0">
              <a:lnSpc>
                <a:spcPts val="2250"/>
              </a:lnSpc>
              <a:spcBef>
                <a:spcPts val="225"/>
              </a:spcBef>
              <a:spcAft>
                <a:spcPct val="0"/>
              </a:spcAft>
              <a:buClr>
                <a:srgbClr val="006600"/>
              </a:buClr>
              <a:buFontTx/>
              <a:buNone/>
            </a:pPr>
            <a:r>
              <a:rPr lang="zh-CN" altLang="en-US" dirty="0" smtClean="0"/>
              <a:t>第三级（正文）</a:t>
            </a:r>
            <a:endParaRPr lang="en-US" altLang="zh-CN" dirty="0"/>
          </a:p>
        </p:txBody>
      </p:sp>
      <p:sp>
        <p:nvSpPr>
          <p:cNvPr id="8" name="标题 13"/>
          <p:cNvSpPr>
            <a:spLocks noGrp="1"/>
          </p:cNvSpPr>
          <p:nvPr>
            <p:ph type="title" hasCustomPrompt="1"/>
          </p:nvPr>
        </p:nvSpPr>
        <p:spPr>
          <a:xfrm>
            <a:off x="746300" y="176980"/>
            <a:ext cx="3096197"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chemeClr val="accent1">
                    <a:lumMod val="50000"/>
                  </a:schemeClr>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4078" y="110939"/>
            <a:ext cx="381381" cy="381381"/>
          </a:xfrm>
          <a:prstGeom prst="rect">
            <a:avLst/>
          </a:prstGeom>
        </p:spPr>
      </p:pic>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 name="日期占位符 4"/>
          <p:cNvSpPr>
            <a:spLocks noGrp="1"/>
          </p:cNvSpPr>
          <p:nvPr>
            <p:ph type="dt" sz="half" idx="12"/>
          </p:nvPr>
        </p:nvSpPr>
        <p:spPr bwMode="auto">
          <a:xfrm>
            <a:off x="457200" y="4683919"/>
            <a:ext cx="2133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124200" y="4683919"/>
            <a:ext cx="2895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553200" y="4683919"/>
            <a:ext cx="2133600" cy="357188"/>
          </a:xfrm>
          <a:prstGeom prst="rect">
            <a:avLst/>
          </a:prstGeom>
          <a:ln>
            <a:miter lim="800000"/>
          </a:ln>
        </p:spPr>
        <p:txBody>
          <a:bodyPr vert="horz" wrap="square" lIns="91440" tIns="45720" rIns="91440" bIns="45720" numCol="1" anchor="t"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6BFC4D14-31C6-4A73-96B0-618BC2D04F38}"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0" y="1274607"/>
            <a:ext cx="9144000" cy="1228873"/>
          </a:xfrm>
          <a:prstGeom prst="rect">
            <a:avLst/>
          </a:prstGeom>
        </p:spPr>
        <p:txBody>
          <a:bodyPr anchor="ctr"/>
          <a:lstStyle>
            <a:lvl1pPr algn="ctr">
              <a:lnSpc>
                <a:spcPct val="120000"/>
              </a:lnSpc>
              <a:defRPr sz="3600" b="1">
                <a:solidFill>
                  <a:srgbClr val="000066"/>
                </a:solidFill>
                <a:effectLst/>
                <a:latin typeface="黑体" panose="02010609060101010101" pitchFamily="49" charset="-122"/>
                <a:ea typeface="黑体" panose="02010609060101010101" pitchFamily="49" charset="-122"/>
              </a:defRPr>
            </a:lvl1pPr>
          </a:lstStyle>
          <a:p>
            <a:r>
              <a:rPr lang="zh-CN" altLang="en-US" dirty="0"/>
              <a:t>  知识点名称</a:t>
            </a:r>
            <a:br>
              <a:rPr lang="en-US" altLang="zh-CN" dirty="0"/>
            </a:br>
            <a:r>
              <a:rPr lang="zh-CN" altLang="en-US" dirty="0"/>
              <a:t>（太长时可以两行）</a:t>
            </a:r>
            <a:endParaRPr lang="zh-CN" altLang="en-US" dirty="0"/>
          </a:p>
        </p:txBody>
      </p:sp>
      <p:sp>
        <p:nvSpPr>
          <p:cNvPr id="8" name="文本占位符 9"/>
          <p:cNvSpPr>
            <a:spLocks noGrp="1"/>
          </p:cNvSpPr>
          <p:nvPr>
            <p:ph type="body" sz="quarter" idx="14" hasCustomPrompt="1"/>
          </p:nvPr>
        </p:nvSpPr>
        <p:spPr>
          <a:xfrm>
            <a:off x="1944001" y="2732291"/>
            <a:ext cx="5255999" cy="480131"/>
          </a:xfrm>
          <a:prstGeom prst="rect">
            <a:avLst/>
          </a:prstGeom>
        </p:spPr>
        <p:txBody>
          <a:bodyPr wrap="square">
            <a:spAutoFit/>
          </a:bodyPr>
          <a:lstStyle>
            <a:lvl1pPr marL="0" indent="0" algn="ctr">
              <a:buNone/>
              <a:defRPr sz="2800">
                <a:solidFill>
                  <a:srgbClr val="800000"/>
                </a:solidFill>
                <a:effectLst/>
                <a:latin typeface="华文新魏" panose="02010800040101010101" pitchFamily="2" charset="-122"/>
                <a:ea typeface="华文新魏" panose="02010800040101010101" pitchFamily="2" charset="-122"/>
              </a:defRPr>
            </a:lvl1pPr>
            <a:lvl2pPr marL="0" indent="0">
              <a:spcBef>
                <a:spcPts val="0"/>
              </a:spcBef>
              <a:buNone/>
              <a:defRPr sz="1350">
                <a:solidFill>
                  <a:srgbClr val="0000FF"/>
                </a:solidFill>
                <a:latin typeface="黑体" panose="02010609060101010101" pitchFamily="49" charset="-122"/>
                <a:ea typeface="黑体" panose="02010609060101010101" pitchFamily="49" charset="-122"/>
              </a:defRPr>
            </a:lvl2pPr>
          </a:lstStyle>
          <a:p>
            <a:pPr lvl="0"/>
            <a:r>
              <a:rPr lang="zh-CN" altLang="en-US" dirty="0"/>
              <a:t>教师名  主讲</a:t>
            </a:r>
            <a:endParaRPr lang="zh-CN" altLang="en-US" dirty="0"/>
          </a:p>
        </p:txBody>
      </p:sp>
      <p:sp>
        <p:nvSpPr>
          <p:cNvPr id="10" name="文本框 9"/>
          <p:cNvSpPr txBox="1"/>
          <p:nvPr userDrawn="1"/>
        </p:nvSpPr>
        <p:spPr>
          <a:xfrm>
            <a:off x="765008" y="114250"/>
            <a:ext cx="1377300" cy="415498"/>
          </a:xfrm>
          <a:prstGeom prst="rect">
            <a:avLst/>
          </a:prstGeom>
          <a:noFill/>
          <a:ln>
            <a:noFill/>
          </a:ln>
        </p:spPr>
        <p:txBody>
          <a:bodyPr wrap="none" rtlCol="0">
            <a:spAutoFit/>
          </a:bodyPr>
          <a:lstStyle/>
          <a:p>
            <a:r>
              <a:rPr lang="zh-CN" altLang="en-US" sz="2100" kern="3000" spc="225" baseline="0" dirty="0">
                <a:solidFill>
                  <a:srgbClr val="1A6ED1"/>
                </a:solidFill>
                <a:latin typeface="华文彩云" panose="02010800040101010101" pitchFamily="2" charset="-122"/>
                <a:ea typeface="华文彩云" panose="02010800040101010101" pitchFamily="2" charset="-122"/>
              </a:rPr>
              <a:t>数据结构</a:t>
            </a:r>
            <a:endParaRPr lang="zh-CN" altLang="en-US" sz="2100" kern="3000" spc="225" baseline="0" dirty="0">
              <a:solidFill>
                <a:srgbClr val="1A6ED1"/>
              </a:solidFill>
              <a:latin typeface="华文彩云" panose="02010800040101010101" pitchFamily="2" charset="-122"/>
              <a:ea typeface="华文彩云" panose="02010800040101010101" pitchFamily="2"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009" y="126081"/>
            <a:ext cx="466892" cy="350169"/>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全屏幕正文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528070" y="593325"/>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107950" indent="0" algn="just" fontAlgn="ctr">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fontAlgn="ctr">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2"/>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3"/>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a:t>第一级标题</a:t>
            </a:r>
            <a:endParaRPr lang="zh-CN" altLang="en-US" dirty="0"/>
          </a:p>
          <a:p>
            <a:pPr marL="135255" lvl="1" indent="0" algn="just" defTabSz="685800" rtl="0" eaLnBrk="0" fontAlgn="base" latinLnBrk="0" hangingPunct="0">
              <a:lnSpc>
                <a:spcPts val="2250"/>
              </a:lnSpc>
              <a:spcBef>
                <a:spcPts val="225"/>
              </a:spcBef>
              <a:spcAft>
                <a:spcPct val="0"/>
              </a:spcAft>
              <a:buClr>
                <a:srgbClr val="006600"/>
              </a:buClr>
              <a:buFontTx/>
              <a:buNone/>
            </a:pPr>
            <a:r>
              <a:rPr lang="zh-CN" altLang="en-US" dirty="0"/>
              <a:t>第二级</a:t>
            </a:r>
            <a:endParaRPr lang="en-US" altLang="zh-CN" dirty="0"/>
          </a:p>
          <a:p>
            <a:pPr marL="135255" lvl="2" indent="0" algn="just" defTabSz="685800" rtl="0" eaLnBrk="0" fontAlgn="base" latinLnBrk="0" hangingPunct="0">
              <a:lnSpc>
                <a:spcPts val="2250"/>
              </a:lnSpc>
              <a:spcBef>
                <a:spcPts val="225"/>
              </a:spcBef>
              <a:spcAft>
                <a:spcPct val="0"/>
              </a:spcAft>
              <a:buClr>
                <a:srgbClr val="006600"/>
              </a:buClr>
              <a:buSzPct val="70000"/>
              <a:buFontTx/>
              <a:buNone/>
            </a:pPr>
            <a:r>
              <a:rPr lang="zh-CN" altLang="en-US" dirty="0"/>
              <a:t>第三级</a:t>
            </a:r>
            <a:endParaRPr lang="en-US" altLang="zh-CN" dirty="0"/>
          </a:p>
        </p:txBody>
      </p:sp>
      <p:sp>
        <p:nvSpPr>
          <p:cNvPr id="5" name="标题 13"/>
          <p:cNvSpPr>
            <a:spLocks noGrp="1"/>
          </p:cNvSpPr>
          <p:nvPr>
            <p:ph type="title" hasCustomPrompt="1"/>
          </p:nvPr>
        </p:nvSpPr>
        <p:spPr>
          <a:xfrm>
            <a:off x="746301" y="171219"/>
            <a:ext cx="4816300"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rgbClr val="002060"/>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0809" y="126081"/>
            <a:ext cx="466892" cy="350169"/>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85725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85800" y="1485900"/>
            <a:ext cx="7772400" cy="30861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85800" y="4686300"/>
            <a:ext cx="1905000" cy="34290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4686300"/>
            <a:ext cx="2895600" cy="3429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a:xfrm>
            <a:off x="6553200" y="4686300"/>
            <a:ext cx="1905000" cy="3429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C98C3A-2E3F-4FFD-9C28-A3EE959F7F52}"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正文内容">
    <p:spTree>
      <p:nvGrpSpPr>
        <p:cNvPr id="1" name=""/>
        <p:cNvGrpSpPr/>
        <p:nvPr/>
      </p:nvGrpSpPr>
      <p:grpSpPr>
        <a:xfrm>
          <a:off x="0" y="0"/>
          <a:ext cx="0" cy="0"/>
          <a:chOff x="0" y="0"/>
          <a:chExt cx="0" cy="0"/>
        </a:xfrm>
      </p:grpSpPr>
      <p:sp>
        <p:nvSpPr>
          <p:cNvPr id="7" name="内容占位符 2"/>
          <p:cNvSpPr>
            <a:spLocks noGrp="1"/>
          </p:cNvSpPr>
          <p:nvPr>
            <p:ph idx="1" hasCustomPrompt="1"/>
          </p:nvPr>
        </p:nvSpPr>
        <p:spPr>
          <a:xfrm>
            <a:off x="528069" y="593322"/>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chemeClr val="tx1"/>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377825" indent="-269875" algn="just" fontAlgn="ctr">
              <a:lnSpc>
                <a:spcPts val="2550"/>
              </a:lnSpc>
              <a:spcBef>
                <a:spcPts val="0"/>
              </a:spcBef>
              <a:spcAft>
                <a:spcPts val="225"/>
              </a:spcAft>
              <a:buClr>
                <a:srgbClr val="800000"/>
              </a:buClr>
              <a:buSzPct val="16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fontAlgn="ctr">
              <a:lnSpc>
                <a:spcPts val="2550"/>
              </a:lnSpc>
              <a:spcBef>
                <a:spcPts val="0"/>
              </a:spcBef>
              <a:spcAft>
                <a:spcPts val="0"/>
              </a:spcAft>
              <a:buSzPct val="220000"/>
              <a:buFontTx/>
              <a:buBlip>
                <a:blip r:embed="rId3"/>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4"/>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5"/>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smtClean="0"/>
              <a:t>第一级标题</a:t>
            </a:r>
            <a:endParaRPr lang="zh-CN" altLang="en-US" dirty="0"/>
          </a:p>
          <a:p>
            <a:pPr marL="135255" lvl="1" indent="0" algn="just" rtl="0" eaLnBrk="0" fontAlgn="base" hangingPunct="0">
              <a:lnSpc>
                <a:spcPts val="2250"/>
              </a:lnSpc>
              <a:spcBef>
                <a:spcPts val="225"/>
              </a:spcBef>
              <a:spcAft>
                <a:spcPct val="0"/>
              </a:spcAft>
              <a:buClr>
                <a:srgbClr val="006600"/>
              </a:buClr>
              <a:buFontTx/>
              <a:buNone/>
            </a:pPr>
            <a:r>
              <a:rPr lang="zh-CN" altLang="en-US" dirty="0" smtClean="0"/>
              <a:t>第二级</a:t>
            </a:r>
            <a:endParaRPr lang="en-US" altLang="zh-CN" dirty="0" smtClean="0"/>
          </a:p>
          <a:p>
            <a:pPr marL="135255" lvl="2" indent="0" algn="just" rtl="0" eaLnBrk="0" fontAlgn="base" hangingPunct="0">
              <a:lnSpc>
                <a:spcPts val="2250"/>
              </a:lnSpc>
              <a:spcBef>
                <a:spcPts val="225"/>
              </a:spcBef>
              <a:spcAft>
                <a:spcPct val="0"/>
              </a:spcAft>
              <a:buClr>
                <a:srgbClr val="006600"/>
              </a:buClr>
              <a:buFontTx/>
              <a:buNone/>
            </a:pPr>
            <a:r>
              <a:rPr lang="zh-CN" altLang="en-US" dirty="0" smtClean="0"/>
              <a:t>第三级（正文）</a:t>
            </a:r>
            <a:endParaRPr lang="en-US" altLang="zh-CN" dirty="0"/>
          </a:p>
        </p:txBody>
      </p:sp>
      <p:sp>
        <p:nvSpPr>
          <p:cNvPr id="8" name="标题 13"/>
          <p:cNvSpPr>
            <a:spLocks noGrp="1"/>
          </p:cNvSpPr>
          <p:nvPr>
            <p:ph type="title" hasCustomPrompt="1"/>
          </p:nvPr>
        </p:nvSpPr>
        <p:spPr>
          <a:xfrm>
            <a:off x="746300" y="176980"/>
            <a:ext cx="3096197"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chemeClr val="accent1">
                    <a:lumMod val="50000"/>
                  </a:schemeClr>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4078" y="110939"/>
            <a:ext cx="381381" cy="381381"/>
          </a:xfrm>
          <a:prstGeom prst="rect">
            <a:avLst/>
          </a:prstGeom>
        </p:spPr>
      </p:pic>
    </p:spTree>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 name="日期占位符 4"/>
          <p:cNvSpPr>
            <a:spLocks noGrp="1"/>
          </p:cNvSpPr>
          <p:nvPr>
            <p:ph type="dt" sz="half" idx="12"/>
          </p:nvPr>
        </p:nvSpPr>
        <p:spPr bwMode="auto">
          <a:xfrm>
            <a:off x="457200" y="4683919"/>
            <a:ext cx="2133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124200" y="4683919"/>
            <a:ext cx="2895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553200" y="4683919"/>
            <a:ext cx="2133600" cy="357188"/>
          </a:xfrm>
          <a:prstGeom prst="rect">
            <a:avLst/>
          </a:prstGeom>
          <a:ln>
            <a:miter lim="800000"/>
          </a:ln>
        </p:spPr>
        <p:txBody>
          <a:bodyPr vert="horz" wrap="square" lIns="91440" tIns="45720" rIns="91440" bIns="45720" numCol="1" anchor="t"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6BFC4D14-31C6-4A73-96B0-618BC2D04F38}"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0" y="1274607"/>
            <a:ext cx="9144000" cy="1228873"/>
          </a:xfrm>
          <a:prstGeom prst="rect">
            <a:avLst/>
          </a:prstGeom>
        </p:spPr>
        <p:txBody>
          <a:bodyPr anchor="ctr"/>
          <a:lstStyle>
            <a:lvl1pPr algn="ctr">
              <a:lnSpc>
                <a:spcPct val="120000"/>
              </a:lnSpc>
              <a:defRPr sz="3600" b="1">
                <a:solidFill>
                  <a:srgbClr val="000066"/>
                </a:solidFill>
                <a:effectLst/>
                <a:latin typeface="黑体" panose="02010609060101010101" pitchFamily="49" charset="-122"/>
                <a:ea typeface="黑体" panose="02010609060101010101" pitchFamily="49" charset="-122"/>
              </a:defRPr>
            </a:lvl1pPr>
          </a:lstStyle>
          <a:p>
            <a:r>
              <a:rPr lang="zh-CN" altLang="en-US" dirty="0"/>
              <a:t>  知识点名称</a:t>
            </a:r>
            <a:br>
              <a:rPr lang="en-US" altLang="zh-CN" dirty="0"/>
            </a:br>
            <a:r>
              <a:rPr lang="zh-CN" altLang="en-US" dirty="0"/>
              <a:t>（太长时可以两行）</a:t>
            </a:r>
            <a:endParaRPr lang="zh-CN" altLang="en-US" dirty="0"/>
          </a:p>
        </p:txBody>
      </p:sp>
      <p:sp>
        <p:nvSpPr>
          <p:cNvPr id="8" name="文本占位符 9"/>
          <p:cNvSpPr>
            <a:spLocks noGrp="1"/>
          </p:cNvSpPr>
          <p:nvPr>
            <p:ph type="body" sz="quarter" idx="14" hasCustomPrompt="1"/>
          </p:nvPr>
        </p:nvSpPr>
        <p:spPr>
          <a:xfrm>
            <a:off x="1944001" y="2732291"/>
            <a:ext cx="5255999" cy="480131"/>
          </a:xfrm>
          <a:prstGeom prst="rect">
            <a:avLst/>
          </a:prstGeom>
        </p:spPr>
        <p:txBody>
          <a:bodyPr wrap="square">
            <a:spAutoFit/>
          </a:bodyPr>
          <a:lstStyle>
            <a:lvl1pPr marL="0" indent="0" algn="ctr">
              <a:buNone/>
              <a:defRPr sz="2800">
                <a:solidFill>
                  <a:srgbClr val="800000"/>
                </a:solidFill>
                <a:effectLst/>
                <a:latin typeface="华文新魏" panose="02010800040101010101" pitchFamily="2" charset="-122"/>
                <a:ea typeface="华文新魏" panose="02010800040101010101" pitchFamily="2" charset="-122"/>
              </a:defRPr>
            </a:lvl1pPr>
            <a:lvl2pPr marL="0" indent="0">
              <a:spcBef>
                <a:spcPts val="0"/>
              </a:spcBef>
              <a:buNone/>
              <a:defRPr sz="1350">
                <a:solidFill>
                  <a:srgbClr val="0000FF"/>
                </a:solidFill>
                <a:latin typeface="黑体" panose="02010609060101010101" pitchFamily="49" charset="-122"/>
                <a:ea typeface="黑体" panose="02010609060101010101" pitchFamily="49" charset="-122"/>
              </a:defRPr>
            </a:lvl2pPr>
          </a:lstStyle>
          <a:p>
            <a:pPr lvl="0"/>
            <a:r>
              <a:rPr lang="zh-CN" altLang="en-US" dirty="0"/>
              <a:t>教师名  主讲</a:t>
            </a:r>
            <a:endParaRPr lang="zh-CN" altLang="en-US" dirty="0"/>
          </a:p>
        </p:txBody>
      </p:sp>
      <p:sp>
        <p:nvSpPr>
          <p:cNvPr id="10" name="文本框 9"/>
          <p:cNvSpPr txBox="1"/>
          <p:nvPr userDrawn="1"/>
        </p:nvSpPr>
        <p:spPr>
          <a:xfrm>
            <a:off x="765008" y="114250"/>
            <a:ext cx="1377300" cy="415498"/>
          </a:xfrm>
          <a:prstGeom prst="rect">
            <a:avLst/>
          </a:prstGeom>
          <a:noFill/>
          <a:ln>
            <a:noFill/>
          </a:ln>
        </p:spPr>
        <p:txBody>
          <a:bodyPr wrap="none" rtlCol="0">
            <a:spAutoFit/>
          </a:bodyPr>
          <a:lstStyle/>
          <a:p>
            <a:r>
              <a:rPr lang="zh-CN" altLang="en-US" sz="2100" kern="3000" spc="225" baseline="0" dirty="0">
                <a:solidFill>
                  <a:srgbClr val="1A6ED1"/>
                </a:solidFill>
                <a:latin typeface="华文彩云" panose="02010800040101010101" pitchFamily="2" charset="-122"/>
                <a:ea typeface="华文彩云" panose="02010800040101010101" pitchFamily="2" charset="-122"/>
              </a:rPr>
              <a:t>数据结构</a:t>
            </a:r>
            <a:endParaRPr lang="zh-CN" altLang="en-US" sz="2100" kern="3000" spc="225" baseline="0" dirty="0">
              <a:solidFill>
                <a:srgbClr val="1A6ED1"/>
              </a:solidFill>
              <a:latin typeface="华文彩云" panose="02010800040101010101" pitchFamily="2" charset="-122"/>
              <a:ea typeface="华文彩云" panose="02010800040101010101" pitchFamily="2"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009" y="126081"/>
            <a:ext cx="466892" cy="35016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0" y="1274607"/>
            <a:ext cx="9144000" cy="1228873"/>
          </a:xfrm>
          <a:prstGeom prst="rect">
            <a:avLst/>
          </a:prstGeom>
        </p:spPr>
        <p:txBody>
          <a:bodyPr anchor="ctr"/>
          <a:lstStyle>
            <a:lvl1pPr algn="ctr">
              <a:lnSpc>
                <a:spcPct val="120000"/>
              </a:lnSpc>
              <a:defRPr sz="3600" b="1">
                <a:solidFill>
                  <a:srgbClr val="000066"/>
                </a:solidFill>
                <a:effectLst/>
                <a:latin typeface="黑体" panose="02010609060101010101" pitchFamily="49" charset="-122"/>
                <a:ea typeface="黑体" panose="02010609060101010101" pitchFamily="49" charset="-122"/>
              </a:defRPr>
            </a:lvl1pPr>
          </a:lstStyle>
          <a:p>
            <a:r>
              <a:rPr lang="zh-CN" altLang="en-US" dirty="0"/>
              <a:t>  知识点名称</a:t>
            </a:r>
            <a:br>
              <a:rPr lang="en-US" altLang="zh-CN" dirty="0"/>
            </a:br>
            <a:r>
              <a:rPr lang="zh-CN" altLang="en-US" dirty="0"/>
              <a:t>（太长时可以两行）</a:t>
            </a:r>
            <a:endParaRPr lang="zh-CN" altLang="en-US" dirty="0"/>
          </a:p>
        </p:txBody>
      </p:sp>
      <p:sp>
        <p:nvSpPr>
          <p:cNvPr id="8" name="文本占位符 9"/>
          <p:cNvSpPr>
            <a:spLocks noGrp="1"/>
          </p:cNvSpPr>
          <p:nvPr>
            <p:ph type="body" sz="quarter" idx="14" hasCustomPrompt="1"/>
          </p:nvPr>
        </p:nvSpPr>
        <p:spPr>
          <a:xfrm>
            <a:off x="1944001" y="2732291"/>
            <a:ext cx="5255999" cy="480131"/>
          </a:xfrm>
          <a:prstGeom prst="rect">
            <a:avLst/>
          </a:prstGeom>
        </p:spPr>
        <p:txBody>
          <a:bodyPr wrap="square">
            <a:spAutoFit/>
          </a:bodyPr>
          <a:lstStyle>
            <a:lvl1pPr marL="0" indent="0" algn="ctr">
              <a:buNone/>
              <a:defRPr sz="2800">
                <a:solidFill>
                  <a:srgbClr val="800000"/>
                </a:solidFill>
                <a:effectLst/>
                <a:latin typeface="华文新魏" panose="02010800040101010101" pitchFamily="2" charset="-122"/>
                <a:ea typeface="华文新魏" panose="02010800040101010101" pitchFamily="2" charset="-122"/>
              </a:defRPr>
            </a:lvl1pPr>
            <a:lvl2pPr marL="0" indent="0">
              <a:spcBef>
                <a:spcPts val="0"/>
              </a:spcBef>
              <a:buNone/>
              <a:defRPr sz="1350">
                <a:solidFill>
                  <a:srgbClr val="0000FF"/>
                </a:solidFill>
                <a:latin typeface="黑体" panose="02010609060101010101" pitchFamily="49" charset="-122"/>
                <a:ea typeface="黑体" panose="02010609060101010101" pitchFamily="49" charset="-122"/>
              </a:defRPr>
            </a:lvl2pPr>
          </a:lstStyle>
          <a:p>
            <a:pPr lvl="0"/>
            <a:r>
              <a:rPr lang="zh-CN" altLang="en-US" dirty="0"/>
              <a:t>教师名  主讲</a:t>
            </a:r>
            <a:endParaRPr lang="zh-CN" altLang="en-US" dirty="0"/>
          </a:p>
        </p:txBody>
      </p:sp>
      <p:sp>
        <p:nvSpPr>
          <p:cNvPr id="10" name="文本框 9"/>
          <p:cNvSpPr txBox="1"/>
          <p:nvPr userDrawn="1"/>
        </p:nvSpPr>
        <p:spPr>
          <a:xfrm>
            <a:off x="765008" y="114250"/>
            <a:ext cx="1377300" cy="415498"/>
          </a:xfrm>
          <a:prstGeom prst="rect">
            <a:avLst/>
          </a:prstGeom>
          <a:noFill/>
          <a:ln>
            <a:noFill/>
          </a:ln>
        </p:spPr>
        <p:txBody>
          <a:bodyPr wrap="none" rtlCol="0">
            <a:spAutoFit/>
          </a:bodyPr>
          <a:lstStyle/>
          <a:p>
            <a:r>
              <a:rPr lang="zh-CN" altLang="en-US" sz="2100" kern="3000" spc="225" baseline="0" dirty="0">
                <a:solidFill>
                  <a:srgbClr val="1A6ED1"/>
                </a:solidFill>
                <a:latin typeface="华文彩云" panose="02010800040101010101" pitchFamily="2" charset="-122"/>
                <a:ea typeface="华文彩云" panose="02010800040101010101" pitchFamily="2" charset="-122"/>
              </a:rPr>
              <a:t>数据结构</a:t>
            </a:r>
            <a:endParaRPr lang="zh-CN" altLang="en-US" sz="2100" kern="3000" spc="225" baseline="0" dirty="0">
              <a:solidFill>
                <a:srgbClr val="1A6ED1"/>
              </a:solidFill>
              <a:latin typeface="华文彩云" panose="02010800040101010101" pitchFamily="2" charset="-122"/>
              <a:ea typeface="华文彩云" panose="02010800040101010101" pitchFamily="2"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009" y="126081"/>
            <a:ext cx="466892" cy="350169"/>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全屏幕正文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528070" y="593325"/>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107950" indent="0" algn="just" fontAlgn="ctr">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fontAlgn="ctr">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2"/>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3"/>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a:t>第一级标题</a:t>
            </a:r>
            <a:endParaRPr lang="zh-CN" altLang="en-US" dirty="0"/>
          </a:p>
          <a:p>
            <a:pPr marL="135255" lvl="1" indent="0" algn="just" defTabSz="685800" rtl="0" eaLnBrk="0" fontAlgn="base" latinLnBrk="0" hangingPunct="0">
              <a:lnSpc>
                <a:spcPts val="2250"/>
              </a:lnSpc>
              <a:spcBef>
                <a:spcPts val="225"/>
              </a:spcBef>
              <a:spcAft>
                <a:spcPct val="0"/>
              </a:spcAft>
              <a:buClr>
                <a:srgbClr val="006600"/>
              </a:buClr>
              <a:buFontTx/>
              <a:buNone/>
            </a:pPr>
            <a:r>
              <a:rPr lang="zh-CN" altLang="en-US" dirty="0"/>
              <a:t>第二级</a:t>
            </a:r>
            <a:endParaRPr lang="en-US" altLang="zh-CN" dirty="0"/>
          </a:p>
          <a:p>
            <a:pPr marL="135255" lvl="2" indent="0" algn="just" defTabSz="685800" rtl="0" eaLnBrk="0" fontAlgn="base" latinLnBrk="0" hangingPunct="0">
              <a:lnSpc>
                <a:spcPts val="2250"/>
              </a:lnSpc>
              <a:spcBef>
                <a:spcPts val="225"/>
              </a:spcBef>
              <a:spcAft>
                <a:spcPct val="0"/>
              </a:spcAft>
              <a:buClr>
                <a:srgbClr val="006600"/>
              </a:buClr>
              <a:buSzPct val="70000"/>
              <a:buFontTx/>
              <a:buNone/>
            </a:pPr>
            <a:r>
              <a:rPr lang="zh-CN" altLang="en-US" dirty="0"/>
              <a:t>第三级</a:t>
            </a:r>
            <a:endParaRPr lang="en-US" altLang="zh-CN" dirty="0"/>
          </a:p>
        </p:txBody>
      </p:sp>
      <p:sp>
        <p:nvSpPr>
          <p:cNvPr id="5" name="标题 13"/>
          <p:cNvSpPr>
            <a:spLocks noGrp="1"/>
          </p:cNvSpPr>
          <p:nvPr>
            <p:ph type="title" hasCustomPrompt="1"/>
          </p:nvPr>
        </p:nvSpPr>
        <p:spPr>
          <a:xfrm>
            <a:off x="746301" y="171219"/>
            <a:ext cx="4816300"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rgbClr val="002060"/>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0809" y="126081"/>
            <a:ext cx="466892" cy="350169"/>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85725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85800" y="1485900"/>
            <a:ext cx="7772400" cy="30861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85800" y="4686300"/>
            <a:ext cx="1905000" cy="34290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4686300"/>
            <a:ext cx="2895600" cy="3429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a:xfrm>
            <a:off x="6553200" y="4686300"/>
            <a:ext cx="1905000" cy="3429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C98C3A-2E3F-4FFD-9C28-A3EE959F7F52}"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正文内容">
    <p:spTree>
      <p:nvGrpSpPr>
        <p:cNvPr id="1" name=""/>
        <p:cNvGrpSpPr/>
        <p:nvPr/>
      </p:nvGrpSpPr>
      <p:grpSpPr>
        <a:xfrm>
          <a:off x="0" y="0"/>
          <a:ext cx="0" cy="0"/>
          <a:chOff x="0" y="0"/>
          <a:chExt cx="0" cy="0"/>
        </a:xfrm>
      </p:grpSpPr>
      <p:sp>
        <p:nvSpPr>
          <p:cNvPr id="7" name="内容占位符 2"/>
          <p:cNvSpPr>
            <a:spLocks noGrp="1"/>
          </p:cNvSpPr>
          <p:nvPr>
            <p:ph idx="1" hasCustomPrompt="1"/>
          </p:nvPr>
        </p:nvSpPr>
        <p:spPr>
          <a:xfrm>
            <a:off x="528069" y="593322"/>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chemeClr val="tx1"/>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377825" indent="-269875" algn="just" fontAlgn="ctr">
              <a:lnSpc>
                <a:spcPts val="2550"/>
              </a:lnSpc>
              <a:spcBef>
                <a:spcPts val="0"/>
              </a:spcBef>
              <a:spcAft>
                <a:spcPts val="225"/>
              </a:spcAft>
              <a:buClr>
                <a:srgbClr val="800000"/>
              </a:buClr>
              <a:buSzPct val="16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fontAlgn="ctr">
              <a:lnSpc>
                <a:spcPts val="2550"/>
              </a:lnSpc>
              <a:spcBef>
                <a:spcPts val="0"/>
              </a:spcBef>
              <a:spcAft>
                <a:spcPts val="0"/>
              </a:spcAft>
              <a:buSzPct val="220000"/>
              <a:buFontTx/>
              <a:buBlip>
                <a:blip r:embed="rId3"/>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4"/>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5"/>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smtClean="0"/>
              <a:t>第一级标题</a:t>
            </a:r>
            <a:endParaRPr lang="zh-CN" altLang="en-US" dirty="0"/>
          </a:p>
          <a:p>
            <a:pPr marL="135255" lvl="1" indent="0" algn="just" rtl="0" eaLnBrk="0" fontAlgn="base" hangingPunct="0">
              <a:lnSpc>
                <a:spcPts val="2250"/>
              </a:lnSpc>
              <a:spcBef>
                <a:spcPts val="225"/>
              </a:spcBef>
              <a:spcAft>
                <a:spcPct val="0"/>
              </a:spcAft>
              <a:buClr>
                <a:srgbClr val="006600"/>
              </a:buClr>
              <a:buFontTx/>
              <a:buNone/>
            </a:pPr>
            <a:r>
              <a:rPr lang="zh-CN" altLang="en-US" dirty="0" smtClean="0"/>
              <a:t>第二级</a:t>
            </a:r>
            <a:endParaRPr lang="en-US" altLang="zh-CN" dirty="0" smtClean="0"/>
          </a:p>
          <a:p>
            <a:pPr marL="135255" lvl="2" indent="0" algn="just" rtl="0" eaLnBrk="0" fontAlgn="base" hangingPunct="0">
              <a:lnSpc>
                <a:spcPts val="2250"/>
              </a:lnSpc>
              <a:spcBef>
                <a:spcPts val="225"/>
              </a:spcBef>
              <a:spcAft>
                <a:spcPct val="0"/>
              </a:spcAft>
              <a:buClr>
                <a:srgbClr val="006600"/>
              </a:buClr>
              <a:buFontTx/>
              <a:buNone/>
            </a:pPr>
            <a:r>
              <a:rPr lang="zh-CN" altLang="en-US" dirty="0" smtClean="0"/>
              <a:t>第三级（正文）</a:t>
            </a:r>
            <a:endParaRPr lang="en-US" altLang="zh-CN" dirty="0"/>
          </a:p>
        </p:txBody>
      </p:sp>
      <p:sp>
        <p:nvSpPr>
          <p:cNvPr id="8" name="标题 13"/>
          <p:cNvSpPr>
            <a:spLocks noGrp="1"/>
          </p:cNvSpPr>
          <p:nvPr>
            <p:ph type="title" hasCustomPrompt="1"/>
          </p:nvPr>
        </p:nvSpPr>
        <p:spPr>
          <a:xfrm>
            <a:off x="746300" y="176980"/>
            <a:ext cx="3096197"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chemeClr val="accent1">
                    <a:lumMod val="50000"/>
                  </a:schemeClr>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4078" y="110939"/>
            <a:ext cx="381381" cy="381381"/>
          </a:xfrm>
          <a:prstGeom prst="rect">
            <a:avLst/>
          </a:prstGeom>
        </p:spPr>
      </p:pic>
    </p:spTree>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 name="日期占位符 4"/>
          <p:cNvSpPr>
            <a:spLocks noGrp="1"/>
          </p:cNvSpPr>
          <p:nvPr>
            <p:ph type="dt" sz="half" idx="12"/>
          </p:nvPr>
        </p:nvSpPr>
        <p:spPr bwMode="auto">
          <a:xfrm>
            <a:off x="457200" y="4683919"/>
            <a:ext cx="2133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124200" y="4683919"/>
            <a:ext cx="2895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553200" y="4683919"/>
            <a:ext cx="2133600" cy="357188"/>
          </a:xfrm>
          <a:prstGeom prst="rect">
            <a:avLst/>
          </a:prstGeom>
          <a:ln>
            <a:miter lim="800000"/>
          </a:ln>
        </p:spPr>
        <p:txBody>
          <a:bodyPr vert="horz" wrap="square" lIns="91440" tIns="45720" rIns="91440" bIns="45720" numCol="1" anchor="t"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6BFC4D14-31C6-4A73-96B0-618BC2D04F38}"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0" y="1274607"/>
            <a:ext cx="9144000" cy="1228873"/>
          </a:xfrm>
          <a:prstGeom prst="rect">
            <a:avLst/>
          </a:prstGeom>
        </p:spPr>
        <p:txBody>
          <a:bodyPr anchor="ctr"/>
          <a:lstStyle>
            <a:lvl1pPr algn="ctr">
              <a:lnSpc>
                <a:spcPct val="120000"/>
              </a:lnSpc>
              <a:defRPr sz="3600" b="1">
                <a:solidFill>
                  <a:srgbClr val="000066"/>
                </a:solidFill>
                <a:effectLst/>
                <a:latin typeface="黑体" panose="02010609060101010101" pitchFamily="49" charset="-122"/>
                <a:ea typeface="黑体" panose="02010609060101010101" pitchFamily="49" charset="-122"/>
              </a:defRPr>
            </a:lvl1pPr>
          </a:lstStyle>
          <a:p>
            <a:r>
              <a:rPr lang="zh-CN" altLang="en-US" dirty="0"/>
              <a:t>  知识点名称</a:t>
            </a:r>
            <a:br>
              <a:rPr lang="en-US" altLang="zh-CN" dirty="0"/>
            </a:br>
            <a:r>
              <a:rPr lang="zh-CN" altLang="en-US" dirty="0"/>
              <a:t>（太长时可以两行）</a:t>
            </a:r>
            <a:endParaRPr lang="zh-CN" altLang="en-US" dirty="0"/>
          </a:p>
        </p:txBody>
      </p:sp>
      <p:sp>
        <p:nvSpPr>
          <p:cNvPr id="8" name="文本占位符 9"/>
          <p:cNvSpPr>
            <a:spLocks noGrp="1"/>
          </p:cNvSpPr>
          <p:nvPr>
            <p:ph type="body" sz="quarter" idx="14" hasCustomPrompt="1"/>
          </p:nvPr>
        </p:nvSpPr>
        <p:spPr>
          <a:xfrm>
            <a:off x="1944001" y="2732291"/>
            <a:ext cx="5255999" cy="480131"/>
          </a:xfrm>
          <a:prstGeom prst="rect">
            <a:avLst/>
          </a:prstGeom>
        </p:spPr>
        <p:txBody>
          <a:bodyPr wrap="square">
            <a:spAutoFit/>
          </a:bodyPr>
          <a:lstStyle>
            <a:lvl1pPr marL="0" indent="0" algn="ctr">
              <a:buNone/>
              <a:defRPr sz="2800">
                <a:solidFill>
                  <a:srgbClr val="800000"/>
                </a:solidFill>
                <a:effectLst/>
                <a:latin typeface="华文新魏" panose="02010800040101010101" pitchFamily="2" charset="-122"/>
                <a:ea typeface="华文新魏" panose="02010800040101010101" pitchFamily="2" charset="-122"/>
              </a:defRPr>
            </a:lvl1pPr>
            <a:lvl2pPr marL="0" indent="0">
              <a:spcBef>
                <a:spcPts val="0"/>
              </a:spcBef>
              <a:buNone/>
              <a:defRPr sz="1350">
                <a:solidFill>
                  <a:srgbClr val="0000FF"/>
                </a:solidFill>
                <a:latin typeface="黑体" panose="02010609060101010101" pitchFamily="49" charset="-122"/>
                <a:ea typeface="黑体" panose="02010609060101010101" pitchFamily="49" charset="-122"/>
              </a:defRPr>
            </a:lvl2pPr>
          </a:lstStyle>
          <a:p>
            <a:pPr lvl="0"/>
            <a:r>
              <a:rPr lang="zh-CN" altLang="en-US" dirty="0"/>
              <a:t>教师名  主讲</a:t>
            </a:r>
            <a:endParaRPr lang="zh-CN" altLang="en-US" dirty="0"/>
          </a:p>
        </p:txBody>
      </p:sp>
      <p:sp>
        <p:nvSpPr>
          <p:cNvPr id="10" name="文本框 9"/>
          <p:cNvSpPr txBox="1"/>
          <p:nvPr userDrawn="1"/>
        </p:nvSpPr>
        <p:spPr>
          <a:xfrm>
            <a:off x="765008" y="114250"/>
            <a:ext cx="1377300" cy="415498"/>
          </a:xfrm>
          <a:prstGeom prst="rect">
            <a:avLst/>
          </a:prstGeom>
          <a:noFill/>
          <a:ln>
            <a:noFill/>
          </a:ln>
        </p:spPr>
        <p:txBody>
          <a:bodyPr wrap="none" rtlCol="0">
            <a:spAutoFit/>
          </a:bodyPr>
          <a:lstStyle/>
          <a:p>
            <a:r>
              <a:rPr lang="zh-CN" altLang="en-US" sz="2100" kern="3000" spc="225" baseline="0" dirty="0">
                <a:solidFill>
                  <a:srgbClr val="1A6ED1"/>
                </a:solidFill>
                <a:latin typeface="华文彩云" panose="02010800040101010101" pitchFamily="2" charset="-122"/>
                <a:ea typeface="华文彩云" panose="02010800040101010101" pitchFamily="2" charset="-122"/>
              </a:rPr>
              <a:t>数据结构</a:t>
            </a:r>
            <a:endParaRPr lang="zh-CN" altLang="en-US" sz="2100" kern="3000" spc="225" baseline="0" dirty="0">
              <a:solidFill>
                <a:srgbClr val="1A6ED1"/>
              </a:solidFill>
              <a:latin typeface="华文彩云" panose="02010800040101010101" pitchFamily="2" charset="-122"/>
              <a:ea typeface="华文彩云" panose="02010800040101010101" pitchFamily="2"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009" y="126081"/>
            <a:ext cx="466892" cy="350169"/>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全屏幕正文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528070" y="593325"/>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107950" indent="0" algn="just" fontAlgn="ctr">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fontAlgn="ctr">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2"/>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3"/>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a:t>第一级标题</a:t>
            </a:r>
            <a:endParaRPr lang="zh-CN" altLang="en-US" dirty="0"/>
          </a:p>
          <a:p>
            <a:pPr marL="135255" lvl="1" indent="0" algn="just" defTabSz="685800" rtl="0" eaLnBrk="0" fontAlgn="base" latinLnBrk="0" hangingPunct="0">
              <a:lnSpc>
                <a:spcPts val="2250"/>
              </a:lnSpc>
              <a:spcBef>
                <a:spcPts val="225"/>
              </a:spcBef>
              <a:spcAft>
                <a:spcPct val="0"/>
              </a:spcAft>
              <a:buClr>
                <a:srgbClr val="006600"/>
              </a:buClr>
              <a:buFontTx/>
              <a:buNone/>
            </a:pPr>
            <a:r>
              <a:rPr lang="zh-CN" altLang="en-US" dirty="0"/>
              <a:t>第二级</a:t>
            </a:r>
            <a:endParaRPr lang="en-US" altLang="zh-CN" dirty="0"/>
          </a:p>
          <a:p>
            <a:pPr marL="135255" lvl="2" indent="0" algn="just" defTabSz="685800" rtl="0" eaLnBrk="0" fontAlgn="base" latinLnBrk="0" hangingPunct="0">
              <a:lnSpc>
                <a:spcPts val="2250"/>
              </a:lnSpc>
              <a:spcBef>
                <a:spcPts val="225"/>
              </a:spcBef>
              <a:spcAft>
                <a:spcPct val="0"/>
              </a:spcAft>
              <a:buClr>
                <a:srgbClr val="006600"/>
              </a:buClr>
              <a:buSzPct val="70000"/>
              <a:buFontTx/>
              <a:buNone/>
            </a:pPr>
            <a:r>
              <a:rPr lang="zh-CN" altLang="en-US" dirty="0"/>
              <a:t>第三级</a:t>
            </a:r>
            <a:endParaRPr lang="en-US" altLang="zh-CN" dirty="0"/>
          </a:p>
        </p:txBody>
      </p:sp>
      <p:sp>
        <p:nvSpPr>
          <p:cNvPr id="5" name="标题 13"/>
          <p:cNvSpPr>
            <a:spLocks noGrp="1"/>
          </p:cNvSpPr>
          <p:nvPr>
            <p:ph type="title" hasCustomPrompt="1"/>
          </p:nvPr>
        </p:nvSpPr>
        <p:spPr>
          <a:xfrm>
            <a:off x="746301" y="171219"/>
            <a:ext cx="4816300"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rgbClr val="002060"/>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0809" y="126081"/>
            <a:ext cx="466892" cy="350169"/>
          </a:xfrm>
          <a:prstGeom prst="rect">
            <a:avLst/>
          </a:prstGeom>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85725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85800" y="1485900"/>
            <a:ext cx="7772400" cy="30861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85800" y="4686300"/>
            <a:ext cx="1905000" cy="34290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4686300"/>
            <a:ext cx="2895600" cy="3429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a:xfrm>
            <a:off x="6553200" y="4686300"/>
            <a:ext cx="1905000" cy="3429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C98C3A-2E3F-4FFD-9C28-A3EE959F7F52}"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正文内容">
    <p:spTree>
      <p:nvGrpSpPr>
        <p:cNvPr id="1" name=""/>
        <p:cNvGrpSpPr/>
        <p:nvPr/>
      </p:nvGrpSpPr>
      <p:grpSpPr>
        <a:xfrm>
          <a:off x="0" y="0"/>
          <a:ext cx="0" cy="0"/>
          <a:chOff x="0" y="0"/>
          <a:chExt cx="0" cy="0"/>
        </a:xfrm>
      </p:grpSpPr>
      <p:sp>
        <p:nvSpPr>
          <p:cNvPr id="7" name="内容占位符 2"/>
          <p:cNvSpPr>
            <a:spLocks noGrp="1"/>
          </p:cNvSpPr>
          <p:nvPr>
            <p:ph idx="1" hasCustomPrompt="1"/>
          </p:nvPr>
        </p:nvSpPr>
        <p:spPr>
          <a:xfrm>
            <a:off x="528069" y="593322"/>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chemeClr val="tx1"/>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377825" indent="-269875" algn="just" fontAlgn="ctr">
              <a:lnSpc>
                <a:spcPts val="2550"/>
              </a:lnSpc>
              <a:spcBef>
                <a:spcPts val="0"/>
              </a:spcBef>
              <a:spcAft>
                <a:spcPts val="225"/>
              </a:spcAft>
              <a:buClr>
                <a:srgbClr val="800000"/>
              </a:buClr>
              <a:buSzPct val="16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fontAlgn="ctr">
              <a:lnSpc>
                <a:spcPts val="2550"/>
              </a:lnSpc>
              <a:spcBef>
                <a:spcPts val="0"/>
              </a:spcBef>
              <a:spcAft>
                <a:spcPts val="0"/>
              </a:spcAft>
              <a:buSzPct val="220000"/>
              <a:buFontTx/>
              <a:buBlip>
                <a:blip r:embed="rId3"/>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4"/>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5"/>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smtClean="0"/>
              <a:t>第一级标题</a:t>
            </a:r>
            <a:endParaRPr lang="zh-CN" altLang="en-US" dirty="0"/>
          </a:p>
          <a:p>
            <a:pPr marL="135255" lvl="1" indent="0" algn="just" rtl="0" eaLnBrk="0" fontAlgn="base" hangingPunct="0">
              <a:lnSpc>
                <a:spcPts val="2250"/>
              </a:lnSpc>
              <a:spcBef>
                <a:spcPts val="225"/>
              </a:spcBef>
              <a:spcAft>
                <a:spcPct val="0"/>
              </a:spcAft>
              <a:buClr>
                <a:srgbClr val="006600"/>
              </a:buClr>
              <a:buFontTx/>
              <a:buNone/>
            </a:pPr>
            <a:r>
              <a:rPr lang="zh-CN" altLang="en-US" dirty="0" smtClean="0"/>
              <a:t>第二级</a:t>
            </a:r>
            <a:endParaRPr lang="en-US" altLang="zh-CN" dirty="0" smtClean="0"/>
          </a:p>
          <a:p>
            <a:pPr marL="135255" lvl="2" indent="0" algn="just" rtl="0" eaLnBrk="0" fontAlgn="base" hangingPunct="0">
              <a:lnSpc>
                <a:spcPts val="2250"/>
              </a:lnSpc>
              <a:spcBef>
                <a:spcPts val="225"/>
              </a:spcBef>
              <a:spcAft>
                <a:spcPct val="0"/>
              </a:spcAft>
              <a:buClr>
                <a:srgbClr val="006600"/>
              </a:buClr>
              <a:buFontTx/>
              <a:buNone/>
            </a:pPr>
            <a:r>
              <a:rPr lang="zh-CN" altLang="en-US" dirty="0" smtClean="0"/>
              <a:t>第三级（正文）</a:t>
            </a:r>
            <a:endParaRPr lang="en-US" altLang="zh-CN" dirty="0"/>
          </a:p>
        </p:txBody>
      </p:sp>
      <p:sp>
        <p:nvSpPr>
          <p:cNvPr id="8" name="标题 13"/>
          <p:cNvSpPr>
            <a:spLocks noGrp="1"/>
          </p:cNvSpPr>
          <p:nvPr>
            <p:ph type="title" hasCustomPrompt="1"/>
          </p:nvPr>
        </p:nvSpPr>
        <p:spPr>
          <a:xfrm>
            <a:off x="746300" y="176980"/>
            <a:ext cx="3096197"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chemeClr val="accent1">
                    <a:lumMod val="50000"/>
                  </a:schemeClr>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4078" y="110939"/>
            <a:ext cx="381381" cy="381381"/>
          </a:xfrm>
          <a:prstGeom prst="rect">
            <a:avLst/>
          </a:prstGeom>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全屏幕正文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528070" y="593325"/>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107950" indent="0" algn="just" fontAlgn="ctr">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fontAlgn="ctr">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2"/>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3"/>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a:t>第一级标题</a:t>
            </a:r>
            <a:endParaRPr lang="zh-CN" altLang="en-US" dirty="0"/>
          </a:p>
          <a:p>
            <a:pPr marL="135255" lvl="1" indent="0" algn="just" defTabSz="685800" rtl="0" eaLnBrk="0" fontAlgn="base" latinLnBrk="0" hangingPunct="0">
              <a:lnSpc>
                <a:spcPts val="2250"/>
              </a:lnSpc>
              <a:spcBef>
                <a:spcPts val="225"/>
              </a:spcBef>
              <a:spcAft>
                <a:spcPct val="0"/>
              </a:spcAft>
              <a:buClr>
                <a:srgbClr val="006600"/>
              </a:buClr>
              <a:buFontTx/>
              <a:buNone/>
            </a:pPr>
            <a:r>
              <a:rPr lang="zh-CN" altLang="en-US" dirty="0"/>
              <a:t>第二级</a:t>
            </a:r>
            <a:endParaRPr lang="en-US" altLang="zh-CN" dirty="0"/>
          </a:p>
          <a:p>
            <a:pPr marL="135255" lvl="2" indent="0" algn="just" defTabSz="685800" rtl="0" eaLnBrk="0" fontAlgn="base" latinLnBrk="0" hangingPunct="0">
              <a:lnSpc>
                <a:spcPts val="2250"/>
              </a:lnSpc>
              <a:spcBef>
                <a:spcPts val="225"/>
              </a:spcBef>
              <a:spcAft>
                <a:spcPct val="0"/>
              </a:spcAft>
              <a:buClr>
                <a:srgbClr val="006600"/>
              </a:buClr>
              <a:buSzPct val="70000"/>
              <a:buFontTx/>
              <a:buNone/>
            </a:pPr>
            <a:r>
              <a:rPr lang="zh-CN" altLang="en-US" dirty="0"/>
              <a:t>第三级</a:t>
            </a:r>
            <a:endParaRPr lang="en-US" altLang="zh-CN" dirty="0"/>
          </a:p>
        </p:txBody>
      </p:sp>
      <p:sp>
        <p:nvSpPr>
          <p:cNvPr id="5" name="标题 13"/>
          <p:cNvSpPr>
            <a:spLocks noGrp="1"/>
          </p:cNvSpPr>
          <p:nvPr>
            <p:ph type="title" hasCustomPrompt="1"/>
          </p:nvPr>
        </p:nvSpPr>
        <p:spPr>
          <a:xfrm>
            <a:off x="746301" y="171219"/>
            <a:ext cx="4816300"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rgbClr val="002060"/>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0809" y="126081"/>
            <a:ext cx="466892" cy="350169"/>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 name="日期占位符 4"/>
          <p:cNvSpPr>
            <a:spLocks noGrp="1"/>
          </p:cNvSpPr>
          <p:nvPr>
            <p:ph type="dt" sz="half" idx="12"/>
          </p:nvPr>
        </p:nvSpPr>
        <p:spPr bwMode="auto">
          <a:xfrm>
            <a:off x="457200" y="4683919"/>
            <a:ext cx="2133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124200" y="4683919"/>
            <a:ext cx="2895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553200" y="4683919"/>
            <a:ext cx="2133600" cy="357188"/>
          </a:xfrm>
          <a:prstGeom prst="rect">
            <a:avLst/>
          </a:prstGeom>
          <a:ln>
            <a:miter lim="800000"/>
          </a:ln>
        </p:spPr>
        <p:txBody>
          <a:bodyPr vert="horz" wrap="square" lIns="91440" tIns="45720" rIns="91440" bIns="45720" numCol="1" anchor="t"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6BFC4D14-31C6-4A73-96B0-618BC2D04F38}"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0" y="1274607"/>
            <a:ext cx="9144000" cy="1228873"/>
          </a:xfrm>
          <a:prstGeom prst="rect">
            <a:avLst/>
          </a:prstGeom>
        </p:spPr>
        <p:txBody>
          <a:bodyPr anchor="ctr"/>
          <a:lstStyle>
            <a:lvl1pPr algn="ctr">
              <a:lnSpc>
                <a:spcPct val="120000"/>
              </a:lnSpc>
              <a:defRPr sz="3600" b="1">
                <a:solidFill>
                  <a:srgbClr val="000066"/>
                </a:solidFill>
                <a:effectLst/>
                <a:latin typeface="黑体" panose="02010609060101010101" pitchFamily="49" charset="-122"/>
                <a:ea typeface="黑体" panose="02010609060101010101" pitchFamily="49" charset="-122"/>
              </a:defRPr>
            </a:lvl1pPr>
          </a:lstStyle>
          <a:p>
            <a:r>
              <a:rPr lang="zh-CN" altLang="en-US" dirty="0"/>
              <a:t>  知识点名称</a:t>
            </a:r>
            <a:br>
              <a:rPr lang="en-US" altLang="zh-CN" dirty="0"/>
            </a:br>
            <a:r>
              <a:rPr lang="zh-CN" altLang="en-US" dirty="0"/>
              <a:t>（太长时可以两行）</a:t>
            </a:r>
            <a:endParaRPr lang="zh-CN" altLang="en-US" dirty="0"/>
          </a:p>
        </p:txBody>
      </p:sp>
      <p:sp>
        <p:nvSpPr>
          <p:cNvPr id="8" name="文本占位符 9"/>
          <p:cNvSpPr>
            <a:spLocks noGrp="1"/>
          </p:cNvSpPr>
          <p:nvPr>
            <p:ph type="body" sz="quarter" idx="14" hasCustomPrompt="1"/>
          </p:nvPr>
        </p:nvSpPr>
        <p:spPr>
          <a:xfrm>
            <a:off x="1944001" y="2732291"/>
            <a:ext cx="5255999" cy="480131"/>
          </a:xfrm>
          <a:prstGeom prst="rect">
            <a:avLst/>
          </a:prstGeom>
        </p:spPr>
        <p:txBody>
          <a:bodyPr wrap="square">
            <a:spAutoFit/>
          </a:bodyPr>
          <a:lstStyle>
            <a:lvl1pPr marL="0" indent="0" algn="ctr">
              <a:buNone/>
              <a:defRPr sz="2800">
                <a:solidFill>
                  <a:srgbClr val="800000"/>
                </a:solidFill>
                <a:effectLst/>
                <a:latin typeface="华文新魏" panose="02010800040101010101" pitchFamily="2" charset="-122"/>
                <a:ea typeface="华文新魏" panose="02010800040101010101" pitchFamily="2" charset="-122"/>
              </a:defRPr>
            </a:lvl1pPr>
            <a:lvl2pPr marL="0" indent="0">
              <a:spcBef>
                <a:spcPts val="0"/>
              </a:spcBef>
              <a:buNone/>
              <a:defRPr sz="1350">
                <a:solidFill>
                  <a:srgbClr val="0000FF"/>
                </a:solidFill>
                <a:latin typeface="黑体" panose="02010609060101010101" pitchFamily="49" charset="-122"/>
                <a:ea typeface="黑体" panose="02010609060101010101" pitchFamily="49" charset="-122"/>
              </a:defRPr>
            </a:lvl2pPr>
          </a:lstStyle>
          <a:p>
            <a:pPr lvl="0"/>
            <a:r>
              <a:rPr lang="zh-CN" altLang="en-US" dirty="0"/>
              <a:t>教师名  主讲</a:t>
            </a:r>
            <a:endParaRPr lang="zh-CN" altLang="en-US" dirty="0"/>
          </a:p>
        </p:txBody>
      </p:sp>
      <p:sp>
        <p:nvSpPr>
          <p:cNvPr id="10" name="文本框 9"/>
          <p:cNvSpPr txBox="1"/>
          <p:nvPr userDrawn="1"/>
        </p:nvSpPr>
        <p:spPr>
          <a:xfrm>
            <a:off x="765008" y="114250"/>
            <a:ext cx="1377300" cy="415498"/>
          </a:xfrm>
          <a:prstGeom prst="rect">
            <a:avLst/>
          </a:prstGeom>
          <a:noFill/>
          <a:ln>
            <a:noFill/>
          </a:ln>
        </p:spPr>
        <p:txBody>
          <a:bodyPr wrap="none" rtlCol="0">
            <a:spAutoFit/>
          </a:bodyPr>
          <a:lstStyle/>
          <a:p>
            <a:r>
              <a:rPr lang="zh-CN" altLang="en-US" sz="2100" kern="3000" spc="225" baseline="0" dirty="0">
                <a:solidFill>
                  <a:srgbClr val="1A6ED1"/>
                </a:solidFill>
                <a:latin typeface="华文彩云" panose="02010800040101010101" pitchFamily="2" charset="-122"/>
                <a:ea typeface="华文彩云" panose="02010800040101010101" pitchFamily="2" charset="-122"/>
              </a:rPr>
              <a:t>数据结构</a:t>
            </a:r>
            <a:endParaRPr lang="zh-CN" altLang="en-US" sz="2100" kern="3000" spc="225" baseline="0" dirty="0">
              <a:solidFill>
                <a:srgbClr val="1A6ED1"/>
              </a:solidFill>
              <a:latin typeface="华文彩云" panose="02010800040101010101" pitchFamily="2" charset="-122"/>
              <a:ea typeface="华文彩云" panose="02010800040101010101" pitchFamily="2"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009" y="126081"/>
            <a:ext cx="466892" cy="350169"/>
          </a:xfrm>
          <a:prstGeom prst="rect">
            <a:avLst/>
          </a:prstGeom>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全屏幕正文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528070" y="593325"/>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107950" indent="0" algn="just" fontAlgn="ctr">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fontAlgn="ctr">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2"/>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3"/>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a:t>第一级标题</a:t>
            </a:r>
            <a:endParaRPr lang="zh-CN" altLang="en-US" dirty="0"/>
          </a:p>
          <a:p>
            <a:pPr marL="135255" lvl="1" indent="0" algn="just" defTabSz="685800" rtl="0" eaLnBrk="0" fontAlgn="base" latinLnBrk="0" hangingPunct="0">
              <a:lnSpc>
                <a:spcPts val="2250"/>
              </a:lnSpc>
              <a:spcBef>
                <a:spcPts val="225"/>
              </a:spcBef>
              <a:spcAft>
                <a:spcPct val="0"/>
              </a:spcAft>
              <a:buClr>
                <a:srgbClr val="006600"/>
              </a:buClr>
              <a:buFontTx/>
              <a:buNone/>
            </a:pPr>
            <a:r>
              <a:rPr lang="zh-CN" altLang="en-US" dirty="0"/>
              <a:t>第二级</a:t>
            </a:r>
            <a:endParaRPr lang="en-US" altLang="zh-CN" dirty="0"/>
          </a:p>
          <a:p>
            <a:pPr marL="135255" lvl="2" indent="0" algn="just" defTabSz="685800" rtl="0" eaLnBrk="0" fontAlgn="base" latinLnBrk="0" hangingPunct="0">
              <a:lnSpc>
                <a:spcPts val="2250"/>
              </a:lnSpc>
              <a:spcBef>
                <a:spcPts val="225"/>
              </a:spcBef>
              <a:spcAft>
                <a:spcPct val="0"/>
              </a:spcAft>
              <a:buClr>
                <a:srgbClr val="006600"/>
              </a:buClr>
              <a:buSzPct val="70000"/>
              <a:buFontTx/>
              <a:buNone/>
            </a:pPr>
            <a:r>
              <a:rPr lang="zh-CN" altLang="en-US" dirty="0"/>
              <a:t>第三级</a:t>
            </a:r>
            <a:endParaRPr lang="en-US" altLang="zh-CN" dirty="0"/>
          </a:p>
        </p:txBody>
      </p:sp>
      <p:sp>
        <p:nvSpPr>
          <p:cNvPr id="5" name="标题 13"/>
          <p:cNvSpPr>
            <a:spLocks noGrp="1"/>
          </p:cNvSpPr>
          <p:nvPr>
            <p:ph type="title" hasCustomPrompt="1"/>
          </p:nvPr>
        </p:nvSpPr>
        <p:spPr>
          <a:xfrm>
            <a:off x="746301" y="171219"/>
            <a:ext cx="4816300"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rgbClr val="002060"/>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0809" y="126081"/>
            <a:ext cx="466892" cy="350169"/>
          </a:xfrm>
          <a:prstGeom prst="rect">
            <a:avLst/>
          </a:prstGeom>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85725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85800" y="1485900"/>
            <a:ext cx="7772400" cy="30861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85800" y="4686300"/>
            <a:ext cx="1905000" cy="34290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4686300"/>
            <a:ext cx="2895600" cy="3429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a:xfrm>
            <a:off x="6553200" y="4686300"/>
            <a:ext cx="1905000" cy="3429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C98C3A-2E3F-4FFD-9C28-A3EE959F7F52}"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正文内容">
    <p:spTree>
      <p:nvGrpSpPr>
        <p:cNvPr id="1" name=""/>
        <p:cNvGrpSpPr/>
        <p:nvPr/>
      </p:nvGrpSpPr>
      <p:grpSpPr>
        <a:xfrm>
          <a:off x="0" y="0"/>
          <a:ext cx="0" cy="0"/>
          <a:chOff x="0" y="0"/>
          <a:chExt cx="0" cy="0"/>
        </a:xfrm>
      </p:grpSpPr>
      <p:sp>
        <p:nvSpPr>
          <p:cNvPr id="7" name="内容占位符 2"/>
          <p:cNvSpPr>
            <a:spLocks noGrp="1"/>
          </p:cNvSpPr>
          <p:nvPr>
            <p:ph idx="1" hasCustomPrompt="1"/>
          </p:nvPr>
        </p:nvSpPr>
        <p:spPr>
          <a:xfrm>
            <a:off x="528069" y="593322"/>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chemeClr val="tx1"/>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377825" indent="-269875" algn="just" fontAlgn="ctr">
              <a:lnSpc>
                <a:spcPts val="2550"/>
              </a:lnSpc>
              <a:spcBef>
                <a:spcPts val="0"/>
              </a:spcBef>
              <a:spcAft>
                <a:spcPts val="225"/>
              </a:spcAft>
              <a:buClr>
                <a:srgbClr val="800000"/>
              </a:buClr>
              <a:buSzPct val="16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fontAlgn="ctr">
              <a:lnSpc>
                <a:spcPts val="2550"/>
              </a:lnSpc>
              <a:spcBef>
                <a:spcPts val="0"/>
              </a:spcBef>
              <a:spcAft>
                <a:spcPts val="0"/>
              </a:spcAft>
              <a:buSzPct val="220000"/>
              <a:buFontTx/>
              <a:buBlip>
                <a:blip r:embed="rId3"/>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4"/>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5"/>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smtClean="0"/>
              <a:t>第一级标题</a:t>
            </a:r>
            <a:endParaRPr lang="zh-CN" altLang="en-US" dirty="0"/>
          </a:p>
          <a:p>
            <a:pPr marL="135255" lvl="1" indent="0" algn="just" rtl="0" eaLnBrk="0" fontAlgn="base" hangingPunct="0">
              <a:lnSpc>
                <a:spcPts val="2250"/>
              </a:lnSpc>
              <a:spcBef>
                <a:spcPts val="225"/>
              </a:spcBef>
              <a:spcAft>
                <a:spcPct val="0"/>
              </a:spcAft>
              <a:buClr>
                <a:srgbClr val="006600"/>
              </a:buClr>
              <a:buFontTx/>
              <a:buNone/>
            </a:pPr>
            <a:r>
              <a:rPr lang="zh-CN" altLang="en-US" dirty="0" smtClean="0"/>
              <a:t>第二级</a:t>
            </a:r>
            <a:endParaRPr lang="en-US" altLang="zh-CN" dirty="0" smtClean="0"/>
          </a:p>
          <a:p>
            <a:pPr marL="135255" lvl="2" indent="0" algn="just" rtl="0" eaLnBrk="0" fontAlgn="base" hangingPunct="0">
              <a:lnSpc>
                <a:spcPts val="2250"/>
              </a:lnSpc>
              <a:spcBef>
                <a:spcPts val="225"/>
              </a:spcBef>
              <a:spcAft>
                <a:spcPct val="0"/>
              </a:spcAft>
              <a:buClr>
                <a:srgbClr val="006600"/>
              </a:buClr>
              <a:buFontTx/>
              <a:buNone/>
            </a:pPr>
            <a:r>
              <a:rPr lang="zh-CN" altLang="en-US" dirty="0" smtClean="0"/>
              <a:t>第三级（正文）</a:t>
            </a:r>
            <a:endParaRPr lang="en-US" altLang="zh-CN" dirty="0"/>
          </a:p>
        </p:txBody>
      </p:sp>
      <p:sp>
        <p:nvSpPr>
          <p:cNvPr id="8" name="标题 13"/>
          <p:cNvSpPr>
            <a:spLocks noGrp="1"/>
          </p:cNvSpPr>
          <p:nvPr>
            <p:ph type="title" hasCustomPrompt="1"/>
          </p:nvPr>
        </p:nvSpPr>
        <p:spPr>
          <a:xfrm>
            <a:off x="746300" y="176980"/>
            <a:ext cx="3096197"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chemeClr val="accent1">
                    <a:lumMod val="50000"/>
                  </a:schemeClr>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4078" y="110939"/>
            <a:ext cx="381381" cy="381381"/>
          </a:xfrm>
          <a:prstGeom prst="rect">
            <a:avLst/>
          </a:prstGeom>
        </p:spPr>
      </p:pic>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4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 name="日期占位符 4"/>
          <p:cNvSpPr>
            <a:spLocks noGrp="1"/>
          </p:cNvSpPr>
          <p:nvPr>
            <p:ph type="dt" sz="half" idx="12"/>
          </p:nvPr>
        </p:nvSpPr>
        <p:spPr bwMode="auto">
          <a:xfrm>
            <a:off x="457200" y="4683919"/>
            <a:ext cx="2133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124200" y="4683919"/>
            <a:ext cx="2895600" cy="357188"/>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553200" y="4683919"/>
            <a:ext cx="2133600" cy="357188"/>
          </a:xfrm>
          <a:prstGeom prst="rect">
            <a:avLst/>
          </a:prstGeom>
          <a:ln>
            <a:miter lim="800000"/>
          </a:ln>
        </p:spPr>
        <p:txBody>
          <a:bodyPr vert="horz" wrap="square" lIns="91440" tIns="45720" rIns="91440" bIns="45720" numCol="1" anchor="t"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6BFC4D14-31C6-4A73-96B0-618BC2D04F38}"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0" y="1274607"/>
            <a:ext cx="9144000" cy="1228873"/>
          </a:xfrm>
          <a:prstGeom prst="rect">
            <a:avLst/>
          </a:prstGeom>
        </p:spPr>
        <p:txBody>
          <a:bodyPr anchor="ctr"/>
          <a:lstStyle>
            <a:lvl1pPr algn="ctr">
              <a:lnSpc>
                <a:spcPct val="120000"/>
              </a:lnSpc>
              <a:defRPr sz="3600" b="1">
                <a:solidFill>
                  <a:srgbClr val="000066"/>
                </a:solidFill>
                <a:effectLst/>
                <a:latin typeface="黑体" panose="02010609060101010101" pitchFamily="49" charset="-122"/>
                <a:ea typeface="黑体" panose="02010609060101010101" pitchFamily="49" charset="-122"/>
              </a:defRPr>
            </a:lvl1pPr>
          </a:lstStyle>
          <a:p>
            <a:r>
              <a:rPr lang="zh-CN" altLang="en-US" dirty="0"/>
              <a:t>  知识点名称</a:t>
            </a:r>
            <a:br>
              <a:rPr lang="en-US" altLang="zh-CN" dirty="0"/>
            </a:br>
            <a:r>
              <a:rPr lang="zh-CN" altLang="en-US" dirty="0"/>
              <a:t>（太长时可以两行）</a:t>
            </a:r>
            <a:endParaRPr lang="zh-CN" altLang="en-US" dirty="0"/>
          </a:p>
        </p:txBody>
      </p:sp>
      <p:sp>
        <p:nvSpPr>
          <p:cNvPr id="8" name="文本占位符 9"/>
          <p:cNvSpPr>
            <a:spLocks noGrp="1"/>
          </p:cNvSpPr>
          <p:nvPr>
            <p:ph type="body" sz="quarter" idx="14" hasCustomPrompt="1"/>
          </p:nvPr>
        </p:nvSpPr>
        <p:spPr>
          <a:xfrm>
            <a:off x="1944001" y="2732291"/>
            <a:ext cx="5255999" cy="480131"/>
          </a:xfrm>
          <a:prstGeom prst="rect">
            <a:avLst/>
          </a:prstGeom>
        </p:spPr>
        <p:txBody>
          <a:bodyPr wrap="square">
            <a:spAutoFit/>
          </a:bodyPr>
          <a:lstStyle>
            <a:lvl1pPr marL="0" indent="0" algn="ctr">
              <a:buNone/>
              <a:defRPr sz="2800">
                <a:solidFill>
                  <a:srgbClr val="800000"/>
                </a:solidFill>
                <a:effectLst/>
                <a:latin typeface="华文新魏" panose="02010800040101010101" pitchFamily="2" charset="-122"/>
                <a:ea typeface="华文新魏" panose="02010800040101010101" pitchFamily="2" charset="-122"/>
              </a:defRPr>
            </a:lvl1pPr>
            <a:lvl2pPr marL="0" indent="0">
              <a:spcBef>
                <a:spcPts val="0"/>
              </a:spcBef>
              <a:buNone/>
              <a:defRPr sz="1350">
                <a:solidFill>
                  <a:srgbClr val="0000FF"/>
                </a:solidFill>
                <a:latin typeface="黑体" panose="02010609060101010101" pitchFamily="49" charset="-122"/>
                <a:ea typeface="黑体" panose="02010609060101010101" pitchFamily="49" charset="-122"/>
              </a:defRPr>
            </a:lvl2pPr>
          </a:lstStyle>
          <a:p>
            <a:pPr lvl="0"/>
            <a:r>
              <a:rPr lang="zh-CN" altLang="en-US" dirty="0"/>
              <a:t>教师名  主讲</a:t>
            </a:r>
            <a:endParaRPr lang="zh-CN" altLang="en-US" dirty="0"/>
          </a:p>
        </p:txBody>
      </p:sp>
      <p:sp>
        <p:nvSpPr>
          <p:cNvPr id="10" name="文本框 9"/>
          <p:cNvSpPr txBox="1"/>
          <p:nvPr userDrawn="1"/>
        </p:nvSpPr>
        <p:spPr>
          <a:xfrm>
            <a:off x="765008" y="114250"/>
            <a:ext cx="1377300" cy="415498"/>
          </a:xfrm>
          <a:prstGeom prst="rect">
            <a:avLst/>
          </a:prstGeom>
          <a:noFill/>
          <a:ln>
            <a:noFill/>
          </a:ln>
        </p:spPr>
        <p:txBody>
          <a:bodyPr wrap="none" rtlCol="0">
            <a:spAutoFit/>
          </a:bodyPr>
          <a:lstStyle/>
          <a:p>
            <a:r>
              <a:rPr lang="zh-CN" altLang="en-US" sz="2100" kern="3000" spc="225" baseline="0" dirty="0">
                <a:solidFill>
                  <a:srgbClr val="1A6ED1"/>
                </a:solidFill>
                <a:latin typeface="华文彩云" panose="02010800040101010101" pitchFamily="2" charset="-122"/>
                <a:ea typeface="华文彩云" panose="02010800040101010101" pitchFamily="2" charset="-122"/>
              </a:rPr>
              <a:t>数据结构</a:t>
            </a:r>
            <a:endParaRPr lang="zh-CN" altLang="en-US" sz="2100" kern="3000" spc="225" baseline="0" dirty="0">
              <a:solidFill>
                <a:srgbClr val="1A6ED1"/>
              </a:solidFill>
              <a:latin typeface="华文彩云" panose="02010800040101010101" pitchFamily="2" charset="-122"/>
              <a:ea typeface="华文彩云" panose="02010800040101010101" pitchFamily="2"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009" y="126081"/>
            <a:ext cx="466892" cy="350169"/>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全屏幕正文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528070" y="593325"/>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107950" indent="0" algn="just" fontAlgn="ctr">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fontAlgn="ctr">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2"/>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3"/>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a:t>第一级标题</a:t>
            </a:r>
            <a:endParaRPr lang="zh-CN" altLang="en-US" dirty="0"/>
          </a:p>
          <a:p>
            <a:pPr marL="135255" lvl="1" indent="0" algn="just" defTabSz="685800" rtl="0" eaLnBrk="0" fontAlgn="base" latinLnBrk="0" hangingPunct="0">
              <a:lnSpc>
                <a:spcPts val="2250"/>
              </a:lnSpc>
              <a:spcBef>
                <a:spcPts val="225"/>
              </a:spcBef>
              <a:spcAft>
                <a:spcPct val="0"/>
              </a:spcAft>
              <a:buClr>
                <a:srgbClr val="006600"/>
              </a:buClr>
              <a:buFontTx/>
              <a:buNone/>
            </a:pPr>
            <a:r>
              <a:rPr lang="zh-CN" altLang="en-US" dirty="0"/>
              <a:t>第二级</a:t>
            </a:r>
            <a:endParaRPr lang="en-US" altLang="zh-CN" dirty="0"/>
          </a:p>
          <a:p>
            <a:pPr marL="135255" lvl="2" indent="0" algn="just" defTabSz="685800" rtl="0" eaLnBrk="0" fontAlgn="base" latinLnBrk="0" hangingPunct="0">
              <a:lnSpc>
                <a:spcPts val="2250"/>
              </a:lnSpc>
              <a:spcBef>
                <a:spcPts val="225"/>
              </a:spcBef>
              <a:spcAft>
                <a:spcPct val="0"/>
              </a:spcAft>
              <a:buClr>
                <a:srgbClr val="006600"/>
              </a:buClr>
              <a:buSzPct val="70000"/>
              <a:buFontTx/>
              <a:buNone/>
            </a:pPr>
            <a:r>
              <a:rPr lang="zh-CN" altLang="en-US" dirty="0"/>
              <a:t>第三级</a:t>
            </a:r>
            <a:endParaRPr lang="en-US" altLang="zh-CN" dirty="0"/>
          </a:p>
        </p:txBody>
      </p:sp>
      <p:sp>
        <p:nvSpPr>
          <p:cNvPr id="5" name="标题 13"/>
          <p:cNvSpPr>
            <a:spLocks noGrp="1"/>
          </p:cNvSpPr>
          <p:nvPr>
            <p:ph type="title" hasCustomPrompt="1"/>
          </p:nvPr>
        </p:nvSpPr>
        <p:spPr>
          <a:xfrm>
            <a:off x="746301" y="171219"/>
            <a:ext cx="4816300"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rgbClr val="002060"/>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0809" y="126081"/>
            <a:ext cx="466892" cy="350169"/>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85725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85800" y="1485900"/>
            <a:ext cx="7772400" cy="30861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85800" y="4686300"/>
            <a:ext cx="1905000" cy="34290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4686300"/>
            <a:ext cx="2895600" cy="3429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a:xfrm>
            <a:off x="6553200" y="4686300"/>
            <a:ext cx="1905000" cy="3429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C98C3A-2E3F-4FFD-9C28-A3EE959F7F52}"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正文内容">
    <p:spTree>
      <p:nvGrpSpPr>
        <p:cNvPr id="1" name=""/>
        <p:cNvGrpSpPr/>
        <p:nvPr/>
      </p:nvGrpSpPr>
      <p:grpSpPr>
        <a:xfrm>
          <a:off x="0" y="0"/>
          <a:ext cx="0" cy="0"/>
          <a:chOff x="0" y="0"/>
          <a:chExt cx="0" cy="0"/>
        </a:xfrm>
      </p:grpSpPr>
      <p:sp>
        <p:nvSpPr>
          <p:cNvPr id="7" name="内容占位符 2"/>
          <p:cNvSpPr>
            <a:spLocks noGrp="1"/>
          </p:cNvSpPr>
          <p:nvPr>
            <p:ph idx="1" hasCustomPrompt="1"/>
          </p:nvPr>
        </p:nvSpPr>
        <p:spPr>
          <a:xfrm>
            <a:off x="528069" y="593322"/>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chemeClr val="tx1"/>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377825" indent="-269875" algn="just" fontAlgn="ctr">
              <a:lnSpc>
                <a:spcPts val="2550"/>
              </a:lnSpc>
              <a:spcBef>
                <a:spcPts val="0"/>
              </a:spcBef>
              <a:spcAft>
                <a:spcPts val="225"/>
              </a:spcAft>
              <a:buClr>
                <a:srgbClr val="800000"/>
              </a:buClr>
              <a:buSzPct val="16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fontAlgn="ctr">
              <a:lnSpc>
                <a:spcPts val="2550"/>
              </a:lnSpc>
              <a:spcBef>
                <a:spcPts val="0"/>
              </a:spcBef>
              <a:spcAft>
                <a:spcPts val="0"/>
              </a:spcAft>
              <a:buSzPct val="220000"/>
              <a:buFontTx/>
              <a:buBlip>
                <a:blip r:embed="rId3"/>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4"/>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5"/>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smtClean="0"/>
              <a:t>第一级标题</a:t>
            </a:r>
            <a:endParaRPr lang="zh-CN" altLang="en-US" dirty="0"/>
          </a:p>
          <a:p>
            <a:pPr marL="135255" lvl="1" indent="0" algn="just" rtl="0" eaLnBrk="0" fontAlgn="base" hangingPunct="0">
              <a:lnSpc>
                <a:spcPts val="2250"/>
              </a:lnSpc>
              <a:spcBef>
                <a:spcPts val="225"/>
              </a:spcBef>
              <a:spcAft>
                <a:spcPct val="0"/>
              </a:spcAft>
              <a:buClr>
                <a:srgbClr val="006600"/>
              </a:buClr>
              <a:buFontTx/>
              <a:buNone/>
            </a:pPr>
            <a:r>
              <a:rPr lang="zh-CN" altLang="en-US" dirty="0" smtClean="0"/>
              <a:t>第二级</a:t>
            </a:r>
            <a:endParaRPr lang="en-US" altLang="zh-CN" dirty="0" smtClean="0"/>
          </a:p>
          <a:p>
            <a:pPr marL="135255" lvl="2" indent="0" algn="just" rtl="0" eaLnBrk="0" fontAlgn="base" hangingPunct="0">
              <a:lnSpc>
                <a:spcPts val="2250"/>
              </a:lnSpc>
              <a:spcBef>
                <a:spcPts val="225"/>
              </a:spcBef>
              <a:spcAft>
                <a:spcPct val="0"/>
              </a:spcAft>
              <a:buClr>
                <a:srgbClr val="006600"/>
              </a:buClr>
              <a:buFontTx/>
              <a:buNone/>
            </a:pPr>
            <a:r>
              <a:rPr lang="zh-CN" altLang="en-US" dirty="0" smtClean="0"/>
              <a:t>第三级（正文）</a:t>
            </a:r>
            <a:endParaRPr lang="en-US" altLang="zh-CN" dirty="0"/>
          </a:p>
        </p:txBody>
      </p:sp>
      <p:sp>
        <p:nvSpPr>
          <p:cNvPr id="8" name="标题 13"/>
          <p:cNvSpPr>
            <a:spLocks noGrp="1"/>
          </p:cNvSpPr>
          <p:nvPr>
            <p:ph type="title" hasCustomPrompt="1"/>
          </p:nvPr>
        </p:nvSpPr>
        <p:spPr>
          <a:xfrm>
            <a:off x="746300" y="176980"/>
            <a:ext cx="3096197"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chemeClr val="accent1">
                    <a:lumMod val="50000"/>
                  </a:schemeClr>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4078" y="110939"/>
            <a:ext cx="381381" cy="381381"/>
          </a:xfrm>
          <a:prstGeom prst="rect">
            <a:avLst/>
          </a:prstGeom>
        </p:spPr>
      </p:pic>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0" y="1274607"/>
            <a:ext cx="9144000" cy="1228873"/>
          </a:xfrm>
          <a:prstGeom prst="rect">
            <a:avLst/>
          </a:prstGeom>
        </p:spPr>
        <p:txBody>
          <a:bodyPr anchor="ctr"/>
          <a:lstStyle>
            <a:lvl1pPr algn="ctr">
              <a:lnSpc>
                <a:spcPct val="120000"/>
              </a:lnSpc>
              <a:defRPr sz="3600" b="1">
                <a:solidFill>
                  <a:srgbClr val="000066"/>
                </a:solidFill>
                <a:effectLst/>
                <a:latin typeface="黑体" panose="02010609060101010101" pitchFamily="49" charset="-122"/>
                <a:ea typeface="黑体" panose="02010609060101010101" pitchFamily="49" charset="-122"/>
              </a:defRPr>
            </a:lvl1pPr>
          </a:lstStyle>
          <a:p>
            <a:r>
              <a:rPr lang="zh-CN" altLang="en-US" dirty="0"/>
              <a:t>  知识点名称</a:t>
            </a:r>
            <a:br>
              <a:rPr lang="en-US" altLang="zh-CN" dirty="0"/>
            </a:br>
            <a:r>
              <a:rPr lang="zh-CN" altLang="en-US" dirty="0"/>
              <a:t>（太长时可以两行）</a:t>
            </a:r>
            <a:endParaRPr lang="zh-CN" altLang="en-US" dirty="0"/>
          </a:p>
        </p:txBody>
      </p:sp>
      <p:sp>
        <p:nvSpPr>
          <p:cNvPr id="8" name="文本占位符 9"/>
          <p:cNvSpPr>
            <a:spLocks noGrp="1"/>
          </p:cNvSpPr>
          <p:nvPr>
            <p:ph type="body" sz="quarter" idx="14" hasCustomPrompt="1"/>
          </p:nvPr>
        </p:nvSpPr>
        <p:spPr>
          <a:xfrm>
            <a:off x="1944001" y="2732291"/>
            <a:ext cx="5255999" cy="480131"/>
          </a:xfrm>
          <a:prstGeom prst="rect">
            <a:avLst/>
          </a:prstGeom>
        </p:spPr>
        <p:txBody>
          <a:bodyPr wrap="square">
            <a:spAutoFit/>
          </a:bodyPr>
          <a:lstStyle>
            <a:lvl1pPr marL="0" indent="0" algn="ctr">
              <a:buNone/>
              <a:defRPr sz="2800">
                <a:solidFill>
                  <a:srgbClr val="800000"/>
                </a:solidFill>
                <a:effectLst/>
                <a:latin typeface="华文新魏" panose="02010800040101010101" pitchFamily="2" charset="-122"/>
                <a:ea typeface="华文新魏" panose="02010800040101010101" pitchFamily="2" charset="-122"/>
              </a:defRPr>
            </a:lvl1pPr>
            <a:lvl2pPr marL="0" indent="0">
              <a:spcBef>
                <a:spcPts val="0"/>
              </a:spcBef>
              <a:buNone/>
              <a:defRPr sz="1350">
                <a:solidFill>
                  <a:srgbClr val="0000FF"/>
                </a:solidFill>
                <a:latin typeface="黑体" panose="02010609060101010101" pitchFamily="49" charset="-122"/>
                <a:ea typeface="黑体" panose="02010609060101010101" pitchFamily="49" charset="-122"/>
              </a:defRPr>
            </a:lvl2pPr>
          </a:lstStyle>
          <a:p>
            <a:pPr lvl="0"/>
            <a:r>
              <a:rPr lang="zh-CN" altLang="en-US" dirty="0"/>
              <a:t>教师名  主讲</a:t>
            </a:r>
            <a:endParaRPr lang="zh-CN" altLang="en-US" dirty="0"/>
          </a:p>
        </p:txBody>
      </p:sp>
      <p:sp>
        <p:nvSpPr>
          <p:cNvPr id="10" name="文本框 9"/>
          <p:cNvSpPr txBox="1"/>
          <p:nvPr userDrawn="1"/>
        </p:nvSpPr>
        <p:spPr>
          <a:xfrm>
            <a:off x="765008" y="114250"/>
            <a:ext cx="1377300" cy="415498"/>
          </a:xfrm>
          <a:prstGeom prst="rect">
            <a:avLst/>
          </a:prstGeom>
          <a:noFill/>
          <a:ln>
            <a:noFill/>
          </a:ln>
        </p:spPr>
        <p:txBody>
          <a:bodyPr wrap="none" rtlCol="0">
            <a:spAutoFit/>
          </a:bodyPr>
          <a:lstStyle/>
          <a:p>
            <a:r>
              <a:rPr lang="zh-CN" altLang="en-US" sz="2100" kern="3000" spc="225" baseline="0" dirty="0">
                <a:solidFill>
                  <a:srgbClr val="1A6ED1"/>
                </a:solidFill>
                <a:latin typeface="华文彩云" panose="02010800040101010101" pitchFamily="2" charset="-122"/>
                <a:ea typeface="华文彩云" panose="02010800040101010101" pitchFamily="2" charset="-122"/>
              </a:rPr>
              <a:t>数据结构</a:t>
            </a:r>
            <a:endParaRPr lang="zh-CN" altLang="en-US" sz="2100" kern="3000" spc="225" baseline="0" dirty="0">
              <a:solidFill>
                <a:srgbClr val="1A6ED1"/>
              </a:solidFill>
              <a:latin typeface="华文彩云" panose="02010800040101010101" pitchFamily="2" charset="-122"/>
              <a:ea typeface="华文彩云" panose="02010800040101010101" pitchFamily="2"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009" y="126081"/>
            <a:ext cx="466892" cy="350169"/>
          </a:xfrm>
          <a:prstGeom prst="rect">
            <a:avLst/>
          </a:prstGeom>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全屏幕正文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528070" y="593325"/>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107950" indent="0" algn="just" fontAlgn="ctr">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fontAlgn="ctr">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2"/>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3"/>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a:t>第一级标题</a:t>
            </a:r>
            <a:endParaRPr lang="zh-CN" altLang="en-US" dirty="0"/>
          </a:p>
          <a:p>
            <a:pPr marL="135255" lvl="1" indent="0" algn="just" defTabSz="685800" rtl="0" eaLnBrk="0" fontAlgn="base" latinLnBrk="0" hangingPunct="0">
              <a:lnSpc>
                <a:spcPts val="2250"/>
              </a:lnSpc>
              <a:spcBef>
                <a:spcPts val="225"/>
              </a:spcBef>
              <a:spcAft>
                <a:spcPct val="0"/>
              </a:spcAft>
              <a:buClr>
                <a:srgbClr val="006600"/>
              </a:buClr>
              <a:buFontTx/>
              <a:buNone/>
            </a:pPr>
            <a:r>
              <a:rPr lang="zh-CN" altLang="en-US" dirty="0"/>
              <a:t>第二级</a:t>
            </a:r>
            <a:endParaRPr lang="en-US" altLang="zh-CN" dirty="0"/>
          </a:p>
          <a:p>
            <a:pPr marL="135255" lvl="2" indent="0" algn="just" defTabSz="685800" rtl="0" eaLnBrk="0" fontAlgn="base" latinLnBrk="0" hangingPunct="0">
              <a:lnSpc>
                <a:spcPts val="2250"/>
              </a:lnSpc>
              <a:spcBef>
                <a:spcPts val="225"/>
              </a:spcBef>
              <a:spcAft>
                <a:spcPct val="0"/>
              </a:spcAft>
              <a:buClr>
                <a:srgbClr val="006600"/>
              </a:buClr>
              <a:buSzPct val="70000"/>
              <a:buFontTx/>
              <a:buNone/>
            </a:pPr>
            <a:r>
              <a:rPr lang="zh-CN" altLang="en-US" dirty="0"/>
              <a:t>第三级</a:t>
            </a:r>
            <a:endParaRPr lang="en-US" altLang="zh-CN" dirty="0"/>
          </a:p>
        </p:txBody>
      </p:sp>
      <p:sp>
        <p:nvSpPr>
          <p:cNvPr id="5" name="标题 13"/>
          <p:cNvSpPr>
            <a:spLocks noGrp="1"/>
          </p:cNvSpPr>
          <p:nvPr>
            <p:ph type="title" hasCustomPrompt="1"/>
          </p:nvPr>
        </p:nvSpPr>
        <p:spPr>
          <a:xfrm>
            <a:off x="746301" y="171219"/>
            <a:ext cx="4816300"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rgbClr val="002060"/>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0809" y="126081"/>
            <a:ext cx="466892" cy="350169"/>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85725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85800" y="1485900"/>
            <a:ext cx="7772400" cy="30861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85800" y="4686300"/>
            <a:ext cx="1905000" cy="34290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4686300"/>
            <a:ext cx="2895600" cy="3429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a:xfrm>
            <a:off x="6553200" y="4686300"/>
            <a:ext cx="1905000" cy="3429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C98C3A-2E3F-4FFD-9C28-A3EE959F7F52}"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正文内容">
    <p:spTree>
      <p:nvGrpSpPr>
        <p:cNvPr id="1" name=""/>
        <p:cNvGrpSpPr/>
        <p:nvPr/>
      </p:nvGrpSpPr>
      <p:grpSpPr>
        <a:xfrm>
          <a:off x="0" y="0"/>
          <a:ext cx="0" cy="0"/>
          <a:chOff x="0" y="0"/>
          <a:chExt cx="0" cy="0"/>
        </a:xfrm>
      </p:grpSpPr>
      <p:sp>
        <p:nvSpPr>
          <p:cNvPr id="7" name="内容占位符 2"/>
          <p:cNvSpPr>
            <a:spLocks noGrp="1"/>
          </p:cNvSpPr>
          <p:nvPr>
            <p:ph idx="1" hasCustomPrompt="1"/>
          </p:nvPr>
        </p:nvSpPr>
        <p:spPr>
          <a:xfrm>
            <a:off x="528069" y="593322"/>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chemeClr val="tx1"/>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377825" indent="-269875" algn="just" fontAlgn="ctr">
              <a:lnSpc>
                <a:spcPts val="2550"/>
              </a:lnSpc>
              <a:spcBef>
                <a:spcPts val="0"/>
              </a:spcBef>
              <a:spcAft>
                <a:spcPts val="225"/>
              </a:spcAft>
              <a:buClr>
                <a:srgbClr val="800000"/>
              </a:buClr>
              <a:buSzPct val="16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fontAlgn="ctr">
              <a:lnSpc>
                <a:spcPts val="2550"/>
              </a:lnSpc>
              <a:spcBef>
                <a:spcPts val="0"/>
              </a:spcBef>
              <a:spcAft>
                <a:spcPts val="0"/>
              </a:spcAft>
              <a:buSzPct val="220000"/>
              <a:buFontTx/>
              <a:buBlip>
                <a:blip r:embed="rId3"/>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4"/>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5"/>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smtClean="0"/>
              <a:t>第一级标题</a:t>
            </a:r>
            <a:endParaRPr lang="zh-CN" altLang="en-US" dirty="0"/>
          </a:p>
          <a:p>
            <a:pPr marL="135255" lvl="1" indent="0" algn="just" rtl="0" eaLnBrk="0" fontAlgn="base" hangingPunct="0">
              <a:lnSpc>
                <a:spcPts val="2250"/>
              </a:lnSpc>
              <a:spcBef>
                <a:spcPts val="225"/>
              </a:spcBef>
              <a:spcAft>
                <a:spcPct val="0"/>
              </a:spcAft>
              <a:buClr>
                <a:srgbClr val="006600"/>
              </a:buClr>
              <a:buFontTx/>
              <a:buNone/>
            </a:pPr>
            <a:r>
              <a:rPr lang="zh-CN" altLang="en-US" dirty="0" smtClean="0"/>
              <a:t>第二级</a:t>
            </a:r>
            <a:endParaRPr lang="en-US" altLang="zh-CN" dirty="0" smtClean="0"/>
          </a:p>
          <a:p>
            <a:pPr marL="135255" lvl="2" indent="0" algn="just" rtl="0" eaLnBrk="0" fontAlgn="base" hangingPunct="0">
              <a:lnSpc>
                <a:spcPts val="2250"/>
              </a:lnSpc>
              <a:spcBef>
                <a:spcPts val="225"/>
              </a:spcBef>
              <a:spcAft>
                <a:spcPct val="0"/>
              </a:spcAft>
              <a:buClr>
                <a:srgbClr val="006600"/>
              </a:buClr>
              <a:buFontTx/>
              <a:buNone/>
            </a:pPr>
            <a:r>
              <a:rPr lang="zh-CN" altLang="en-US" dirty="0" smtClean="0"/>
              <a:t>第三级（正文）</a:t>
            </a:r>
            <a:endParaRPr lang="en-US" altLang="zh-CN" dirty="0"/>
          </a:p>
        </p:txBody>
      </p:sp>
      <p:sp>
        <p:nvSpPr>
          <p:cNvPr id="8" name="标题 13"/>
          <p:cNvSpPr>
            <a:spLocks noGrp="1"/>
          </p:cNvSpPr>
          <p:nvPr>
            <p:ph type="title" hasCustomPrompt="1"/>
          </p:nvPr>
        </p:nvSpPr>
        <p:spPr>
          <a:xfrm>
            <a:off x="746300" y="176980"/>
            <a:ext cx="3096197"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chemeClr val="accent1">
                    <a:lumMod val="50000"/>
                  </a:schemeClr>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4078" y="110939"/>
            <a:ext cx="381381" cy="381381"/>
          </a:xfrm>
          <a:prstGeom prst="rect">
            <a:avLst/>
          </a:prstGeom>
        </p:spPr>
      </p:pic>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0" y="1274607"/>
            <a:ext cx="9144000" cy="1228873"/>
          </a:xfrm>
          <a:prstGeom prst="rect">
            <a:avLst/>
          </a:prstGeom>
        </p:spPr>
        <p:txBody>
          <a:bodyPr anchor="ctr"/>
          <a:lstStyle>
            <a:lvl1pPr algn="ctr">
              <a:lnSpc>
                <a:spcPct val="120000"/>
              </a:lnSpc>
              <a:defRPr sz="3600" b="1">
                <a:solidFill>
                  <a:srgbClr val="000066"/>
                </a:solidFill>
                <a:effectLst/>
                <a:latin typeface="黑体" panose="02010609060101010101" pitchFamily="49" charset="-122"/>
                <a:ea typeface="黑体" panose="02010609060101010101" pitchFamily="49" charset="-122"/>
              </a:defRPr>
            </a:lvl1pPr>
          </a:lstStyle>
          <a:p>
            <a:r>
              <a:rPr lang="zh-CN" altLang="en-US" dirty="0"/>
              <a:t>  知识点名称</a:t>
            </a:r>
            <a:br>
              <a:rPr lang="en-US" altLang="zh-CN" dirty="0"/>
            </a:br>
            <a:r>
              <a:rPr lang="zh-CN" altLang="en-US" dirty="0"/>
              <a:t>（太长时可以两行）</a:t>
            </a:r>
            <a:endParaRPr lang="zh-CN" altLang="en-US" dirty="0"/>
          </a:p>
        </p:txBody>
      </p:sp>
      <p:sp>
        <p:nvSpPr>
          <p:cNvPr id="8" name="文本占位符 9"/>
          <p:cNvSpPr>
            <a:spLocks noGrp="1"/>
          </p:cNvSpPr>
          <p:nvPr>
            <p:ph type="body" sz="quarter" idx="14" hasCustomPrompt="1"/>
          </p:nvPr>
        </p:nvSpPr>
        <p:spPr>
          <a:xfrm>
            <a:off x="1944001" y="2732291"/>
            <a:ext cx="5255999" cy="480131"/>
          </a:xfrm>
          <a:prstGeom prst="rect">
            <a:avLst/>
          </a:prstGeom>
        </p:spPr>
        <p:txBody>
          <a:bodyPr wrap="square">
            <a:spAutoFit/>
          </a:bodyPr>
          <a:lstStyle>
            <a:lvl1pPr marL="0" indent="0" algn="ctr">
              <a:buNone/>
              <a:defRPr sz="2800">
                <a:solidFill>
                  <a:srgbClr val="800000"/>
                </a:solidFill>
                <a:effectLst/>
                <a:latin typeface="华文新魏" panose="02010800040101010101" pitchFamily="2" charset="-122"/>
                <a:ea typeface="华文新魏" panose="02010800040101010101" pitchFamily="2" charset="-122"/>
              </a:defRPr>
            </a:lvl1pPr>
            <a:lvl2pPr marL="0" indent="0">
              <a:spcBef>
                <a:spcPts val="0"/>
              </a:spcBef>
              <a:buNone/>
              <a:defRPr sz="1350">
                <a:solidFill>
                  <a:srgbClr val="0000FF"/>
                </a:solidFill>
                <a:latin typeface="黑体" panose="02010609060101010101" pitchFamily="49" charset="-122"/>
                <a:ea typeface="黑体" panose="02010609060101010101" pitchFamily="49" charset="-122"/>
              </a:defRPr>
            </a:lvl2pPr>
          </a:lstStyle>
          <a:p>
            <a:pPr lvl="0"/>
            <a:r>
              <a:rPr lang="zh-CN" altLang="en-US" dirty="0"/>
              <a:t>教师名  主讲</a:t>
            </a:r>
            <a:endParaRPr lang="zh-CN" altLang="en-US" dirty="0"/>
          </a:p>
        </p:txBody>
      </p:sp>
      <p:sp>
        <p:nvSpPr>
          <p:cNvPr id="10" name="文本框 9"/>
          <p:cNvSpPr txBox="1"/>
          <p:nvPr userDrawn="1"/>
        </p:nvSpPr>
        <p:spPr>
          <a:xfrm>
            <a:off x="765008" y="114250"/>
            <a:ext cx="1377300" cy="415498"/>
          </a:xfrm>
          <a:prstGeom prst="rect">
            <a:avLst/>
          </a:prstGeom>
          <a:noFill/>
          <a:ln>
            <a:noFill/>
          </a:ln>
        </p:spPr>
        <p:txBody>
          <a:bodyPr wrap="none" rtlCol="0">
            <a:spAutoFit/>
          </a:bodyPr>
          <a:lstStyle/>
          <a:p>
            <a:r>
              <a:rPr lang="zh-CN" altLang="en-US" sz="2100" kern="3000" spc="225" baseline="0" dirty="0">
                <a:solidFill>
                  <a:srgbClr val="1A6ED1"/>
                </a:solidFill>
                <a:latin typeface="华文彩云" panose="02010800040101010101" pitchFamily="2" charset="-122"/>
                <a:ea typeface="华文彩云" panose="02010800040101010101" pitchFamily="2" charset="-122"/>
              </a:rPr>
              <a:t>数据结构</a:t>
            </a:r>
            <a:endParaRPr lang="zh-CN" altLang="en-US" sz="2100" kern="3000" spc="225" baseline="0" dirty="0">
              <a:solidFill>
                <a:srgbClr val="1A6ED1"/>
              </a:solidFill>
              <a:latin typeface="华文彩云" panose="02010800040101010101" pitchFamily="2" charset="-122"/>
              <a:ea typeface="华文彩云" panose="02010800040101010101" pitchFamily="2"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009" y="126081"/>
            <a:ext cx="466892" cy="350169"/>
          </a:xfrm>
          <a:prstGeom prst="rect">
            <a:avLst/>
          </a:prstGeom>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全屏幕正文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528070" y="593325"/>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107950" indent="0" algn="just" fontAlgn="ctr">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fontAlgn="ctr">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2"/>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3"/>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a:t>第一级标题</a:t>
            </a:r>
            <a:endParaRPr lang="zh-CN" altLang="en-US" dirty="0"/>
          </a:p>
          <a:p>
            <a:pPr marL="135255" lvl="1" indent="0" algn="just" defTabSz="685800" rtl="0" eaLnBrk="0" fontAlgn="base" latinLnBrk="0" hangingPunct="0">
              <a:lnSpc>
                <a:spcPts val="2250"/>
              </a:lnSpc>
              <a:spcBef>
                <a:spcPts val="225"/>
              </a:spcBef>
              <a:spcAft>
                <a:spcPct val="0"/>
              </a:spcAft>
              <a:buClr>
                <a:srgbClr val="006600"/>
              </a:buClr>
              <a:buFontTx/>
              <a:buNone/>
            </a:pPr>
            <a:r>
              <a:rPr lang="zh-CN" altLang="en-US" dirty="0"/>
              <a:t>第二级</a:t>
            </a:r>
            <a:endParaRPr lang="en-US" altLang="zh-CN" dirty="0"/>
          </a:p>
          <a:p>
            <a:pPr marL="135255" lvl="2" indent="0" algn="just" defTabSz="685800" rtl="0" eaLnBrk="0" fontAlgn="base" latinLnBrk="0" hangingPunct="0">
              <a:lnSpc>
                <a:spcPts val="2250"/>
              </a:lnSpc>
              <a:spcBef>
                <a:spcPts val="225"/>
              </a:spcBef>
              <a:spcAft>
                <a:spcPct val="0"/>
              </a:spcAft>
              <a:buClr>
                <a:srgbClr val="006600"/>
              </a:buClr>
              <a:buSzPct val="70000"/>
              <a:buFontTx/>
              <a:buNone/>
            </a:pPr>
            <a:r>
              <a:rPr lang="zh-CN" altLang="en-US" dirty="0"/>
              <a:t>第三级</a:t>
            </a:r>
            <a:endParaRPr lang="en-US" altLang="zh-CN" dirty="0"/>
          </a:p>
        </p:txBody>
      </p:sp>
      <p:sp>
        <p:nvSpPr>
          <p:cNvPr id="5" name="标题 13"/>
          <p:cNvSpPr>
            <a:spLocks noGrp="1"/>
          </p:cNvSpPr>
          <p:nvPr>
            <p:ph type="title" hasCustomPrompt="1"/>
          </p:nvPr>
        </p:nvSpPr>
        <p:spPr>
          <a:xfrm>
            <a:off x="746301" y="171219"/>
            <a:ext cx="4816300"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rgbClr val="002060"/>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0809" y="126081"/>
            <a:ext cx="466892" cy="350169"/>
          </a:xfrm>
          <a:prstGeom prst="rect">
            <a:avLst/>
          </a:prstGeom>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85725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85800" y="1485900"/>
            <a:ext cx="7772400" cy="30861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85800" y="4686300"/>
            <a:ext cx="1905000" cy="34290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4686300"/>
            <a:ext cx="2895600" cy="3429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a:xfrm>
            <a:off x="6553200" y="4686300"/>
            <a:ext cx="1905000" cy="3429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C98C3A-2E3F-4FFD-9C28-A3EE959F7F52}"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85725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85800" y="1485900"/>
            <a:ext cx="7772400" cy="30861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85800" y="4686300"/>
            <a:ext cx="1905000" cy="34290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4686300"/>
            <a:ext cx="2895600" cy="3429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a:xfrm>
            <a:off x="6553200" y="4686300"/>
            <a:ext cx="1905000" cy="3429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C98C3A-2E3F-4FFD-9C28-A3EE959F7F52}"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正文内容">
    <p:spTree>
      <p:nvGrpSpPr>
        <p:cNvPr id="1" name=""/>
        <p:cNvGrpSpPr/>
        <p:nvPr/>
      </p:nvGrpSpPr>
      <p:grpSpPr>
        <a:xfrm>
          <a:off x="0" y="0"/>
          <a:ext cx="0" cy="0"/>
          <a:chOff x="0" y="0"/>
          <a:chExt cx="0" cy="0"/>
        </a:xfrm>
      </p:grpSpPr>
      <p:sp>
        <p:nvSpPr>
          <p:cNvPr id="7" name="内容占位符 2"/>
          <p:cNvSpPr>
            <a:spLocks noGrp="1"/>
          </p:cNvSpPr>
          <p:nvPr>
            <p:ph idx="1" hasCustomPrompt="1"/>
          </p:nvPr>
        </p:nvSpPr>
        <p:spPr>
          <a:xfrm>
            <a:off x="528069" y="593322"/>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chemeClr val="tx1"/>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377825" indent="-269875" algn="just" fontAlgn="ctr">
              <a:lnSpc>
                <a:spcPts val="2550"/>
              </a:lnSpc>
              <a:spcBef>
                <a:spcPts val="0"/>
              </a:spcBef>
              <a:spcAft>
                <a:spcPts val="225"/>
              </a:spcAft>
              <a:buClr>
                <a:srgbClr val="800000"/>
              </a:buClr>
              <a:buSzPct val="16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fontAlgn="ctr">
              <a:lnSpc>
                <a:spcPts val="2550"/>
              </a:lnSpc>
              <a:spcBef>
                <a:spcPts val="0"/>
              </a:spcBef>
              <a:spcAft>
                <a:spcPts val="0"/>
              </a:spcAft>
              <a:buSzPct val="220000"/>
              <a:buFontTx/>
              <a:buBlip>
                <a:blip r:embed="rId3"/>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4"/>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5"/>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smtClean="0"/>
              <a:t>第一级标题</a:t>
            </a:r>
            <a:endParaRPr lang="zh-CN" altLang="en-US" dirty="0"/>
          </a:p>
          <a:p>
            <a:pPr marL="135255" lvl="1" indent="0" algn="just" rtl="0" eaLnBrk="0" fontAlgn="base" hangingPunct="0">
              <a:lnSpc>
                <a:spcPts val="2250"/>
              </a:lnSpc>
              <a:spcBef>
                <a:spcPts val="225"/>
              </a:spcBef>
              <a:spcAft>
                <a:spcPct val="0"/>
              </a:spcAft>
              <a:buClr>
                <a:srgbClr val="006600"/>
              </a:buClr>
              <a:buFontTx/>
              <a:buNone/>
            </a:pPr>
            <a:r>
              <a:rPr lang="zh-CN" altLang="en-US" dirty="0" smtClean="0"/>
              <a:t>第二级</a:t>
            </a:r>
            <a:endParaRPr lang="en-US" altLang="zh-CN" dirty="0" smtClean="0"/>
          </a:p>
          <a:p>
            <a:pPr marL="135255" lvl="2" indent="0" algn="just" rtl="0" eaLnBrk="0" fontAlgn="base" hangingPunct="0">
              <a:lnSpc>
                <a:spcPts val="2250"/>
              </a:lnSpc>
              <a:spcBef>
                <a:spcPts val="225"/>
              </a:spcBef>
              <a:spcAft>
                <a:spcPct val="0"/>
              </a:spcAft>
              <a:buClr>
                <a:srgbClr val="006600"/>
              </a:buClr>
              <a:buFontTx/>
              <a:buNone/>
            </a:pPr>
            <a:r>
              <a:rPr lang="zh-CN" altLang="en-US" dirty="0" smtClean="0"/>
              <a:t>第三级（正文）</a:t>
            </a:r>
            <a:endParaRPr lang="en-US" altLang="zh-CN" dirty="0"/>
          </a:p>
        </p:txBody>
      </p:sp>
      <p:sp>
        <p:nvSpPr>
          <p:cNvPr id="8" name="标题 13"/>
          <p:cNvSpPr>
            <a:spLocks noGrp="1"/>
          </p:cNvSpPr>
          <p:nvPr>
            <p:ph type="title" hasCustomPrompt="1"/>
          </p:nvPr>
        </p:nvSpPr>
        <p:spPr>
          <a:xfrm>
            <a:off x="746300" y="176980"/>
            <a:ext cx="3096197"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chemeClr val="accent1">
                    <a:lumMod val="50000"/>
                  </a:schemeClr>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4078" y="110939"/>
            <a:ext cx="381381" cy="381381"/>
          </a:xfrm>
          <a:prstGeom prst="rect">
            <a:avLst/>
          </a:prstGeom>
        </p:spPr>
      </p:pic>
    </p:spTree>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0" y="1274607"/>
            <a:ext cx="9144000" cy="1228873"/>
          </a:xfrm>
          <a:prstGeom prst="rect">
            <a:avLst/>
          </a:prstGeom>
        </p:spPr>
        <p:txBody>
          <a:bodyPr anchor="ctr"/>
          <a:lstStyle>
            <a:lvl1pPr algn="ctr">
              <a:lnSpc>
                <a:spcPct val="120000"/>
              </a:lnSpc>
              <a:defRPr sz="3600" b="1">
                <a:solidFill>
                  <a:srgbClr val="000066"/>
                </a:solidFill>
                <a:effectLst/>
                <a:latin typeface="黑体" panose="02010609060101010101" pitchFamily="49" charset="-122"/>
                <a:ea typeface="黑体" panose="02010609060101010101" pitchFamily="49" charset="-122"/>
              </a:defRPr>
            </a:lvl1pPr>
          </a:lstStyle>
          <a:p>
            <a:r>
              <a:rPr lang="zh-CN" altLang="en-US" dirty="0"/>
              <a:t>  知识点名称</a:t>
            </a:r>
            <a:br>
              <a:rPr lang="en-US" altLang="zh-CN" dirty="0"/>
            </a:br>
            <a:r>
              <a:rPr lang="zh-CN" altLang="en-US" dirty="0"/>
              <a:t>（太长时可以两行）</a:t>
            </a:r>
            <a:endParaRPr lang="zh-CN" altLang="en-US" dirty="0"/>
          </a:p>
        </p:txBody>
      </p:sp>
      <p:sp>
        <p:nvSpPr>
          <p:cNvPr id="8" name="文本占位符 9"/>
          <p:cNvSpPr>
            <a:spLocks noGrp="1"/>
          </p:cNvSpPr>
          <p:nvPr>
            <p:ph type="body" sz="quarter" idx="14" hasCustomPrompt="1"/>
          </p:nvPr>
        </p:nvSpPr>
        <p:spPr>
          <a:xfrm>
            <a:off x="1944001" y="2732291"/>
            <a:ext cx="5255999" cy="480131"/>
          </a:xfrm>
          <a:prstGeom prst="rect">
            <a:avLst/>
          </a:prstGeom>
        </p:spPr>
        <p:txBody>
          <a:bodyPr wrap="square">
            <a:spAutoFit/>
          </a:bodyPr>
          <a:lstStyle>
            <a:lvl1pPr marL="0" indent="0" algn="ctr">
              <a:buNone/>
              <a:defRPr sz="2800">
                <a:solidFill>
                  <a:srgbClr val="800000"/>
                </a:solidFill>
                <a:effectLst/>
                <a:latin typeface="华文新魏" panose="02010800040101010101" pitchFamily="2" charset="-122"/>
                <a:ea typeface="华文新魏" panose="02010800040101010101" pitchFamily="2" charset="-122"/>
              </a:defRPr>
            </a:lvl1pPr>
            <a:lvl2pPr marL="0" indent="0">
              <a:spcBef>
                <a:spcPts val="0"/>
              </a:spcBef>
              <a:buNone/>
              <a:defRPr sz="1350">
                <a:solidFill>
                  <a:srgbClr val="0000FF"/>
                </a:solidFill>
                <a:latin typeface="黑体" panose="02010609060101010101" pitchFamily="49" charset="-122"/>
                <a:ea typeface="黑体" panose="02010609060101010101" pitchFamily="49" charset="-122"/>
              </a:defRPr>
            </a:lvl2pPr>
          </a:lstStyle>
          <a:p>
            <a:pPr lvl="0"/>
            <a:r>
              <a:rPr lang="zh-CN" altLang="en-US" dirty="0"/>
              <a:t>教师名  主讲</a:t>
            </a:r>
            <a:endParaRPr lang="zh-CN" altLang="en-US" dirty="0"/>
          </a:p>
        </p:txBody>
      </p:sp>
      <p:sp>
        <p:nvSpPr>
          <p:cNvPr id="10" name="文本框 9"/>
          <p:cNvSpPr txBox="1"/>
          <p:nvPr userDrawn="1"/>
        </p:nvSpPr>
        <p:spPr>
          <a:xfrm>
            <a:off x="765008" y="114250"/>
            <a:ext cx="1377300" cy="415498"/>
          </a:xfrm>
          <a:prstGeom prst="rect">
            <a:avLst/>
          </a:prstGeom>
          <a:noFill/>
          <a:ln>
            <a:noFill/>
          </a:ln>
        </p:spPr>
        <p:txBody>
          <a:bodyPr wrap="none" rtlCol="0">
            <a:spAutoFit/>
          </a:bodyPr>
          <a:lstStyle/>
          <a:p>
            <a:r>
              <a:rPr lang="zh-CN" altLang="en-US" sz="2100" kern="3000" spc="225" baseline="0" dirty="0">
                <a:solidFill>
                  <a:srgbClr val="1A6ED1"/>
                </a:solidFill>
                <a:latin typeface="华文彩云" panose="02010800040101010101" pitchFamily="2" charset="-122"/>
                <a:ea typeface="华文彩云" panose="02010800040101010101" pitchFamily="2" charset="-122"/>
              </a:rPr>
              <a:t>数据结构</a:t>
            </a:r>
            <a:endParaRPr lang="zh-CN" altLang="en-US" sz="2100" kern="3000" spc="225" baseline="0" dirty="0">
              <a:solidFill>
                <a:srgbClr val="1A6ED1"/>
              </a:solidFill>
              <a:latin typeface="华文彩云" panose="02010800040101010101" pitchFamily="2" charset="-122"/>
              <a:ea typeface="华文彩云" panose="02010800040101010101" pitchFamily="2"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009" y="126081"/>
            <a:ext cx="466892" cy="350169"/>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全屏幕正文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528070" y="593325"/>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107950" indent="0" algn="just" fontAlgn="ctr">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fontAlgn="ctr">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2"/>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3"/>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a:t>第一级标题</a:t>
            </a:r>
            <a:endParaRPr lang="zh-CN" altLang="en-US" dirty="0"/>
          </a:p>
          <a:p>
            <a:pPr marL="135255" lvl="1" indent="0" algn="just" defTabSz="685800" rtl="0" eaLnBrk="0" fontAlgn="base" latinLnBrk="0" hangingPunct="0">
              <a:lnSpc>
                <a:spcPts val="2250"/>
              </a:lnSpc>
              <a:spcBef>
                <a:spcPts val="225"/>
              </a:spcBef>
              <a:spcAft>
                <a:spcPct val="0"/>
              </a:spcAft>
              <a:buClr>
                <a:srgbClr val="006600"/>
              </a:buClr>
              <a:buFontTx/>
              <a:buNone/>
            </a:pPr>
            <a:r>
              <a:rPr lang="zh-CN" altLang="en-US" dirty="0"/>
              <a:t>第二级</a:t>
            </a:r>
            <a:endParaRPr lang="en-US" altLang="zh-CN" dirty="0"/>
          </a:p>
          <a:p>
            <a:pPr marL="135255" lvl="2" indent="0" algn="just" defTabSz="685800" rtl="0" eaLnBrk="0" fontAlgn="base" latinLnBrk="0" hangingPunct="0">
              <a:lnSpc>
                <a:spcPts val="2250"/>
              </a:lnSpc>
              <a:spcBef>
                <a:spcPts val="225"/>
              </a:spcBef>
              <a:spcAft>
                <a:spcPct val="0"/>
              </a:spcAft>
              <a:buClr>
                <a:srgbClr val="006600"/>
              </a:buClr>
              <a:buSzPct val="70000"/>
              <a:buFontTx/>
              <a:buNone/>
            </a:pPr>
            <a:r>
              <a:rPr lang="zh-CN" altLang="en-US" dirty="0"/>
              <a:t>第三级</a:t>
            </a:r>
            <a:endParaRPr lang="en-US" altLang="zh-CN" dirty="0"/>
          </a:p>
        </p:txBody>
      </p:sp>
      <p:sp>
        <p:nvSpPr>
          <p:cNvPr id="5" name="标题 13"/>
          <p:cNvSpPr>
            <a:spLocks noGrp="1"/>
          </p:cNvSpPr>
          <p:nvPr>
            <p:ph type="title" hasCustomPrompt="1"/>
          </p:nvPr>
        </p:nvSpPr>
        <p:spPr>
          <a:xfrm>
            <a:off x="746301" y="171219"/>
            <a:ext cx="4816300"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rgbClr val="002060"/>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0809" y="126081"/>
            <a:ext cx="466892" cy="350169"/>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85725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85800" y="1485900"/>
            <a:ext cx="7772400" cy="30861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85800" y="4686300"/>
            <a:ext cx="1905000" cy="34290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4686300"/>
            <a:ext cx="2895600" cy="34290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a:xfrm>
            <a:off x="6553200" y="4686300"/>
            <a:ext cx="1905000" cy="342900"/>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CC98C3A-2E3F-4FFD-9C28-A3EE959F7F52}"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正文内容">
    <p:spTree>
      <p:nvGrpSpPr>
        <p:cNvPr id="1" name=""/>
        <p:cNvGrpSpPr/>
        <p:nvPr/>
      </p:nvGrpSpPr>
      <p:grpSpPr>
        <a:xfrm>
          <a:off x="0" y="0"/>
          <a:ext cx="0" cy="0"/>
          <a:chOff x="0" y="0"/>
          <a:chExt cx="0" cy="0"/>
        </a:xfrm>
      </p:grpSpPr>
      <p:sp>
        <p:nvSpPr>
          <p:cNvPr id="7" name="内容占位符 2"/>
          <p:cNvSpPr>
            <a:spLocks noGrp="1"/>
          </p:cNvSpPr>
          <p:nvPr>
            <p:ph idx="1" hasCustomPrompt="1"/>
          </p:nvPr>
        </p:nvSpPr>
        <p:spPr>
          <a:xfrm>
            <a:off x="528069" y="593322"/>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chemeClr val="tx1"/>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377825" indent="-269875" algn="just" fontAlgn="ctr">
              <a:lnSpc>
                <a:spcPts val="2550"/>
              </a:lnSpc>
              <a:spcBef>
                <a:spcPts val="0"/>
              </a:spcBef>
              <a:spcAft>
                <a:spcPts val="225"/>
              </a:spcAft>
              <a:buClr>
                <a:srgbClr val="800000"/>
              </a:buClr>
              <a:buSzPct val="16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fontAlgn="ctr">
              <a:lnSpc>
                <a:spcPts val="2550"/>
              </a:lnSpc>
              <a:spcBef>
                <a:spcPts val="0"/>
              </a:spcBef>
              <a:spcAft>
                <a:spcPts val="0"/>
              </a:spcAft>
              <a:buSzPct val="220000"/>
              <a:buFontTx/>
              <a:buBlip>
                <a:blip r:embed="rId3"/>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4"/>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5"/>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smtClean="0"/>
              <a:t>第一级标题</a:t>
            </a:r>
            <a:endParaRPr lang="zh-CN" altLang="en-US" dirty="0"/>
          </a:p>
          <a:p>
            <a:pPr marL="135255" lvl="1" indent="0" algn="just" rtl="0" eaLnBrk="0" fontAlgn="base" hangingPunct="0">
              <a:lnSpc>
                <a:spcPts val="2250"/>
              </a:lnSpc>
              <a:spcBef>
                <a:spcPts val="225"/>
              </a:spcBef>
              <a:spcAft>
                <a:spcPct val="0"/>
              </a:spcAft>
              <a:buClr>
                <a:srgbClr val="006600"/>
              </a:buClr>
              <a:buFontTx/>
              <a:buNone/>
            </a:pPr>
            <a:r>
              <a:rPr lang="zh-CN" altLang="en-US" dirty="0" smtClean="0"/>
              <a:t>第二级</a:t>
            </a:r>
            <a:endParaRPr lang="en-US" altLang="zh-CN" dirty="0" smtClean="0"/>
          </a:p>
          <a:p>
            <a:pPr marL="135255" lvl="2" indent="0" algn="just" rtl="0" eaLnBrk="0" fontAlgn="base" hangingPunct="0">
              <a:lnSpc>
                <a:spcPts val="2250"/>
              </a:lnSpc>
              <a:spcBef>
                <a:spcPts val="225"/>
              </a:spcBef>
              <a:spcAft>
                <a:spcPct val="0"/>
              </a:spcAft>
              <a:buClr>
                <a:srgbClr val="006600"/>
              </a:buClr>
              <a:buFontTx/>
              <a:buNone/>
            </a:pPr>
            <a:r>
              <a:rPr lang="zh-CN" altLang="en-US" dirty="0" smtClean="0"/>
              <a:t>第三级（正文）</a:t>
            </a:r>
            <a:endParaRPr lang="en-US" altLang="zh-CN" dirty="0"/>
          </a:p>
        </p:txBody>
      </p:sp>
      <p:sp>
        <p:nvSpPr>
          <p:cNvPr id="8" name="标题 13"/>
          <p:cNvSpPr>
            <a:spLocks noGrp="1"/>
          </p:cNvSpPr>
          <p:nvPr>
            <p:ph type="title" hasCustomPrompt="1"/>
          </p:nvPr>
        </p:nvSpPr>
        <p:spPr>
          <a:xfrm>
            <a:off x="746300" y="176980"/>
            <a:ext cx="3096197"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chemeClr val="accent1">
                    <a:lumMod val="50000"/>
                  </a:schemeClr>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4078" y="110939"/>
            <a:ext cx="381381" cy="381381"/>
          </a:xfrm>
          <a:prstGeom prst="rect">
            <a:avLst/>
          </a:prstGeom>
        </p:spPr>
      </p:pic>
    </p:spTree>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0" y="1274607"/>
            <a:ext cx="9144000" cy="1228873"/>
          </a:xfrm>
          <a:prstGeom prst="rect">
            <a:avLst/>
          </a:prstGeom>
        </p:spPr>
        <p:txBody>
          <a:bodyPr anchor="ctr"/>
          <a:lstStyle>
            <a:lvl1pPr algn="ctr">
              <a:lnSpc>
                <a:spcPct val="120000"/>
              </a:lnSpc>
              <a:defRPr sz="3600" b="1">
                <a:solidFill>
                  <a:srgbClr val="000066"/>
                </a:solidFill>
                <a:effectLst/>
                <a:latin typeface="黑体" panose="02010609060101010101" pitchFamily="49" charset="-122"/>
                <a:ea typeface="黑体" panose="02010609060101010101" pitchFamily="49" charset="-122"/>
              </a:defRPr>
            </a:lvl1pPr>
          </a:lstStyle>
          <a:p>
            <a:r>
              <a:rPr lang="zh-CN" altLang="en-US" dirty="0"/>
              <a:t>  知识点名称</a:t>
            </a:r>
            <a:br>
              <a:rPr lang="en-US" altLang="zh-CN" dirty="0"/>
            </a:br>
            <a:r>
              <a:rPr lang="zh-CN" altLang="en-US" dirty="0"/>
              <a:t>（太长时可以两行）</a:t>
            </a:r>
            <a:endParaRPr lang="zh-CN" altLang="en-US" dirty="0"/>
          </a:p>
        </p:txBody>
      </p:sp>
      <p:sp>
        <p:nvSpPr>
          <p:cNvPr id="8" name="文本占位符 9"/>
          <p:cNvSpPr>
            <a:spLocks noGrp="1"/>
          </p:cNvSpPr>
          <p:nvPr>
            <p:ph type="body" sz="quarter" idx="14" hasCustomPrompt="1"/>
          </p:nvPr>
        </p:nvSpPr>
        <p:spPr>
          <a:xfrm>
            <a:off x="1944001" y="2732291"/>
            <a:ext cx="5255999" cy="480131"/>
          </a:xfrm>
          <a:prstGeom prst="rect">
            <a:avLst/>
          </a:prstGeom>
        </p:spPr>
        <p:txBody>
          <a:bodyPr wrap="square">
            <a:spAutoFit/>
          </a:bodyPr>
          <a:lstStyle>
            <a:lvl1pPr marL="0" indent="0" algn="ctr">
              <a:buNone/>
              <a:defRPr sz="2800">
                <a:solidFill>
                  <a:srgbClr val="800000"/>
                </a:solidFill>
                <a:effectLst/>
                <a:latin typeface="华文新魏" panose="02010800040101010101" pitchFamily="2" charset="-122"/>
                <a:ea typeface="华文新魏" panose="02010800040101010101" pitchFamily="2" charset="-122"/>
              </a:defRPr>
            </a:lvl1pPr>
            <a:lvl2pPr marL="0" indent="0">
              <a:spcBef>
                <a:spcPts val="0"/>
              </a:spcBef>
              <a:buNone/>
              <a:defRPr sz="1350">
                <a:solidFill>
                  <a:srgbClr val="0000FF"/>
                </a:solidFill>
                <a:latin typeface="黑体" panose="02010609060101010101" pitchFamily="49" charset="-122"/>
                <a:ea typeface="黑体" panose="02010609060101010101" pitchFamily="49" charset="-122"/>
              </a:defRPr>
            </a:lvl2pPr>
          </a:lstStyle>
          <a:p>
            <a:pPr lvl="0"/>
            <a:r>
              <a:rPr lang="zh-CN" altLang="en-US" dirty="0"/>
              <a:t>教师名  主讲</a:t>
            </a:r>
            <a:endParaRPr lang="zh-CN" altLang="en-US" dirty="0"/>
          </a:p>
        </p:txBody>
      </p:sp>
      <p:sp>
        <p:nvSpPr>
          <p:cNvPr id="10" name="文本框 9"/>
          <p:cNvSpPr txBox="1"/>
          <p:nvPr userDrawn="1"/>
        </p:nvSpPr>
        <p:spPr>
          <a:xfrm>
            <a:off x="765008" y="114250"/>
            <a:ext cx="1377300" cy="415498"/>
          </a:xfrm>
          <a:prstGeom prst="rect">
            <a:avLst/>
          </a:prstGeom>
          <a:noFill/>
          <a:ln>
            <a:noFill/>
          </a:ln>
        </p:spPr>
        <p:txBody>
          <a:bodyPr wrap="none" rtlCol="0">
            <a:spAutoFit/>
          </a:bodyPr>
          <a:lstStyle/>
          <a:p>
            <a:r>
              <a:rPr lang="zh-CN" altLang="en-US" sz="2100" kern="3000" spc="225" baseline="0" dirty="0">
                <a:solidFill>
                  <a:srgbClr val="1A6ED1"/>
                </a:solidFill>
                <a:latin typeface="华文彩云" panose="02010800040101010101" pitchFamily="2" charset="-122"/>
                <a:ea typeface="华文彩云" panose="02010800040101010101" pitchFamily="2" charset="-122"/>
              </a:rPr>
              <a:t>数据结构</a:t>
            </a:r>
            <a:endParaRPr lang="zh-CN" altLang="en-US" sz="2100" kern="3000" spc="225" baseline="0" dirty="0">
              <a:solidFill>
                <a:srgbClr val="1A6ED1"/>
              </a:solidFill>
              <a:latin typeface="华文彩云" panose="02010800040101010101" pitchFamily="2" charset="-122"/>
              <a:ea typeface="华文彩云" panose="02010800040101010101" pitchFamily="2"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009" y="126081"/>
            <a:ext cx="466892" cy="350169"/>
          </a:xfrm>
          <a:prstGeom prst="rect">
            <a:avLst/>
          </a:prstGeom>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全屏幕正文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528070" y="593325"/>
            <a:ext cx="8094201"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eaLnBrk="1"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eaLnBrk="1" hangingPunct="1">
              <a:lnSpc>
                <a:spcPts val="2550"/>
              </a:lnSpc>
              <a:spcBef>
                <a:spcPts val="0"/>
              </a:spcBef>
              <a:buFontTx/>
              <a:buNone/>
              <a:defRPr sz="1575" b="1" baseline="0">
                <a:solidFill>
                  <a:srgbClr val="000099"/>
                </a:solidFill>
                <a:latin typeface="Times New Roman" panose="02020603050405020304" pitchFamily="18" charset="0"/>
                <a:ea typeface="黑体" panose="02010609060101010101" pitchFamily="49" charset="-122"/>
              </a:defRPr>
            </a:lvl4pPr>
            <a:lvl5pPr marL="107950" indent="0" algn="just" fontAlgn="ctr">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fontAlgn="ctr">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fontAlgn="ctr">
              <a:lnSpc>
                <a:spcPts val="2250"/>
              </a:lnSpc>
              <a:spcBef>
                <a:spcPts val="450"/>
              </a:spcBef>
              <a:buSzPct val="220000"/>
              <a:buFontTx/>
              <a:buBlip>
                <a:blip r:embed="rId2"/>
              </a:buBlip>
              <a:defRPr sz="1800" b="1"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8pPr>
            <a:lvl9pPr marL="0" indent="-269875" fontAlgn="ctr">
              <a:lnSpc>
                <a:spcPts val="2250"/>
              </a:lnSpc>
              <a:spcBef>
                <a:spcPts val="450"/>
              </a:spcBef>
              <a:buSzPct val="180000"/>
              <a:buFontTx/>
              <a:buBlip>
                <a:blip r:embed="rId3"/>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marL="0" marR="0" lvl="0" indent="0" algn="just" defTabSz="685800" rtl="0" eaLnBrk="0" fontAlgn="base" latinLnBrk="0" hangingPunct="0">
              <a:lnSpc>
                <a:spcPts val="2250"/>
              </a:lnSpc>
              <a:spcBef>
                <a:spcPts val="450"/>
              </a:spcBef>
              <a:spcAft>
                <a:spcPct val="0"/>
              </a:spcAft>
              <a:buClrTx/>
              <a:buSzTx/>
              <a:buFont typeface="Wingdings" panose="05000000000000000000" pitchFamily="2" charset="2"/>
              <a:buNone/>
              <a:defRPr/>
            </a:pPr>
            <a:r>
              <a:rPr lang="zh-CN" altLang="en-US" dirty="0"/>
              <a:t>第一级标题</a:t>
            </a:r>
            <a:endParaRPr lang="zh-CN" altLang="en-US" dirty="0"/>
          </a:p>
          <a:p>
            <a:pPr marL="135255" lvl="1" indent="0" algn="just" defTabSz="685800" rtl="0" eaLnBrk="0" fontAlgn="base" latinLnBrk="0" hangingPunct="0">
              <a:lnSpc>
                <a:spcPts val="2250"/>
              </a:lnSpc>
              <a:spcBef>
                <a:spcPts val="225"/>
              </a:spcBef>
              <a:spcAft>
                <a:spcPct val="0"/>
              </a:spcAft>
              <a:buClr>
                <a:srgbClr val="006600"/>
              </a:buClr>
              <a:buFontTx/>
              <a:buNone/>
            </a:pPr>
            <a:r>
              <a:rPr lang="zh-CN" altLang="en-US" dirty="0"/>
              <a:t>第二级</a:t>
            </a:r>
            <a:endParaRPr lang="en-US" altLang="zh-CN" dirty="0"/>
          </a:p>
          <a:p>
            <a:pPr marL="135255" lvl="2" indent="0" algn="just" defTabSz="685800" rtl="0" eaLnBrk="0" fontAlgn="base" latinLnBrk="0" hangingPunct="0">
              <a:lnSpc>
                <a:spcPts val="2250"/>
              </a:lnSpc>
              <a:spcBef>
                <a:spcPts val="225"/>
              </a:spcBef>
              <a:spcAft>
                <a:spcPct val="0"/>
              </a:spcAft>
              <a:buClr>
                <a:srgbClr val="006600"/>
              </a:buClr>
              <a:buSzPct val="70000"/>
              <a:buFontTx/>
              <a:buNone/>
            </a:pPr>
            <a:r>
              <a:rPr lang="zh-CN" altLang="en-US" dirty="0"/>
              <a:t>第三级</a:t>
            </a:r>
            <a:endParaRPr lang="en-US" altLang="zh-CN" dirty="0"/>
          </a:p>
        </p:txBody>
      </p:sp>
      <p:sp>
        <p:nvSpPr>
          <p:cNvPr id="5" name="标题 13"/>
          <p:cNvSpPr>
            <a:spLocks noGrp="1"/>
          </p:cNvSpPr>
          <p:nvPr>
            <p:ph type="title" hasCustomPrompt="1"/>
          </p:nvPr>
        </p:nvSpPr>
        <p:spPr>
          <a:xfrm>
            <a:off x="746301" y="171219"/>
            <a:ext cx="4816300" cy="249299"/>
          </a:xfrm>
          <a:prstGeom prst="rect">
            <a:avLst/>
          </a:prstGeom>
          <a:noFill/>
        </p:spPr>
        <p:txBody>
          <a:bodyPr wrap="square" lIns="36000" tIns="0" rIns="0" bIns="0">
            <a:spAutoFit/>
          </a:bodyPr>
          <a:lstStyle>
            <a:lvl1pPr marL="0" algn="l" defTabSz="685800" rtl="0" eaLnBrk="1" latinLnBrk="0" hangingPunct="1">
              <a:defRPr lang="zh-CN" altLang="en-US" sz="1800" b="1" kern="1500" spc="0" baseline="0" dirty="0">
                <a:solidFill>
                  <a:srgbClr val="002060"/>
                </a:solidFill>
                <a:latin typeface="黑体" panose="02010609060101010101" pitchFamily="49" charset="-122"/>
                <a:ea typeface="黑体" panose="02010609060101010101" pitchFamily="49" charset="-122"/>
                <a:cs typeface="+mn-cs"/>
              </a:defRPr>
            </a:lvl1pPr>
          </a:lstStyle>
          <a:p>
            <a:pPr lvl="0" algn="l">
              <a:buFontTx/>
            </a:pPr>
            <a:r>
              <a:rPr lang="zh-CN" altLang="en-US" dirty="0"/>
              <a:t>单击此处编辑知识点名称</a:t>
            </a:r>
            <a:endParaRPr lang="zh-CN" altLang="en-US" dirty="0"/>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0809" y="126081"/>
            <a:ext cx="466892" cy="350169"/>
          </a:xfrm>
          <a:prstGeom prst="rect">
            <a:avLst/>
          </a:prstGeom>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8.jpeg"/><Relationship Id="rId6" Type="http://schemas.openxmlformats.org/officeDocument/2006/relationships/image" Target="../media/image7.jpe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theme" Target="../theme/theme10.xml"/><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11.xml.rels><?xml version="1.0" encoding="UTF-8" standalone="yes"?>
<Relationships xmlns="http://schemas.openxmlformats.org/package/2006/relationships"><Relationship Id="rId9" Type="http://schemas.openxmlformats.org/officeDocument/2006/relationships/theme" Target="../theme/theme11.xml"/><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s>
</file>

<file path=ppt/slideMasters/_rels/slideMaster12.xml.rels><?xml version="1.0" encoding="UTF-8" standalone="yes"?>
<Relationships xmlns="http://schemas.openxmlformats.org/package/2006/relationships"><Relationship Id="rId9" Type="http://schemas.openxmlformats.org/officeDocument/2006/relationships/theme" Target="../theme/theme12.xml"/><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 Id="rId3" Type="http://schemas.openxmlformats.org/officeDocument/2006/relationships/slideLayout" Target="../slideLayouts/slideLayout67.xml"/><Relationship Id="rId2" Type="http://schemas.openxmlformats.org/officeDocument/2006/relationships/slideLayout" Target="../slideLayouts/slideLayout66.xml"/><Relationship Id="rId1" Type="http://schemas.openxmlformats.org/officeDocument/2006/relationships/slideLayout" Target="../slideLayouts/slideLayout65.xml"/></Relationships>
</file>

<file path=ppt/slideMasters/_rels/slideMaster13.xml.rels><?xml version="1.0" encoding="UTF-8" standalone="yes"?>
<Relationships xmlns="http://schemas.openxmlformats.org/package/2006/relationships"><Relationship Id="rId9" Type="http://schemas.openxmlformats.org/officeDocument/2006/relationships/theme" Target="../theme/theme13.xml"/><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s>
</file>

<file path=ppt/slideMasters/_rels/slideMaster14.xml.rels><?xml version="1.0" encoding="UTF-8" standalone="yes"?>
<Relationships xmlns="http://schemas.openxmlformats.org/package/2006/relationships"><Relationship Id="rId8" Type="http://schemas.openxmlformats.org/officeDocument/2006/relationships/theme" Target="../theme/theme14.xml"/><Relationship Id="rId7" Type="http://schemas.openxmlformats.org/officeDocument/2006/relationships/image" Target="../media/image8.jpeg"/><Relationship Id="rId6" Type="http://schemas.openxmlformats.org/officeDocument/2006/relationships/image" Target="../media/image7.jpeg"/><Relationship Id="rId5" Type="http://schemas.openxmlformats.org/officeDocument/2006/relationships/slideLayout" Target="../slideLayouts/slideLayout81.xml"/><Relationship Id="rId4" Type="http://schemas.openxmlformats.org/officeDocument/2006/relationships/slideLayout" Target="../slideLayouts/slideLayout80.xml"/><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s>
</file>

<file path=ppt/slideMasters/_rels/slideMaster15.xml.rels><?xml version="1.0" encoding="UTF-8" standalone="yes"?>
<Relationships xmlns="http://schemas.openxmlformats.org/package/2006/relationships"><Relationship Id="rId8" Type="http://schemas.openxmlformats.org/officeDocument/2006/relationships/theme" Target="../theme/theme15.xml"/><Relationship Id="rId7" Type="http://schemas.openxmlformats.org/officeDocument/2006/relationships/image" Target="../media/image8.jpeg"/><Relationship Id="rId6" Type="http://schemas.openxmlformats.org/officeDocument/2006/relationships/image" Target="../media/image7.jpeg"/><Relationship Id="rId5" Type="http://schemas.openxmlformats.org/officeDocument/2006/relationships/slideLayout" Target="../slideLayouts/slideLayout86.xml"/><Relationship Id="rId4" Type="http://schemas.openxmlformats.org/officeDocument/2006/relationships/slideLayout" Target="../slideLayouts/slideLayout85.xml"/><Relationship Id="rId3" Type="http://schemas.openxmlformats.org/officeDocument/2006/relationships/slideLayout" Target="../slideLayouts/slideLayout84.xml"/><Relationship Id="rId2" Type="http://schemas.openxmlformats.org/officeDocument/2006/relationships/slideLayout" Target="../slideLayouts/slideLayout83.xml"/><Relationship Id="rId1" Type="http://schemas.openxmlformats.org/officeDocument/2006/relationships/slideLayout" Target="../slideLayouts/slideLayout82.xml"/></Relationships>
</file>

<file path=ppt/slideMasters/_rels/slideMaster16.xml.rels><?xml version="1.0" encoding="UTF-8" standalone="yes"?>
<Relationships xmlns="http://schemas.openxmlformats.org/package/2006/relationships"><Relationship Id="rId8" Type="http://schemas.openxmlformats.org/officeDocument/2006/relationships/theme" Target="../theme/theme16.xml"/><Relationship Id="rId7" Type="http://schemas.openxmlformats.org/officeDocument/2006/relationships/image" Target="../media/image8.jpeg"/><Relationship Id="rId6" Type="http://schemas.openxmlformats.org/officeDocument/2006/relationships/image" Target="../media/image7.jpeg"/><Relationship Id="rId5" Type="http://schemas.openxmlformats.org/officeDocument/2006/relationships/slideLayout" Target="../slideLayouts/slideLayout91.xml"/><Relationship Id="rId4" Type="http://schemas.openxmlformats.org/officeDocument/2006/relationships/slideLayout" Target="../slideLayouts/slideLayout90.xml"/><Relationship Id="rId3" Type="http://schemas.openxmlformats.org/officeDocument/2006/relationships/slideLayout" Target="../slideLayouts/slideLayout89.xml"/><Relationship Id="rId2" Type="http://schemas.openxmlformats.org/officeDocument/2006/relationships/slideLayout" Target="../slideLayouts/slideLayout88.xml"/><Relationship Id="rId1" Type="http://schemas.openxmlformats.org/officeDocument/2006/relationships/slideLayout" Target="../slideLayouts/slideLayout87.xml"/></Relationships>
</file>

<file path=ppt/slideMasters/_rels/slideMaster17.xml.rels><?xml version="1.0" encoding="UTF-8" standalone="yes"?>
<Relationships xmlns="http://schemas.openxmlformats.org/package/2006/relationships"><Relationship Id="rId8" Type="http://schemas.openxmlformats.org/officeDocument/2006/relationships/theme" Target="../theme/theme17.xml"/><Relationship Id="rId7" Type="http://schemas.openxmlformats.org/officeDocument/2006/relationships/image" Target="../media/image8.jpeg"/><Relationship Id="rId6" Type="http://schemas.openxmlformats.org/officeDocument/2006/relationships/image" Target="../media/image7.jpeg"/><Relationship Id="rId5" Type="http://schemas.openxmlformats.org/officeDocument/2006/relationships/slideLayout" Target="../slideLayouts/slideLayout96.xml"/><Relationship Id="rId4" Type="http://schemas.openxmlformats.org/officeDocument/2006/relationships/slideLayout" Target="../slideLayouts/slideLayout95.xml"/><Relationship Id="rId3" Type="http://schemas.openxmlformats.org/officeDocument/2006/relationships/slideLayout" Target="../slideLayouts/slideLayout94.xml"/><Relationship Id="rId2" Type="http://schemas.openxmlformats.org/officeDocument/2006/relationships/slideLayout" Target="../slideLayouts/slideLayout93.xml"/><Relationship Id="rId1" Type="http://schemas.openxmlformats.org/officeDocument/2006/relationships/slideLayout" Target="../slideLayouts/slideLayout92.xml"/></Relationships>
</file>

<file path=ppt/slideMasters/_rels/slideMaster18.xml.rels><?xml version="1.0" encoding="UTF-8" standalone="yes"?>
<Relationships xmlns="http://schemas.openxmlformats.org/package/2006/relationships"><Relationship Id="rId9" Type="http://schemas.openxmlformats.org/officeDocument/2006/relationships/theme" Target="../theme/theme18.xml"/><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slideLayout" Target="../slideLayouts/slideLayout102.xml"/><Relationship Id="rId5" Type="http://schemas.openxmlformats.org/officeDocument/2006/relationships/slideLayout" Target="../slideLayouts/slideLayout101.xml"/><Relationship Id="rId4" Type="http://schemas.openxmlformats.org/officeDocument/2006/relationships/slideLayout" Target="../slideLayouts/slideLayout100.xml"/><Relationship Id="rId3" Type="http://schemas.openxmlformats.org/officeDocument/2006/relationships/slideLayout" Target="../slideLayouts/slideLayout99.xml"/><Relationship Id="rId2" Type="http://schemas.openxmlformats.org/officeDocument/2006/relationships/slideLayout" Target="../slideLayouts/slideLayout98.xml"/><Relationship Id="rId1" Type="http://schemas.openxmlformats.org/officeDocument/2006/relationships/slideLayout" Target="../slideLayouts/slideLayout97.xml"/></Relationships>
</file>

<file path=ppt/slideMasters/_rels/slideMaster19.xml.rels><?xml version="1.0" encoding="UTF-8" standalone="yes"?>
<Relationships xmlns="http://schemas.openxmlformats.org/package/2006/relationships"><Relationship Id="rId9" Type="http://schemas.openxmlformats.org/officeDocument/2006/relationships/theme" Target="../theme/theme19.xml"/><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slideLayout" Target="../slideLayouts/slideLayout108.xml"/><Relationship Id="rId5" Type="http://schemas.openxmlformats.org/officeDocument/2006/relationships/slideLayout" Target="../slideLayouts/slideLayout107.xml"/><Relationship Id="rId4" Type="http://schemas.openxmlformats.org/officeDocument/2006/relationships/slideLayout" Target="../slideLayouts/slideLayout106.xml"/><Relationship Id="rId3" Type="http://schemas.openxmlformats.org/officeDocument/2006/relationships/slideLayout" Target="../slideLayouts/slideLayout105.xml"/><Relationship Id="rId2" Type="http://schemas.openxmlformats.org/officeDocument/2006/relationships/slideLayout" Target="../slideLayouts/slideLayout104.xml"/><Relationship Id="rId1" Type="http://schemas.openxmlformats.org/officeDocument/2006/relationships/slideLayout" Target="../slideLayouts/slideLayout103.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image" Target="../media/image8.jpeg"/><Relationship Id="rId6" Type="http://schemas.openxmlformats.org/officeDocument/2006/relationships/image" Target="../media/image7.jpeg"/><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9" Type="http://schemas.openxmlformats.org/officeDocument/2006/relationships/theme" Target="../theme/theme3.xml"/><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9" Type="http://schemas.openxmlformats.org/officeDocument/2006/relationships/theme" Target="../theme/theme4.xml"/><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9" Type="http://schemas.openxmlformats.org/officeDocument/2006/relationships/theme" Target="../theme/theme5.xml"/><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9" Type="http://schemas.openxmlformats.org/officeDocument/2006/relationships/theme" Target="../theme/theme6.xml"/><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9" Type="http://schemas.openxmlformats.org/officeDocument/2006/relationships/theme" Target="../theme/theme7.xml"/><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9" Type="http://schemas.openxmlformats.org/officeDocument/2006/relationships/theme" Target="../theme/theme8.xml"/><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_rels/slideMaster9.xml.rels><?xml version="1.0" encoding="UTF-8" standalone="yes"?>
<Relationships xmlns="http://schemas.openxmlformats.org/package/2006/relationships"><Relationship Id="rId9" Type="http://schemas.openxmlformats.org/officeDocument/2006/relationships/theme" Target="../theme/theme9.xml"/><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43000" y="653653"/>
            <a:ext cx="6858000" cy="3836194"/>
          </a:xfrm>
          <a:prstGeom prst="rect">
            <a:avLst/>
          </a:prstGeom>
        </p:spPr>
      </p:pic>
      <p:pic>
        <p:nvPicPr>
          <p:cNvPr id="2" name="图片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 y="-762"/>
            <a:ext cx="9142647" cy="514426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3000" y="653653"/>
            <a:ext cx="6858000" cy="3836194"/>
          </a:xfrm>
          <a:prstGeom prst="rect">
            <a:avLst/>
          </a:prstGeom>
        </p:spPr>
      </p:pic>
      <p:pic>
        <p:nvPicPr>
          <p:cNvPr id="2" name="图片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 y="-762"/>
            <a:ext cx="9142647" cy="5144262"/>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3000" y="653653"/>
            <a:ext cx="6858000" cy="3836194"/>
          </a:xfrm>
          <a:prstGeom prst="rect">
            <a:avLst/>
          </a:prstGeom>
        </p:spPr>
      </p:pic>
      <p:pic>
        <p:nvPicPr>
          <p:cNvPr id="2" name="图片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 y="-762"/>
            <a:ext cx="9142647" cy="5144262"/>
          </a:xfrm>
          <a:prstGeom prst="rect">
            <a:avLst/>
          </a:prstGeom>
        </p:spPr>
      </p:pic>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3000" y="653653"/>
            <a:ext cx="6858000" cy="3836194"/>
          </a:xfrm>
          <a:prstGeom prst="rect">
            <a:avLst/>
          </a:prstGeom>
        </p:spPr>
      </p:pic>
      <p:pic>
        <p:nvPicPr>
          <p:cNvPr id="2" name="图片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 y="-762"/>
            <a:ext cx="9142647" cy="5144262"/>
          </a:xfrm>
          <a:prstGeom prst="rect">
            <a:avLst/>
          </a:prstGeom>
        </p:spPr>
      </p:pic>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3000" y="653653"/>
            <a:ext cx="6858000" cy="3836194"/>
          </a:xfrm>
          <a:prstGeom prst="rect">
            <a:avLst/>
          </a:prstGeom>
        </p:spPr>
      </p:pic>
      <p:pic>
        <p:nvPicPr>
          <p:cNvPr id="2" name="图片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 y="-762"/>
            <a:ext cx="9142647" cy="5144262"/>
          </a:xfrm>
          <a:prstGeom prst="rect">
            <a:avLst/>
          </a:prstGeom>
        </p:spPr>
      </p:pic>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43000" y="653653"/>
            <a:ext cx="6858000" cy="3836194"/>
          </a:xfrm>
          <a:prstGeom prst="rect">
            <a:avLst/>
          </a:prstGeom>
        </p:spPr>
      </p:pic>
      <p:pic>
        <p:nvPicPr>
          <p:cNvPr id="2" name="图片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 y="-762"/>
            <a:ext cx="9142647" cy="5144262"/>
          </a:xfrm>
          <a:prstGeom prst="rect">
            <a:avLst/>
          </a:prstGeom>
        </p:spPr>
      </p:pic>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43000" y="653653"/>
            <a:ext cx="6858000" cy="3836194"/>
          </a:xfrm>
          <a:prstGeom prst="rect">
            <a:avLst/>
          </a:prstGeom>
        </p:spPr>
      </p:pic>
      <p:pic>
        <p:nvPicPr>
          <p:cNvPr id="2" name="图片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 y="-762"/>
            <a:ext cx="9142647" cy="5144262"/>
          </a:xfrm>
          <a:prstGeom prst="rect">
            <a:avLst/>
          </a:prstGeom>
        </p:spPr>
      </p:pic>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43000" y="653653"/>
            <a:ext cx="6858000" cy="3836194"/>
          </a:xfrm>
          <a:prstGeom prst="rect">
            <a:avLst/>
          </a:prstGeom>
        </p:spPr>
      </p:pic>
      <p:pic>
        <p:nvPicPr>
          <p:cNvPr id="2" name="图片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 y="-762"/>
            <a:ext cx="9142647" cy="5144262"/>
          </a:xfrm>
          <a:prstGeom prst="rect">
            <a:avLst/>
          </a:prstGeom>
        </p:spPr>
      </p:pic>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43000" y="653653"/>
            <a:ext cx="6858000" cy="3836194"/>
          </a:xfrm>
          <a:prstGeom prst="rect">
            <a:avLst/>
          </a:prstGeom>
        </p:spPr>
      </p:pic>
      <p:pic>
        <p:nvPicPr>
          <p:cNvPr id="2" name="图片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 y="-762"/>
            <a:ext cx="9142647" cy="5144262"/>
          </a:xfrm>
          <a:prstGeom prst="rect">
            <a:avLst/>
          </a:prstGeom>
        </p:spPr>
      </p:pic>
    </p:spTree>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3000" y="653653"/>
            <a:ext cx="6858000" cy="3836194"/>
          </a:xfrm>
          <a:prstGeom prst="rect">
            <a:avLst/>
          </a:prstGeom>
        </p:spPr>
      </p:pic>
      <p:pic>
        <p:nvPicPr>
          <p:cNvPr id="2" name="图片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 y="-762"/>
            <a:ext cx="9142647" cy="5144262"/>
          </a:xfrm>
          <a:prstGeom prst="rect">
            <a:avLst/>
          </a:prstGeom>
        </p:spPr>
      </p:pic>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3000" y="653653"/>
            <a:ext cx="6858000" cy="3836194"/>
          </a:xfrm>
          <a:prstGeom prst="rect">
            <a:avLst/>
          </a:prstGeom>
        </p:spPr>
      </p:pic>
      <p:pic>
        <p:nvPicPr>
          <p:cNvPr id="2" name="图片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 y="-762"/>
            <a:ext cx="9142647" cy="5144262"/>
          </a:xfrm>
          <a:prstGeom prst="rect">
            <a:avLst/>
          </a:prstGeom>
        </p:spPr>
      </p:pic>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43000" y="653653"/>
            <a:ext cx="6858000" cy="3836194"/>
          </a:xfrm>
          <a:prstGeom prst="rect">
            <a:avLst/>
          </a:prstGeom>
        </p:spPr>
      </p:pic>
      <p:pic>
        <p:nvPicPr>
          <p:cNvPr id="2" name="图片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 y="-762"/>
            <a:ext cx="9142647" cy="5144262"/>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3000" y="653653"/>
            <a:ext cx="6858000" cy="3836194"/>
          </a:xfrm>
          <a:prstGeom prst="rect">
            <a:avLst/>
          </a:prstGeom>
        </p:spPr>
      </p:pic>
      <p:pic>
        <p:nvPicPr>
          <p:cNvPr id="2" name="图片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 y="-762"/>
            <a:ext cx="9142647" cy="514426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3000" y="653653"/>
            <a:ext cx="6858000" cy="3836194"/>
          </a:xfrm>
          <a:prstGeom prst="rect">
            <a:avLst/>
          </a:prstGeom>
        </p:spPr>
      </p:pic>
      <p:pic>
        <p:nvPicPr>
          <p:cNvPr id="2" name="图片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 y="-762"/>
            <a:ext cx="9142647" cy="5144262"/>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3000" y="653653"/>
            <a:ext cx="6858000" cy="3836194"/>
          </a:xfrm>
          <a:prstGeom prst="rect">
            <a:avLst/>
          </a:prstGeom>
        </p:spPr>
      </p:pic>
      <p:pic>
        <p:nvPicPr>
          <p:cNvPr id="2" name="图片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 y="-762"/>
            <a:ext cx="9142647" cy="5144262"/>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3000" y="653653"/>
            <a:ext cx="6858000" cy="3836194"/>
          </a:xfrm>
          <a:prstGeom prst="rect">
            <a:avLst/>
          </a:prstGeom>
        </p:spPr>
      </p:pic>
      <p:pic>
        <p:nvPicPr>
          <p:cNvPr id="2" name="图片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 y="-762"/>
            <a:ext cx="9142647" cy="5144262"/>
          </a:xfrm>
          <a:prstGeom prst="rect">
            <a:avLst/>
          </a:prstGeom>
        </p:spPr>
      </p:pic>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3000" y="653653"/>
            <a:ext cx="6858000" cy="3836194"/>
          </a:xfrm>
          <a:prstGeom prst="rect">
            <a:avLst/>
          </a:prstGeom>
        </p:spPr>
      </p:pic>
      <p:pic>
        <p:nvPicPr>
          <p:cNvPr id="2" name="图片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 y="-762"/>
            <a:ext cx="9142647" cy="5144262"/>
          </a:xfrm>
          <a:prstGeom prst="rect">
            <a:avLst/>
          </a:prstGeom>
        </p:spPr>
      </p:pic>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3000" y="653653"/>
            <a:ext cx="6858000" cy="3836194"/>
          </a:xfrm>
          <a:prstGeom prst="rect">
            <a:avLst/>
          </a:prstGeom>
        </p:spPr>
      </p:pic>
      <p:pic>
        <p:nvPicPr>
          <p:cNvPr id="2" name="图片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 y="-762"/>
            <a:ext cx="9142647" cy="5144262"/>
          </a:xfrm>
          <a:prstGeom prst="rect">
            <a:avLst/>
          </a:prstGeom>
        </p:spPr>
      </p:pic>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3000" y="653653"/>
            <a:ext cx="6858000" cy="3836194"/>
          </a:xfrm>
          <a:prstGeom prst="rect">
            <a:avLst/>
          </a:prstGeom>
        </p:spPr>
      </p:pic>
      <p:pic>
        <p:nvPicPr>
          <p:cNvPr id="2" name="图片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 y="-762"/>
            <a:ext cx="9142647" cy="5144262"/>
          </a:xfrm>
          <a:prstGeom prst="rect">
            <a:avLst/>
          </a:prstGeom>
        </p:spPr>
      </p:pic>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8.xml"/><Relationship Id="rId2" Type="http://schemas.openxmlformats.org/officeDocument/2006/relationships/tags" Target="../tags/tag2.xml"/><Relationship Id="rId1" Type="http://schemas.openxmlformats.org/officeDocument/2006/relationships/tags" Target="../tags/tag1.xml"/></Relationships>
</file>

<file path=ppt/slides/_rels/slide100.xml.rels><?xml version="1.0" encoding="UTF-8" standalone="yes"?>
<Relationships xmlns="http://schemas.openxmlformats.org/package/2006/relationships"><Relationship Id="rId6" Type="http://schemas.openxmlformats.org/officeDocument/2006/relationships/notesSlide" Target="../notesSlides/notesSlide86.xml"/><Relationship Id="rId5" Type="http://schemas.openxmlformats.org/officeDocument/2006/relationships/slideLayout" Target="../slideLayouts/slideLayout5.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image" Target="../media/image4.png"/></Relationships>
</file>

<file path=ppt/slides/_rels/slide101.xml.rels><?xml version="1.0" encoding="UTF-8" standalone="yes"?>
<Relationships xmlns="http://schemas.openxmlformats.org/package/2006/relationships"><Relationship Id="rId7" Type="http://schemas.openxmlformats.org/officeDocument/2006/relationships/notesSlide" Target="../notesSlides/notesSlide87.xml"/><Relationship Id="rId6"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image" Target="../media/image4.png"/></Relationships>
</file>

<file path=ppt/slides/_rels/slide102.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slideLayout" Target="../slideLayouts/slideLayout5.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104.xml.rels><?xml version="1.0" encoding="UTF-8" standalone="yes"?>
<Relationships xmlns="http://schemas.openxmlformats.org/package/2006/relationships"><Relationship Id="rId7" Type="http://schemas.openxmlformats.org/officeDocument/2006/relationships/notesSlide" Target="../notesSlides/notesSlide90.xml"/><Relationship Id="rId6"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image" Target="../media/image4.png"/></Relationships>
</file>

<file path=ppt/slides/_rels/slide105.xml.rels><?xml version="1.0" encoding="UTF-8" standalone="yes"?>
<Relationships xmlns="http://schemas.openxmlformats.org/package/2006/relationships"><Relationship Id="rId5" Type="http://schemas.openxmlformats.org/officeDocument/2006/relationships/notesSlide" Target="../notesSlides/notesSlide91.xml"/><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image" Target="../media/image2.png"/></Relationships>
</file>

<file path=ppt/slides/_rels/slide106.xml.rels><?xml version="1.0" encoding="UTF-8" standalone="yes"?>
<Relationships xmlns="http://schemas.openxmlformats.org/package/2006/relationships"><Relationship Id="rId5" Type="http://schemas.openxmlformats.org/officeDocument/2006/relationships/notesSlide" Target="../notesSlides/notesSlide92.xml"/><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image" Target="../media/image2.png"/></Relationships>
</file>

<file path=ppt/slides/_rels/slide107.xml.rels><?xml version="1.0" encoding="UTF-8" standalone="yes"?>
<Relationships xmlns="http://schemas.openxmlformats.org/package/2006/relationships"><Relationship Id="rId5" Type="http://schemas.openxmlformats.org/officeDocument/2006/relationships/notesSlide" Target="../notesSlides/notesSlide93.xml"/><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image" Target="../media/image2.png"/></Relationships>
</file>

<file path=ppt/slides/_rels/slide108.xml.rels><?xml version="1.0" encoding="UTF-8" standalone="yes"?>
<Relationships xmlns="http://schemas.openxmlformats.org/package/2006/relationships"><Relationship Id="rId5" Type="http://schemas.openxmlformats.org/officeDocument/2006/relationships/notesSlide" Target="../notesSlides/notesSlide94.xml"/><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image" Target="../media/image2.png"/></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95.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97.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12.xml.rels><?xml version="1.0" encoding="UTF-8" standalone="yes"?>
<Relationships xmlns="http://schemas.openxmlformats.org/package/2006/relationships"><Relationship Id="rId4" Type="http://schemas.openxmlformats.org/officeDocument/2006/relationships/notesSlide" Target="../notesSlides/notesSlide98.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13.xml.rels><?xml version="1.0" encoding="UTF-8" standalone="yes"?>
<Relationships xmlns="http://schemas.openxmlformats.org/package/2006/relationships"><Relationship Id="rId4" Type="http://schemas.openxmlformats.org/officeDocument/2006/relationships/notesSlide" Target="../notesSlides/notesSlide99.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14.xml.rels><?xml version="1.0" encoding="UTF-8" standalone="yes"?>
<Relationships xmlns="http://schemas.openxmlformats.org/package/2006/relationships"><Relationship Id="rId4" Type="http://schemas.openxmlformats.org/officeDocument/2006/relationships/notesSlide" Target="../notesSlides/notesSlide100.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15.xml.rels><?xml version="1.0" encoding="UTF-8" standalone="yes"?>
<Relationships xmlns="http://schemas.openxmlformats.org/package/2006/relationships"><Relationship Id="rId4" Type="http://schemas.openxmlformats.org/officeDocument/2006/relationships/notesSlide" Target="../notesSlides/notesSlide10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16.xml.rels><?xml version="1.0" encoding="UTF-8" standalone="yes"?>
<Relationships xmlns="http://schemas.openxmlformats.org/package/2006/relationships"><Relationship Id="rId4" Type="http://schemas.openxmlformats.org/officeDocument/2006/relationships/notesSlide" Target="../notesSlides/notesSlide102.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vmlDrawing" Target="../drawings/vmlDrawing1.vml"/><Relationship Id="rId4" Type="http://schemas.openxmlformats.org/officeDocument/2006/relationships/slideLayout" Target="../slideLayouts/slideLayout93.xml"/><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vmlDrawing" Target="../drawings/vmlDrawing2.vml"/><Relationship Id="rId3" Type="http://schemas.openxmlformats.org/officeDocument/2006/relationships/slideLayout" Target="../slideLayouts/slideLayout98.xml"/><Relationship Id="rId2" Type="http://schemas.openxmlformats.org/officeDocument/2006/relationships/image" Target="../media/image16.wmf"/><Relationship Id="rId1" Type="http://schemas.openxmlformats.org/officeDocument/2006/relationships/oleObject" Target="../embeddings/oleObject2.bin"/></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vmlDrawing" Target="../drawings/vmlDrawing3.vml"/><Relationship Id="rId3" Type="http://schemas.openxmlformats.org/officeDocument/2006/relationships/slideLayout" Target="../slideLayouts/slideLayout104.xml"/><Relationship Id="rId2" Type="http://schemas.openxmlformats.org/officeDocument/2006/relationships/image" Target="../media/image17.wmf"/><Relationship Id="rId1"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2.xml"/></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vmlDrawing" Target="../drawings/vmlDrawing4.vml"/><Relationship Id="rId4" Type="http://schemas.openxmlformats.org/officeDocument/2006/relationships/slideLayout" Target="../slideLayouts/slideLayout72.xml"/><Relationship Id="rId3" Type="http://schemas.openxmlformats.org/officeDocument/2006/relationships/tags" Target="../tags/tag3.xml"/><Relationship Id="rId2" Type="http://schemas.openxmlformats.org/officeDocument/2006/relationships/image" Target="../media/image18.wmf"/><Relationship Id="rId1" Type="http://schemas.openxmlformats.org/officeDocument/2006/relationships/oleObject" Target="../embeddings/oleObject4.bin"/></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vmlDrawing" Target="../drawings/vmlDrawing5.vml"/><Relationship Id="rId4" Type="http://schemas.openxmlformats.org/officeDocument/2006/relationships/slideLayout" Target="../slideLayouts/slideLayout72.xml"/><Relationship Id="rId3" Type="http://schemas.openxmlformats.org/officeDocument/2006/relationships/tags" Target="../tags/tag4.xml"/><Relationship Id="rId2" Type="http://schemas.openxmlformats.org/officeDocument/2006/relationships/image" Target="../media/image18.wmf"/><Relationship Id="rId1"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2.xml"/></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vmlDrawing" Target="../drawings/vmlDrawing6.vml"/><Relationship Id="rId3" Type="http://schemas.openxmlformats.org/officeDocument/2006/relationships/slideLayout" Target="../slideLayouts/slideLayout72.xml"/><Relationship Id="rId2" Type="http://schemas.openxmlformats.org/officeDocument/2006/relationships/image" Target="../media/image19.wmf"/><Relationship Id="rId1" Type="http://schemas.openxmlformats.org/officeDocument/2006/relationships/oleObject" Target="../embeddings/oleObject6.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5.xml"/><Relationship Id="rId2" Type="http://schemas.openxmlformats.org/officeDocument/2006/relationships/image" Target="../media/image20.png"/><Relationship Id="rId1" Type="http://schemas.openxmlformats.org/officeDocument/2006/relationships/image" Target="../media/image2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86.xml"/><Relationship Id="rId1" Type="http://schemas.openxmlformats.org/officeDocument/2006/relationships/image" Target="../media/image2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5.xml"/><Relationship Id="rId2" Type="http://schemas.openxmlformats.org/officeDocument/2006/relationships/image" Target="../media/image26.png"/><Relationship Id="rId1" Type="http://schemas.openxmlformats.org/officeDocument/2006/relationships/tags" Target="../tags/tag5.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91.xml"/><Relationship Id="rId2" Type="http://schemas.openxmlformats.org/officeDocument/2006/relationships/image" Target="../media/image28.png"/><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75.xml"/><Relationship Id="rId4" Type="http://schemas.openxmlformats.org/officeDocument/2006/relationships/slideLayout" Target="../slideLayouts/slideLayout5.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5.png"/></Relationships>
</file>

<file path=ppt/slides/_rels/slide81.xml.rels><?xml version="1.0" encoding="UTF-8" standalone="yes"?>
<Relationships xmlns="http://schemas.openxmlformats.org/package/2006/relationships"><Relationship Id="rId7" Type="http://schemas.openxmlformats.org/officeDocument/2006/relationships/notesSlide" Target="../notesSlides/notesSlide76.xml"/><Relationship Id="rId6" Type="http://schemas.openxmlformats.org/officeDocument/2006/relationships/vmlDrawing" Target="../drawings/vmlDrawing7.vml"/><Relationship Id="rId5" Type="http://schemas.openxmlformats.org/officeDocument/2006/relationships/slideLayout" Target="../slideLayouts/slideLayout5.xml"/><Relationship Id="rId4" Type="http://schemas.openxmlformats.org/officeDocument/2006/relationships/image" Target="../media/image31.emf"/><Relationship Id="rId3" Type="http://schemas.openxmlformats.org/officeDocument/2006/relationships/oleObject" Target="../embeddings/oleObject7.bin"/><Relationship Id="rId2" Type="http://schemas.openxmlformats.org/officeDocument/2006/relationships/image" Target="../media/image29.png"/><Relationship Id="rId1" Type="http://schemas.openxmlformats.org/officeDocument/2006/relationships/image" Target="../media/image2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78.xml"/><Relationship Id="rId4" Type="http://schemas.openxmlformats.org/officeDocument/2006/relationships/vmlDrawing" Target="../drawings/vmlDrawing8.vml"/><Relationship Id="rId3" Type="http://schemas.openxmlformats.org/officeDocument/2006/relationships/slideLayout" Target="../slideLayouts/slideLayout5.xml"/><Relationship Id="rId2" Type="http://schemas.openxmlformats.org/officeDocument/2006/relationships/image" Target="../media/image32.png"/><Relationship Id="rId1" Type="http://schemas.openxmlformats.org/officeDocument/2006/relationships/oleObject" Target="../embeddings/oleObject8.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9.vml"/><Relationship Id="rId3" Type="http://schemas.openxmlformats.org/officeDocument/2006/relationships/slideLayout" Target="../slideLayouts/slideLayout5.xml"/><Relationship Id="rId2" Type="http://schemas.openxmlformats.org/officeDocument/2006/relationships/image" Target="../media/image33.wmf"/><Relationship Id="rId1" Type="http://schemas.openxmlformats.org/officeDocument/2006/relationships/oleObject" Target="../embeddings/oleObject9.bin"/></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33.wmf"/><Relationship Id="rId1" Type="http://schemas.openxmlformats.org/officeDocument/2006/relationships/oleObject" Target="../embeddings/oleObject10.bin"/></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33.wmf"/><Relationship Id="rId1" Type="http://schemas.openxmlformats.org/officeDocument/2006/relationships/oleObject" Target="../embeddings/oleObject11.bin"/></Relationships>
</file>

<file path=ppt/slides/_rels/slide93.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33.wmf"/><Relationship Id="rId1" Type="http://schemas.openxmlformats.org/officeDocument/2006/relationships/oleObject" Target="../embeddings/oleObject12.bin"/></Relationships>
</file>

<file path=ppt/slides/_rels/slide94.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33.wmf"/><Relationship Id="rId1" Type="http://schemas.openxmlformats.org/officeDocument/2006/relationships/oleObject" Target="../embeddings/oleObject13.bin"/></Relationships>
</file>

<file path=ppt/slides/_rels/slide95.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34.wmf"/><Relationship Id="rId1" Type="http://schemas.openxmlformats.org/officeDocument/2006/relationships/oleObject" Target="../embeddings/oleObject14.bin"/></Relationships>
</file>

<file path=ppt/slides/_rels/slide96.xml.rels><?xml version="1.0" encoding="UTF-8" standalone="yes"?>
<Relationships xmlns="http://schemas.openxmlformats.org/package/2006/relationships"><Relationship Id="rId9" Type="http://schemas.openxmlformats.org/officeDocument/2006/relationships/notesSlide" Target="../notesSlides/notesSlide82.xml"/><Relationship Id="rId8" Type="http://schemas.openxmlformats.org/officeDocument/2006/relationships/slideLayout" Target="../slideLayouts/slideLayout5.xml"/><Relationship Id="rId7" Type="http://schemas.openxmlformats.org/officeDocument/2006/relationships/image" Target="../media/image3.png"/><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jpe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6" Type="http://schemas.openxmlformats.org/officeDocument/2006/relationships/notesSlide" Target="../notesSlides/notesSlide84.xml"/><Relationship Id="rId5" Type="http://schemas.openxmlformats.org/officeDocument/2006/relationships/slideLayout" Target="../slideLayouts/slideLayout5.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image" Target="../media/image4.png"/></Relationships>
</file>

<file path=ppt/slides/_rels/slide99.xml.rels><?xml version="1.0" encoding="UTF-8" standalone="yes"?>
<Relationships xmlns="http://schemas.openxmlformats.org/package/2006/relationships"><Relationship Id="rId7" Type="http://schemas.openxmlformats.org/officeDocument/2006/relationships/notesSlide" Target="../notesSlides/notesSlide85.xml"/><Relationship Id="rId6"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zh-CN" altLang="en-US" dirty="0">
                <a:sym typeface="+mn-ea"/>
              </a:rPr>
              <a:t>第</a:t>
            </a:r>
            <a:r>
              <a:rPr lang="en-US" altLang="zh-CN" dirty="0">
                <a:sym typeface="+mn-ea"/>
              </a:rPr>
              <a:t>7</a:t>
            </a:r>
            <a:r>
              <a:rPr lang="zh-CN" altLang="en-US" dirty="0">
                <a:sym typeface="+mn-ea"/>
              </a:rPr>
              <a:t>章 图</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24260" y="618725"/>
            <a:ext cx="8094201" cy="4085639"/>
          </a:xfrm>
        </p:spPr>
        <p:txBody>
          <a:bodyPr/>
          <a:lstStyle/>
          <a:p>
            <a:pPr marL="478155" lvl="2">
              <a:lnSpc>
                <a:spcPct val="100000"/>
              </a:lnSpc>
              <a:buFont typeface="Wingdings" panose="05000000000000000000" pitchFamily="2" charset="2"/>
              <a:buChar char="Ø"/>
            </a:pPr>
            <a:r>
              <a:rPr lang="zh-CN" altLang="en-US" dirty="0"/>
              <a:t>顶点的度</a:t>
            </a:r>
            <a:endParaRPr lang="zh-CN" altLang="en-US" dirty="0"/>
          </a:p>
          <a:p>
            <a:pPr marL="533400" lvl="2" fontAlgn="base">
              <a:lnSpc>
                <a:spcPct val="100000"/>
              </a:lnSpc>
              <a:spcAft>
                <a:spcPct val="0"/>
              </a:spcAft>
            </a:pPr>
            <a:r>
              <a:rPr lang="zh-CN" altLang="en-US" dirty="0" smtClean="0"/>
              <a:t>无向图：顶点</a:t>
            </a:r>
            <a:r>
              <a:rPr lang="en-US" altLang="zh-CN" dirty="0"/>
              <a:t>V</a:t>
            </a:r>
            <a:r>
              <a:rPr lang="zh-CN" altLang="en-US" dirty="0"/>
              <a:t>的度 </a:t>
            </a:r>
            <a:r>
              <a:rPr lang="en-US" altLang="zh-CN" dirty="0"/>
              <a:t>= </a:t>
            </a:r>
            <a:r>
              <a:rPr lang="zh-CN" altLang="en-US" dirty="0"/>
              <a:t>与</a:t>
            </a:r>
            <a:r>
              <a:rPr lang="en-US" altLang="zh-CN" dirty="0"/>
              <a:t>V</a:t>
            </a:r>
            <a:r>
              <a:rPr lang="zh-CN" altLang="en-US" dirty="0"/>
              <a:t>相关联的边的</a:t>
            </a:r>
            <a:r>
              <a:rPr lang="zh-CN" altLang="en-US" dirty="0" smtClean="0"/>
              <a:t>数目</a:t>
            </a:r>
            <a:endParaRPr lang="zh-CN" altLang="en-US" dirty="0"/>
          </a:p>
          <a:p>
            <a:pPr marL="533400" lvl="2" fontAlgn="base">
              <a:lnSpc>
                <a:spcPct val="100000"/>
              </a:lnSpc>
              <a:spcAft>
                <a:spcPct val="0"/>
              </a:spcAft>
            </a:pPr>
            <a:r>
              <a:rPr lang="zh-CN" altLang="en-US" dirty="0"/>
              <a:t>有向图：顶点V的度= V的出度</a:t>
            </a:r>
            <a:r>
              <a:rPr lang="zh-CN" altLang="en-US" dirty="0"/>
              <a:t>+V的入度</a:t>
            </a:r>
            <a:endParaRPr lang="zh-CN" altLang="en-US" dirty="0"/>
          </a:p>
          <a:p>
            <a:pPr marL="533400" lvl="2" algn="just" fontAlgn="base">
              <a:lnSpc>
                <a:spcPct val="100000"/>
              </a:lnSpc>
              <a:buNone/>
            </a:pPr>
            <a:r>
              <a:rPr lang="zh-CN" altLang="en-US">
                <a:sym typeface="+mn-ea"/>
              </a:rPr>
              <a:t>                顶点V的出度=以V为起点的弧的数目</a:t>
            </a:r>
            <a:endParaRPr lang="zh-CN" altLang="en-US" dirty="0"/>
          </a:p>
          <a:p>
            <a:pPr marL="533400" lvl="2" algn="just" fontAlgn="base">
              <a:lnSpc>
                <a:spcPct val="100000"/>
              </a:lnSpc>
              <a:buNone/>
            </a:pPr>
            <a:r>
              <a:rPr lang="zh-CN" altLang="en-US" smtClean="0">
                <a:sym typeface="+mn-ea"/>
              </a:rPr>
              <a:t>                顶点V的入度=以V为终点的弧的数目</a:t>
            </a:r>
            <a:endParaRPr lang="zh-CN" altLang="en-US" dirty="0" smtClean="0"/>
          </a:p>
          <a:p>
            <a:pPr marL="533400" lvl="2" fontAlgn="base">
              <a:lnSpc>
                <a:spcPct val="100000"/>
              </a:lnSpc>
              <a:spcAft>
                <a:spcPct val="0"/>
              </a:spcAft>
            </a:pPr>
            <a:endParaRPr lang="zh-CN" altLang="en-US" dirty="0"/>
          </a:p>
          <a:p>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smtClean="0">
                <a:sym typeface="+mn-ea"/>
              </a:rPr>
              <a:t>7.1 </a:t>
            </a:r>
            <a:r>
              <a:rPr smtClean="0">
                <a:sym typeface="+mn-ea"/>
              </a:rPr>
              <a:t>图的定义和术语</a:t>
            </a:r>
            <a:endParaRPr lang="zh-CN" altLang="en-US" dirty="0"/>
          </a:p>
        </p:txBody>
      </p:sp>
      <p:grpSp>
        <p:nvGrpSpPr>
          <p:cNvPr id="27" name="Group 26"/>
          <p:cNvGrpSpPr/>
          <p:nvPr/>
        </p:nvGrpSpPr>
        <p:grpSpPr bwMode="auto">
          <a:xfrm>
            <a:off x="4076105" y="2502691"/>
            <a:ext cx="1415653" cy="1283493"/>
            <a:chOff x="378" y="1667"/>
            <a:chExt cx="1189" cy="1078"/>
          </a:xfrm>
        </p:grpSpPr>
        <p:sp>
          <p:nvSpPr>
            <p:cNvPr id="28" name="Line 27"/>
            <p:cNvSpPr>
              <a:spLocks noChangeShapeType="1"/>
            </p:cNvSpPr>
            <p:nvPr/>
          </p:nvSpPr>
          <p:spPr bwMode="auto">
            <a:xfrm>
              <a:off x="618" y="2019"/>
              <a:ext cx="0" cy="412"/>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29" name="Line 28"/>
            <p:cNvSpPr>
              <a:spLocks noChangeShapeType="1"/>
            </p:cNvSpPr>
            <p:nvPr/>
          </p:nvSpPr>
          <p:spPr bwMode="auto">
            <a:xfrm>
              <a:off x="752" y="2602"/>
              <a:ext cx="506" cy="0"/>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30" name="Line 29"/>
            <p:cNvSpPr>
              <a:spLocks noChangeShapeType="1"/>
            </p:cNvSpPr>
            <p:nvPr/>
          </p:nvSpPr>
          <p:spPr bwMode="auto">
            <a:xfrm>
              <a:off x="752" y="1848"/>
              <a:ext cx="472" cy="0"/>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31" name="Line 30"/>
            <p:cNvSpPr>
              <a:spLocks noChangeShapeType="1"/>
            </p:cNvSpPr>
            <p:nvPr/>
          </p:nvSpPr>
          <p:spPr bwMode="auto">
            <a:xfrm flipH="1" flipV="1">
              <a:off x="672" y="1920"/>
              <a:ext cx="672" cy="624"/>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nvGrpSpPr>
            <p:cNvPr id="32" name="Group 31"/>
            <p:cNvGrpSpPr/>
            <p:nvPr/>
          </p:nvGrpSpPr>
          <p:grpSpPr bwMode="auto">
            <a:xfrm>
              <a:off x="378" y="1667"/>
              <a:ext cx="408" cy="310"/>
              <a:chOff x="378" y="1667"/>
              <a:chExt cx="408" cy="310"/>
            </a:xfrm>
          </p:grpSpPr>
          <p:sp>
            <p:nvSpPr>
              <p:cNvPr id="42" name="Oval 3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43" name="Text Box 33"/>
              <p:cNvSpPr txBox="1">
                <a:spLocks noChangeArrowheads="1"/>
              </p:cNvSpPr>
              <p:nvPr/>
            </p:nvSpPr>
            <p:spPr bwMode="auto">
              <a:xfrm>
                <a:off x="378" y="1667"/>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33" name="Group 34"/>
            <p:cNvGrpSpPr/>
            <p:nvPr/>
          </p:nvGrpSpPr>
          <p:grpSpPr bwMode="auto">
            <a:xfrm>
              <a:off x="1149" y="1667"/>
              <a:ext cx="408" cy="312"/>
              <a:chOff x="381" y="1665"/>
              <a:chExt cx="408" cy="312"/>
            </a:xfrm>
          </p:grpSpPr>
          <p:sp>
            <p:nvSpPr>
              <p:cNvPr id="40" name="Oval 3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41" name="Text Box 36"/>
              <p:cNvSpPr txBox="1">
                <a:spLocks noChangeArrowheads="1"/>
              </p:cNvSpPr>
              <p:nvPr/>
            </p:nvSpPr>
            <p:spPr bwMode="auto">
              <a:xfrm>
                <a:off x="381" y="1665"/>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34" name="Group 37"/>
            <p:cNvGrpSpPr/>
            <p:nvPr/>
          </p:nvGrpSpPr>
          <p:grpSpPr bwMode="auto">
            <a:xfrm>
              <a:off x="393" y="2428"/>
              <a:ext cx="408" cy="317"/>
              <a:chOff x="393" y="1660"/>
              <a:chExt cx="408" cy="317"/>
            </a:xfrm>
          </p:grpSpPr>
          <p:sp>
            <p:nvSpPr>
              <p:cNvPr id="38" name="Oval 3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39" name="Text Box 39"/>
              <p:cNvSpPr txBox="1">
                <a:spLocks noChangeArrowheads="1"/>
              </p:cNvSpPr>
              <p:nvPr/>
            </p:nvSpPr>
            <p:spPr bwMode="auto">
              <a:xfrm>
                <a:off x="393" y="1660"/>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nvGrpSpPr>
            <p:cNvPr id="35" name="Group 40"/>
            <p:cNvGrpSpPr/>
            <p:nvPr/>
          </p:nvGrpSpPr>
          <p:grpSpPr bwMode="auto">
            <a:xfrm>
              <a:off x="1159" y="2428"/>
              <a:ext cx="408" cy="317"/>
              <a:chOff x="391" y="1660"/>
              <a:chExt cx="408" cy="317"/>
            </a:xfrm>
          </p:grpSpPr>
          <p:sp>
            <p:nvSpPr>
              <p:cNvPr id="36" name="Oval 41"/>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37" name="Text Box 42"/>
              <p:cNvSpPr txBox="1">
                <a:spLocks noChangeArrowheads="1"/>
              </p:cNvSpPr>
              <p:nvPr/>
            </p:nvSpPr>
            <p:spPr bwMode="auto">
              <a:xfrm>
                <a:off x="391" y="1660"/>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grpSp>
        <p:nvGrpSpPr>
          <p:cNvPr id="44" name="Group 3"/>
          <p:cNvGrpSpPr/>
          <p:nvPr/>
        </p:nvGrpSpPr>
        <p:grpSpPr bwMode="auto">
          <a:xfrm>
            <a:off x="528043" y="2512891"/>
            <a:ext cx="1340644" cy="1232297"/>
            <a:chOff x="642" y="1902"/>
            <a:chExt cx="1126" cy="1035"/>
          </a:xfrm>
        </p:grpSpPr>
        <p:grpSp>
          <p:nvGrpSpPr>
            <p:cNvPr id="45" name="Group 4"/>
            <p:cNvGrpSpPr/>
            <p:nvPr/>
          </p:nvGrpSpPr>
          <p:grpSpPr bwMode="auto">
            <a:xfrm>
              <a:off x="816" y="2064"/>
              <a:ext cx="783" cy="658"/>
              <a:chOff x="794" y="2106"/>
              <a:chExt cx="783" cy="658"/>
            </a:xfrm>
          </p:grpSpPr>
          <p:sp>
            <p:nvSpPr>
              <p:cNvPr id="61" name="Line 5"/>
              <p:cNvSpPr>
                <a:spLocks noChangeShapeType="1"/>
              </p:cNvSpPr>
              <p:nvPr/>
            </p:nvSpPr>
            <p:spPr bwMode="auto">
              <a:xfrm>
                <a:off x="794"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62" name="Line 6"/>
              <p:cNvSpPr>
                <a:spLocks noChangeShapeType="1"/>
              </p:cNvSpPr>
              <p:nvPr/>
            </p:nvSpPr>
            <p:spPr bwMode="auto">
              <a:xfrm>
                <a:off x="965" y="2106"/>
                <a:ext cx="47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63" name="Line 7"/>
              <p:cNvSpPr>
                <a:spLocks noChangeShapeType="1"/>
              </p:cNvSpPr>
              <p:nvPr/>
            </p:nvSpPr>
            <p:spPr bwMode="auto">
              <a:xfrm>
                <a:off x="1577"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64" name="Line 8"/>
              <p:cNvSpPr>
                <a:spLocks noChangeShapeType="1"/>
              </p:cNvSpPr>
              <p:nvPr/>
            </p:nvSpPr>
            <p:spPr bwMode="auto">
              <a:xfrm flipH="1">
                <a:off x="930" y="2591"/>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65" name="Line 9"/>
              <p:cNvSpPr>
                <a:spLocks noChangeShapeType="1"/>
              </p:cNvSpPr>
              <p:nvPr/>
            </p:nvSpPr>
            <p:spPr bwMode="auto">
              <a:xfrm flipH="1">
                <a:off x="1305" y="2245"/>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66" name="Line 10"/>
              <p:cNvSpPr>
                <a:spLocks noChangeShapeType="1"/>
              </p:cNvSpPr>
              <p:nvPr/>
            </p:nvSpPr>
            <p:spPr bwMode="auto">
              <a:xfrm>
                <a:off x="1292" y="2614"/>
                <a:ext cx="149" cy="147"/>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grpSp>
        <p:grpSp>
          <p:nvGrpSpPr>
            <p:cNvPr id="46" name="Group 11"/>
            <p:cNvGrpSpPr/>
            <p:nvPr/>
          </p:nvGrpSpPr>
          <p:grpSpPr bwMode="auto">
            <a:xfrm>
              <a:off x="648" y="1902"/>
              <a:ext cx="408" cy="315"/>
              <a:chOff x="406" y="1662"/>
              <a:chExt cx="408" cy="315"/>
            </a:xfrm>
          </p:grpSpPr>
          <p:sp>
            <p:nvSpPr>
              <p:cNvPr id="59" name="Oval 1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60" name="Text Box 13"/>
              <p:cNvSpPr txBox="1">
                <a:spLocks noChangeArrowheads="1"/>
              </p:cNvSpPr>
              <p:nvPr/>
            </p:nvSpPr>
            <p:spPr bwMode="auto">
              <a:xfrm>
                <a:off x="406" y="1662"/>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47" name="Group 14"/>
            <p:cNvGrpSpPr/>
            <p:nvPr/>
          </p:nvGrpSpPr>
          <p:grpSpPr bwMode="auto">
            <a:xfrm>
              <a:off x="1360" y="2618"/>
              <a:ext cx="408" cy="319"/>
              <a:chOff x="400" y="1658"/>
              <a:chExt cx="408" cy="319"/>
            </a:xfrm>
          </p:grpSpPr>
          <p:sp>
            <p:nvSpPr>
              <p:cNvPr id="57" name="Oval 1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58" name="Text Box 16"/>
              <p:cNvSpPr txBox="1">
                <a:spLocks noChangeArrowheads="1"/>
              </p:cNvSpPr>
              <p:nvPr/>
            </p:nvSpPr>
            <p:spPr bwMode="auto">
              <a:xfrm>
                <a:off x="400"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48" name="Group 17"/>
            <p:cNvGrpSpPr/>
            <p:nvPr/>
          </p:nvGrpSpPr>
          <p:grpSpPr bwMode="auto">
            <a:xfrm>
              <a:off x="642" y="2618"/>
              <a:ext cx="408" cy="319"/>
              <a:chOff x="402" y="1658"/>
              <a:chExt cx="408" cy="319"/>
            </a:xfrm>
          </p:grpSpPr>
          <p:sp>
            <p:nvSpPr>
              <p:cNvPr id="55" name="Oval 1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56" name="Text Box 19"/>
              <p:cNvSpPr txBox="1">
                <a:spLocks noChangeArrowheads="1"/>
              </p:cNvSpPr>
              <p:nvPr/>
            </p:nvSpPr>
            <p:spPr bwMode="auto">
              <a:xfrm>
                <a:off x="402"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nvGrpSpPr>
            <p:cNvPr id="49" name="Group 20"/>
            <p:cNvGrpSpPr/>
            <p:nvPr/>
          </p:nvGrpSpPr>
          <p:grpSpPr bwMode="auto">
            <a:xfrm>
              <a:off x="1360" y="1909"/>
              <a:ext cx="408" cy="310"/>
              <a:chOff x="2918" y="3301"/>
              <a:chExt cx="408" cy="310"/>
            </a:xfrm>
          </p:grpSpPr>
          <p:sp>
            <p:nvSpPr>
              <p:cNvPr id="53" name="Oval 21"/>
              <p:cNvSpPr>
                <a:spLocks noChangeArrowheads="1"/>
              </p:cNvSpPr>
              <p:nvPr/>
            </p:nvSpPr>
            <p:spPr bwMode="auto">
              <a:xfrm>
                <a:off x="2976" y="3312"/>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54" name="Text Box 22"/>
              <p:cNvSpPr txBox="1">
                <a:spLocks noChangeArrowheads="1"/>
              </p:cNvSpPr>
              <p:nvPr/>
            </p:nvSpPr>
            <p:spPr bwMode="auto">
              <a:xfrm>
                <a:off x="2918" y="330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50" name="Group 23"/>
            <p:cNvGrpSpPr/>
            <p:nvPr/>
          </p:nvGrpSpPr>
          <p:grpSpPr bwMode="auto">
            <a:xfrm>
              <a:off x="998" y="2261"/>
              <a:ext cx="408" cy="337"/>
              <a:chOff x="998" y="2261"/>
              <a:chExt cx="408" cy="337"/>
            </a:xfrm>
          </p:grpSpPr>
          <p:sp>
            <p:nvSpPr>
              <p:cNvPr id="51" name="Oval 24"/>
              <p:cNvSpPr>
                <a:spLocks noChangeArrowheads="1"/>
              </p:cNvSpPr>
              <p:nvPr/>
            </p:nvSpPr>
            <p:spPr bwMode="auto">
              <a:xfrm>
                <a:off x="1056" y="2304"/>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52" name="Text Box 25"/>
              <p:cNvSpPr txBox="1">
                <a:spLocks noChangeArrowheads="1"/>
              </p:cNvSpPr>
              <p:nvPr/>
            </p:nvSpPr>
            <p:spPr bwMode="auto">
              <a:xfrm>
                <a:off x="998" y="226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graphicFrame>
        <p:nvGraphicFramePr>
          <p:cNvPr id="48227" name="Group 99"/>
          <p:cNvGraphicFramePr>
            <a:graphicFrameLocks noGrp="1"/>
          </p:cNvGraphicFramePr>
          <p:nvPr>
            <p:custDataLst>
              <p:tags r:id="rId1"/>
            </p:custDataLst>
          </p:nvPr>
        </p:nvGraphicFramePr>
        <p:xfrm>
          <a:off x="5867024" y="2534322"/>
          <a:ext cx="2319020" cy="1714500"/>
        </p:xfrm>
        <a:graphic>
          <a:graphicData uri="http://schemas.openxmlformats.org/drawingml/2006/table">
            <a:tbl>
              <a:tblPr/>
              <a:tblGrid>
                <a:gridCol w="647700"/>
                <a:gridCol w="647700"/>
                <a:gridCol w="648335"/>
                <a:gridCol w="375285"/>
              </a:tblGrid>
              <a:tr h="34290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顶点</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入度</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出度</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度</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4290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V0</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r>
              <a:tr h="34290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E9E7"/>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E9E7"/>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E9E7"/>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E9E7"/>
                    </a:solidFill>
                  </a:tcPr>
                </a:tc>
              </a:tr>
              <a:tr h="34290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V2</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r>
              <a:tr h="34290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V3</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E9E7"/>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E9E7"/>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E9E7"/>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endPar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E9E7"/>
                    </a:solidFill>
                  </a:tcPr>
                </a:tc>
              </a:tr>
            </a:tbl>
          </a:graphicData>
        </a:graphic>
      </p:graphicFrame>
      <p:graphicFrame>
        <p:nvGraphicFramePr>
          <p:cNvPr id="48228" name="Group 100"/>
          <p:cNvGraphicFramePr>
            <a:graphicFrameLocks noGrp="1"/>
          </p:cNvGraphicFramePr>
          <p:nvPr>
            <p:custDataLst>
              <p:tags r:id="rId2"/>
            </p:custDataLst>
          </p:nvPr>
        </p:nvGraphicFramePr>
        <p:xfrm>
          <a:off x="2257043" y="2538647"/>
          <a:ext cx="1295400" cy="2145030"/>
        </p:xfrm>
        <a:graphic>
          <a:graphicData uri="http://schemas.openxmlformats.org/drawingml/2006/table">
            <a:tbl>
              <a:tblPr/>
              <a:tblGrid>
                <a:gridCol w="647700"/>
                <a:gridCol w="647700"/>
              </a:tblGrid>
              <a:tr h="34290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顶点</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度</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4290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V0</a:t>
                      </a:r>
                      <a:endPar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r>
              <a:tr h="34290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E9E7"/>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E9E7"/>
                    </a:solidFill>
                  </a:tcPr>
                </a:tc>
              </a:tr>
              <a:tr h="43053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V2</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r>
              <a:tr h="34290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V3</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E9E7"/>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E9E7"/>
                    </a:solidFill>
                  </a:tcPr>
                </a:tc>
              </a:tr>
              <a:tr h="34290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V4</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endPar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r>
            </a:tbl>
          </a:graphicData>
        </a:graphic>
      </p:graphicFrame>
      <p:sp>
        <p:nvSpPr>
          <p:cNvPr id="4" name="文本框 3"/>
          <p:cNvSpPr txBox="1"/>
          <p:nvPr/>
        </p:nvSpPr>
        <p:spPr>
          <a:xfrm>
            <a:off x="6687820" y="922655"/>
            <a:ext cx="2103120" cy="953135"/>
          </a:xfrm>
          <a:prstGeom prst="rect">
            <a:avLst/>
          </a:prstGeom>
          <a:noFill/>
        </p:spPr>
        <p:txBody>
          <a:bodyPr wrap="square" rtlCol="0">
            <a:spAutoFit/>
          </a:bodyPr>
          <a:p>
            <a:r>
              <a:rPr lang="zh-CN" altLang="en-US" sz="1400" b="1">
                <a:solidFill>
                  <a:srgbClr val="00B050"/>
                </a:solidFill>
              </a:rPr>
              <a:t>思考：如果一个图中有</a:t>
            </a:r>
            <a:r>
              <a:rPr lang="en-US" altLang="zh-CN" sz="1400" b="1">
                <a:solidFill>
                  <a:srgbClr val="00B050"/>
                </a:solidFill>
              </a:rPr>
              <a:t>n</a:t>
            </a:r>
            <a:r>
              <a:rPr lang="zh-CN" altLang="en-US" sz="1400" b="1">
                <a:solidFill>
                  <a:srgbClr val="00B050"/>
                </a:solidFill>
              </a:rPr>
              <a:t>个顶点，</a:t>
            </a:r>
            <a:r>
              <a:rPr lang="en-US" altLang="zh-CN" sz="1400" b="1">
                <a:solidFill>
                  <a:srgbClr val="00B050"/>
                </a:solidFill>
              </a:rPr>
              <a:t>e</a:t>
            </a:r>
            <a:r>
              <a:rPr lang="zh-CN" altLang="en-US" sz="1400" b="1">
                <a:solidFill>
                  <a:srgbClr val="00B050"/>
                </a:solidFill>
              </a:rPr>
              <a:t>条边（弧），那所有顶点度数之和与</a:t>
            </a:r>
            <a:r>
              <a:rPr lang="en-US" altLang="zh-CN" sz="1400" b="1">
                <a:solidFill>
                  <a:srgbClr val="00B050"/>
                </a:solidFill>
              </a:rPr>
              <a:t>e</a:t>
            </a:r>
            <a:r>
              <a:rPr lang="zh-CN" altLang="en-US" sz="1400" b="1">
                <a:solidFill>
                  <a:srgbClr val="00B050"/>
                </a:solidFill>
              </a:rPr>
              <a:t>具有什么关系呢？</a:t>
            </a:r>
            <a:endParaRPr lang="zh-CN" altLang="en-US" sz="1400" b="1">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228"/>
                                        </p:tgtEl>
                                        <p:attrNameLst>
                                          <p:attrName>style.visibility</p:attrName>
                                        </p:attrNameLst>
                                      </p:cBhvr>
                                      <p:to>
                                        <p:strVal val="visible"/>
                                      </p:to>
                                    </p:set>
                                    <p:animEffect transition="in" filter="wipe(up)">
                                      <p:cBhvr>
                                        <p:cTn id="7" dur="500"/>
                                        <p:tgtEl>
                                          <p:spTgt spid="4822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8227"/>
                                        </p:tgtEl>
                                        <p:attrNameLst>
                                          <p:attrName>style.visibility</p:attrName>
                                        </p:attrNameLst>
                                      </p:cBhvr>
                                      <p:to>
                                        <p:strVal val="visible"/>
                                      </p:to>
                                    </p:set>
                                    <p:animEffect transition="in" filter="wipe(up)">
                                      <p:cBhvr>
                                        <p:cTn id="11" dur="500"/>
                                        <p:tgtEl>
                                          <p:spTgt spid="4822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4864" y="180627"/>
            <a:ext cx="3210081" cy="249299"/>
          </a:xfrm>
        </p:spPr>
        <p:txBody>
          <a:bodyPr/>
          <a:lstStyle/>
          <a:p>
            <a:r>
              <a:rPr lang="en-US" altLang="zh-CN" dirty="0">
                <a:solidFill>
                  <a:srgbClr val="002060"/>
                </a:solidFill>
              </a:rPr>
              <a:t>7.6 </a:t>
            </a:r>
            <a:r>
              <a:rPr lang="zh-CN" altLang="en-US" dirty="0">
                <a:solidFill>
                  <a:srgbClr val="002060"/>
                </a:solidFill>
              </a:rPr>
              <a:t>最短路径</a:t>
            </a:r>
            <a:endParaRPr lang="zh-CN" altLang="en-US" dirty="0"/>
          </a:p>
        </p:txBody>
      </p:sp>
      <p:sp>
        <p:nvSpPr>
          <p:cNvPr id="11" name="Rectangle 2"/>
          <p:cNvSpPr txBox="1">
            <a:spLocks noChangeArrowheads="1"/>
          </p:cNvSpPr>
          <p:nvPr/>
        </p:nvSpPr>
        <p:spPr>
          <a:xfrm>
            <a:off x="101672" y="728138"/>
            <a:ext cx="8469303" cy="2137537"/>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377825" indent="-269875" algn="just" defTabSz="685800" rtl="0" eaLnBrk="1" fontAlgn="ctr" latinLnBrk="0" hangingPunct="1">
              <a:lnSpc>
                <a:spcPts val="2550"/>
              </a:lnSpc>
              <a:spcBef>
                <a:spcPts val="0"/>
              </a:spcBef>
              <a:spcAft>
                <a:spcPts val="225"/>
              </a:spcAft>
              <a:buClr>
                <a:srgbClr val="800000"/>
              </a:buClr>
              <a:buSzPct val="160000"/>
              <a:buFontTx/>
              <a:buBlip>
                <a:blip r:embed="rId1"/>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defTabSz="685800" rtl="0" eaLnBrk="1" fontAlgn="ctr" latinLnBrk="0" hangingPunct="1">
              <a:lnSpc>
                <a:spcPts val="2550"/>
              </a:lnSpc>
              <a:spcBef>
                <a:spcPts val="0"/>
              </a:spcBef>
              <a:spcAft>
                <a:spcPts val="0"/>
              </a:spcAft>
              <a:buSzPct val="22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3"/>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4"/>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r>
              <a:rPr lang="zh-CN" altLang="en-US" sz="2400" dirty="0"/>
              <a:t> 最短路径的子路径也是最短路径：</a:t>
            </a:r>
            <a:endParaRPr lang="en-US" altLang="zh-CN" sz="2400" dirty="0"/>
          </a:p>
          <a:p>
            <a:r>
              <a:rPr lang="zh-CN" altLang="en-US" sz="2400" dirty="0"/>
              <a:t>    </a:t>
            </a:r>
            <a:r>
              <a:rPr lang="zh-CN" altLang="en-US" sz="2400" b="0" dirty="0">
                <a:solidFill>
                  <a:schemeClr val="tx1"/>
                </a:solidFill>
              </a:rPr>
              <a:t>假设</a:t>
            </a:r>
            <a:r>
              <a:rPr lang="en-US" altLang="zh-CN" sz="2400" b="0" dirty="0">
                <a:solidFill>
                  <a:schemeClr val="tx1"/>
                </a:solidFill>
              </a:rPr>
              <a:t>p=&lt;v1, v2, ...,vn&gt;</a:t>
            </a:r>
            <a:r>
              <a:rPr lang="zh-CN" altLang="en-US" sz="2400" b="0" dirty="0">
                <a:solidFill>
                  <a:schemeClr val="tx1"/>
                </a:solidFill>
              </a:rPr>
              <a:t>是从</a:t>
            </a:r>
            <a:r>
              <a:rPr lang="en-US" altLang="zh-CN" sz="2400" b="0" dirty="0">
                <a:solidFill>
                  <a:schemeClr val="tx1"/>
                </a:solidFill>
              </a:rPr>
              <a:t>v1</a:t>
            </a:r>
            <a:r>
              <a:rPr lang="zh-CN" altLang="en-US" sz="2400" b="0" dirty="0">
                <a:solidFill>
                  <a:schemeClr val="tx1"/>
                </a:solidFill>
              </a:rPr>
              <a:t>到</a:t>
            </a:r>
            <a:r>
              <a:rPr lang="en-US" altLang="zh-CN" sz="2400" b="0" dirty="0">
                <a:solidFill>
                  <a:schemeClr val="tx1"/>
                </a:solidFill>
              </a:rPr>
              <a:t>vn</a:t>
            </a:r>
            <a:r>
              <a:rPr lang="zh-CN" altLang="en-US" sz="2400" b="0" dirty="0">
                <a:solidFill>
                  <a:schemeClr val="tx1"/>
                </a:solidFill>
              </a:rPr>
              <a:t>的最短路径，对于路径上任意两点</a:t>
            </a:r>
            <a:r>
              <a:rPr lang="en-US" altLang="zh-CN" sz="2400" b="0" dirty="0">
                <a:solidFill>
                  <a:schemeClr val="tx1"/>
                </a:solidFill>
              </a:rPr>
              <a:t>vi, </a:t>
            </a:r>
            <a:r>
              <a:rPr lang="en-US" altLang="zh-CN" sz="2400" b="0" dirty="0" err="1">
                <a:solidFill>
                  <a:schemeClr val="tx1"/>
                </a:solidFill>
              </a:rPr>
              <a:t>vj</a:t>
            </a:r>
            <a:r>
              <a:rPr lang="zh-CN" altLang="en-US" sz="2400" b="0" dirty="0">
                <a:solidFill>
                  <a:schemeClr val="tx1"/>
                </a:solidFill>
              </a:rPr>
              <a:t>，其中</a:t>
            </a:r>
            <a:r>
              <a:rPr lang="en-US" altLang="zh-CN" sz="2400" b="0" dirty="0">
                <a:solidFill>
                  <a:schemeClr val="tx1"/>
                </a:solidFill>
              </a:rPr>
              <a:t>1 ≤ i ≤ j ≤ n</a:t>
            </a:r>
            <a:r>
              <a:rPr lang="zh-CN" altLang="en-US" sz="2400" b="0" dirty="0">
                <a:solidFill>
                  <a:schemeClr val="tx1"/>
                </a:solidFill>
              </a:rPr>
              <a:t>，那么在路径</a:t>
            </a:r>
            <a:r>
              <a:rPr lang="en-US" altLang="zh-CN" sz="2400" b="0" dirty="0">
                <a:solidFill>
                  <a:schemeClr val="tx1"/>
                </a:solidFill>
              </a:rPr>
              <a:t>p</a:t>
            </a:r>
            <a:r>
              <a:rPr lang="zh-CN" altLang="en-US" sz="2400" b="0" dirty="0">
                <a:solidFill>
                  <a:schemeClr val="tx1"/>
                </a:solidFill>
              </a:rPr>
              <a:t>中</a:t>
            </a:r>
            <a:r>
              <a:rPr lang="en-US" altLang="zh-CN" sz="2400" b="0" dirty="0">
                <a:solidFill>
                  <a:schemeClr val="tx1"/>
                </a:solidFill>
              </a:rPr>
              <a:t>, </a:t>
            </a:r>
            <a:r>
              <a:rPr lang="zh-CN" altLang="en-US" sz="2400" b="0" dirty="0">
                <a:solidFill>
                  <a:schemeClr val="tx1"/>
                </a:solidFill>
              </a:rPr>
              <a:t>从顶点</a:t>
            </a:r>
            <a:r>
              <a:rPr lang="en-US" altLang="zh-CN" sz="2400" b="0" dirty="0">
                <a:solidFill>
                  <a:schemeClr val="tx1"/>
                </a:solidFill>
              </a:rPr>
              <a:t>vi</a:t>
            </a:r>
            <a:r>
              <a:rPr lang="zh-CN" altLang="en-US" sz="2400" b="0" dirty="0">
                <a:solidFill>
                  <a:schemeClr val="tx1"/>
                </a:solidFill>
              </a:rPr>
              <a:t>到顶点</a:t>
            </a:r>
            <a:r>
              <a:rPr lang="en-US" altLang="zh-CN" sz="2400" b="0" dirty="0">
                <a:solidFill>
                  <a:schemeClr val="tx1"/>
                </a:solidFill>
              </a:rPr>
              <a:t>vj</a:t>
            </a:r>
            <a:r>
              <a:rPr lang="zh-CN" altLang="en-US" sz="2400" b="0" dirty="0">
                <a:solidFill>
                  <a:schemeClr val="tx1"/>
                </a:solidFill>
              </a:rPr>
              <a:t>的子路径也是从</a:t>
            </a:r>
            <a:r>
              <a:rPr lang="en-US" altLang="zh-CN" sz="2400" b="0" dirty="0">
                <a:solidFill>
                  <a:schemeClr val="tx1"/>
                </a:solidFill>
              </a:rPr>
              <a:t>vi</a:t>
            </a:r>
            <a:r>
              <a:rPr lang="zh-CN" altLang="en-US" sz="2400" b="0" dirty="0">
                <a:solidFill>
                  <a:schemeClr val="tx1"/>
                </a:solidFill>
              </a:rPr>
              <a:t>到</a:t>
            </a:r>
            <a:r>
              <a:rPr lang="en-US" altLang="zh-CN" sz="2400" b="0" dirty="0">
                <a:solidFill>
                  <a:schemeClr val="tx1"/>
                </a:solidFill>
              </a:rPr>
              <a:t>vj</a:t>
            </a:r>
            <a:r>
              <a:rPr lang="zh-CN" altLang="en-US" sz="2400" b="0" dirty="0">
                <a:solidFill>
                  <a:schemeClr val="tx1"/>
                </a:solidFill>
              </a:rPr>
              <a:t>的最短路径。</a:t>
            </a:r>
            <a:endParaRPr lang="zh-CN" altLang="en-US" sz="2400" b="0" dirty="0">
              <a:solidFill>
                <a:schemeClr val="tx1"/>
              </a:solidFill>
              <a:latin typeface="楷体_GB2312"/>
              <a:ea typeface="楷体_GB2312"/>
              <a:cs typeface="楷体_GB231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2"/>
          <p:cNvSpPr>
            <a:spLocks noGrp="1"/>
          </p:cNvSpPr>
          <p:nvPr>
            <p:ph type="title"/>
          </p:nvPr>
        </p:nvSpPr>
        <p:spPr>
          <a:xfrm>
            <a:off x="746300" y="176980"/>
            <a:ext cx="3096197" cy="249299"/>
          </a:xfrm>
        </p:spPr>
        <p:txBody>
          <a:bodyPr/>
          <a:lstStyle/>
          <a:p>
            <a:r>
              <a:rPr lang="en-US" altLang="zh-CN" dirty="0">
                <a:solidFill>
                  <a:srgbClr val="002060"/>
                </a:solidFill>
              </a:rPr>
              <a:t>7.6 </a:t>
            </a:r>
            <a:r>
              <a:rPr lang="zh-CN" altLang="en-US" dirty="0">
                <a:solidFill>
                  <a:srgbClr val="002060"/>
                </a:solidFill>
              </a:rPr>
              <a:t>最短路径</a:t>
            </a:r>
            <a:endParaRPr lang="zh-CN" altLang="en-US" dirty="0"/>
          </a:p>
        </p:txBody>
      </p:sp>
      <p:sp>
        <p:nvSpPr>
          <p:cNvPr id="7" name="Rectangle 2"/>
          <p:cNvSpPr txBox="1">
            <a:spLocks noChangeArrowheads="1"/>
          </p:cNvSpPr>
          <p:nvPr/>
        </p:nvSpPr>
        <p:spPr>
          <a:xfrm>
            <a:off x="390961" y="507330"/>
            <a:ext cx="7772400" cy="492443"/>
          </a:xfrm>
          <a:prstGeom prst="rect">
            <a:avLst/>
          </a:prstGeom>
          <a:noFill/>
        </p:spPr>
        <p:txBody>
          <a:bodyPr wrap="square" lIns="36000" tIns="0" rIns="0" bIns="0">
            <a:spAutoFit/>
          </a:bodyPr>
          <a:lstStyle>
            <a:lvl1pPr marL="0" algn="l" defTabSz="685800" rtl="0" eaLnBrk="1" latinLnBrk="0" hangingPunct="1">
              <a:lnSpc>
                <a:spcPct val="90000"/>
              </a:lnSpc>
              <a:spcBef>
                <a:spcPct val="0"/>
              </a:spcBef>
              <a:buNone/>
              <a:defRPr lang="zh-CN" altLang="en-US" sz="1800" b="1" kern="1500" spc="0" baseline="0" dirty="0">
                <a:solidFill>
                  <a:srgbClr val="00B0F0"/>
                </a:solidFill>
                <a:latin typeface="黑体" panose="02010609060101010101" pitchFamily="49" charset="-122"/>
                <a:ea typeface="黑体" panose="02010609060101010101" pitchFamily="49" charset="-122"/>
                <a:cs typeface="+mn-cs"/>
              </a:defRPr>
            </a:lvl1pPr>
          </a:lstStyle>
          <a:p>
            <a:pPr>
              <a:lnSpc>
                <a:spcPct val="100000"/>
              </a:lnSpc>
            </a:pPr>
            <a:r>
              <a:rPr lang="en-US" altLang="zh-CN" sz="3200" dirty="0">
                <a:solidFill>
                  <a:schemeClr val="accent2"/>
                </a:solidFill>
                <a:latin typeface="楷体_GB2312"/>
                <a:ea typeface="楷体_GB2312"/>
                <a:cs typeface="楷体_GB2312"/>
              </a:rPr>
              <a:t>Dijkstra</a:t>
            </a:r>
            <a:r>
              <a:rPr lang="zh-CN" altLang="en-US" sz="3200" dirty="0">
                <a:solidFill>
                  <a:schemeClr val="accent2"/>
                </a:solidFill>
                <a:latin typeface="楷体_GB2312"/>
                <a:ea typeface="楷体_GB2312"/>
                <a:cs typeface="楷体_GB2312"/>
              </a:rPr>
              <a:t>算法的基本思想</a:t>
            </a:r>
            <a:endParaRPr lang="zh-CN" altLang="en-US" sz="3200" dirty="0">
              <a:solidFill>
                <a:schemeClr val="accent2"/>
              </a:solidFill>
              <a:latin typeface="楷体_GB2312"/>
              <a:ea typeface="楷体_GB2312"/>
              <a:cs typeface="楷体_GB2312"/>
            </a:endParaRPr>
          </a:p>
        </p:txBody>
      </p:sp>
      <p:sp>
        <p:nvSpPr>
          <p:cNvPr id="8" name="Rectangle 3"/>
          <p:cNvSpPr txBox="1">
            <a:spLocks noChangeArrowheads="1"/>
          </p:cNvSpPr>
          <p:nvPr/>
        </p:nvSpPr>
        <p:spPr>
          <a:xfrm>
            <a:off x="130903" y="1185447"/>
            <a:ext cx="8635145" cy="1250713"/>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377825" indent="-269875" algn="just" defTabSz="685800" rtl="0" eaLnBrk="1" fontAlgn="ctr" latinLnBrk="0" hangingPunct="1">
              <a:lnSpc>
                <a:spcPts val="2550"/>
              </a:lnSpc>
              <a:spcBef>
                <a:spcPts val="0"/>
              </a:spcBef>
              <a:spcAft>
                <a:spcPts val="225"/>
              </a:spcAft>
              <a:buClr>
                <a:srgbClr val="800000"/>
              </a:buClr>
              <a:buSzPct val="160000"/>
              <a:buFontTx/>
              <a:buBlip>
                <a:blip r:embed="rId1"/>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defTabSz="685800" rtl="0" eaLnBrk="1" fontAlgn="ctr" latinLnBrk="0" hangingPunct="1">
              <a:lnSpc>
                <a:spcPts val="2550"/>
              </a:lnSpc>
              <a:spcBef>
                <a:spcPts val="0"/>
              </a:spcBef>
              <a:spcAft>
                <a:spcPts val="0"/>
              </a:spcAft>
              <a:buSzPct val="22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3"/>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4"/>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r>
              <a:rPr lang="zh-CN" altLang="en-US" sz="2200" dirty="0"/>
              <a:t>最优子结构性质是</a:t>
            </a:r>
            <a:r>
              <a:rPr lang="en-US" altLang="zh-CN" sz="2200" dirty="0" err="1">
                <a:solidFill>
                  <a:schemeClr val="tx1"/>
                </a:solidFill>
                <a:latin typeface="楷体_GB2312"/>
                <a:ea typeface="楷体_GB2312"/>
                <a:cs typeface="楷体_GB2312"/>
              </a:rPr>
              <a:t>Dijkstra</a:t>
            </a:r>
            <a:r>
              <a:rPr lang="zh-CN" altLang="en-US" sz="2200" dirty="0">
                <a:solidFill>
                  <a:schemeClr val="tx1"/>
                </a:solidFill>
                <a:latin typeface="楷体_GB2312"/>
                <a:ea typeface="楷体_GB2312"/>
                <a:cs typeface="楷体_GB2312"/>
              </a:rPr>
              <a:t>算法的理论基础。基于这一性质，我们可以</a:t>
            </a:r>
            <a:r>
              <a:rPr lang="zh-CN" altLang="en-US" sz="2200" dirty="0"/>
              <a:t>在已经确定的最短路径的基础上不断扩充，获取新的最短路径。</a:t>
            </a:r>
            <a:endParaRPr lang="en-US" altLang="zh-CN" sz="2200" dirty="0">
              <a:solidFill>
                <a:schemeClr val="accent2"/>
              </a:solidFill>
              <a:latin typeface="楷体_GB2312"/>
              <a:ea typeface="楷体_GB2312"/>
              <a:cs typeface="楷体_GB2312"/>
            </a:endParaRPr>
          </a:p>
        </p:txBody>
      </p:sp>
      <p:pic>
        <p:nvPicPr>
          <p:cNvPr id="5" name="Picture 3" descr="t44"/>
          <p:cNvPicPr>
            <a:picLocks noGrp="1" noChangeAspect="1" noChangeArrowheads="1"/>
          </p:cNvPicPr>
          <p:nvPr>
            <p:ph sz="half" idx="4294967295"/>
          </p:nvPr>
        </p:nvPicPr>
        <p:blipFill>
          <a:blip r:embed="rId5">
            <a:extLst>
              <a:ext uri="{28A0092B-C50C-407E-A947-70E740481C1C}">
                <a14:useLocalDpi xmlns:a14="http://schemas.microsoft.com/office/drawing/2010/main" val="0"/>
              </a:ext>
            </a:extLst>
          </a:blip>
          <a:srcRect/>
          <a:stretch>
            <a:fillRect/>
          </a:stretch>
        </p:blipFill>
        <p:spPr>
          <a:xfrm>
            <a:off x="2118199" y="2365802"/>
            <a:ext cx="2457974" cy="2033495"/>
          </a:xfrm>
          <a:prstGeom prst="rect">
            <a:avLst/>
          </a:prstGeom>
          <a:noFill/>
        </p:spPr>
      </p:pic>
      <p:sp>
        <p:nvSpPr>
          <p:cNvPr id="11" name="Rectangle 3"/>
          <p:cNvSpPr txBox="1">
            <a:spLocks noChangeArrowheads="1"/>
          </p:cNvSpPr>
          <p:nvPr/>
        </p:nvSpPr>
        <p:spPr>
          <a:xfrm>
            <a:off x="4685808" y="2365802"/>
            <a:ext cx="3281874" cy="2214117"/>
          </a:xfrm>
          <a:prstGeom prst="rect">
            <a:avLst/>
          </a:prstGeom>
          <a:ln>
            <a:solidFill>
              <a:srgbClr val="FF0000"/>
            </a:solidFill>
          </a:ln>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377825" indent="-269875" algn="just" defTabSz="685800" rtl="0" eaLnBrk="1" fontAlgn="ctr" latinLnBrk="0" hangingPunct="1">
              <a:lnSpc>
                <a:spcPts val="2550"/>
              </a:lnSpc>
              <a:spcBef>
                <a:spcPts val="0"/>
              </a:spcBef>
              <a:spcAft>
                <a:spcPts val="225"/>
              </a:spcAft>
              <a:buClr>
                <a:srgbClr val="800000"/>
              </a:buClr>
              <a:buSzPct val="160000"/>
              <a:buFontTx/>
              <a:buBlip>
                <a:blip r:embed="rId1"/>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defTabSz="685800" rtl="0" eaLnBrk="1" fontAlgn="ctr" latinLnBrk="0" hangingPunct="1">
              <a:lnSpc>
                <a:spcPts val="2550"/>
              </a:lnSpc>
              <a:spcBef>
                <a:spcPts val="0"/>
              </a:spcBef>
              <a:spcAft>
                <a:spcPts val="0"/>
              </a:spcAft>
              <a:buSzPct val="22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3"/>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4"/>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a:lnSpc>
                <a:spcPct val="100000"/>
              </a:lnSpc>
            </a:pPr>
            <a:r>
              <a:rPr lang="zh-CN" altLang="en-US" sz="2000" b="0" dirty="0">
                <a:solidFill>
                  <a:schemeClr val="tx1"/>
                </a:solidFill>
                <a:latin typeface="楷体_GB2312"/>
                <a:ea typeface="楷体_GB2312"/>
                <a:cs typeface="楷体_GB2312"/>
              </a:rPr>
              <a:t>首先可以确定</a:t>
            </a:r>
            <a:r>
              <a:rPr lang="en-US" altLang="zh-CN" sz="2000" b="0" dirty="0">
                <a:solidFill>
                  <a:schemeClr val="tx1"/>
                </a:solidFill>
                <a:latin typeface="楷体_GB2312"/>
                <a:ea typeface="楷体_GB2312"/>
                <a:cs typeface="楷体_GB2312"/>
              </a:rPr>
              <a:t>v1-&gt;v2</a:t>
            </a:r>
            <a:r>
              <a:rPr lang="zh-CN" altLang="en-US" sz="2000" b="0" dirty="0">
                <a:solidFill>
                  <a:schemeClr val="tx1"/>
                </a:solidFill>
                <a:latin typeface="楷体_GB2312"/>
                <a:ea typeface="楷体_GB2312"/>
                <a:cs typeface="楷体_GB2312"/>
              </a:rPr>
              <a:t>；</a:t>
            </a:r>
            <a:endParaRPr lang="en-US" altLang="zh-CN" sz="2000" b="0" dirty="0">
              <a:solidFill>
                <a:schemeClr val="tx1"/>
              </a:solidFill>
              <a:latin typeface="楷体_GB2312"/>
              <a:ea typeface="楷体_GB2312"/>
              <a:cs typeface="楷体_GB2312"/>
            </a:endParaRPr>
          </a:p>
          <a:p>
            <a:pPr>
              <a:lnSpc>
                <a:spcPct val="100000"/>
              </a:lnSpc>
            </a:pPr>
            <a:r>
              <a:rPr lang="zh-CN" altLang="en-US" sz="2000" b="0" dirty="0">
                <a:solidFill>
                  <a:schemeClr val="tx1"/>
                </a:solidFill>
                <a:latin typeface="楷体_GB2312"/>
                <a:ea typeface="楷体_GB2312"/>
                <a:cs typeface="楷体_GB2312"/>
              </a:rPr>
              <a:t>然后确定</a:t>
            </a:r>
            <a:r>
              <a:rPr lang="en-US" altLang="zh-CN" sz="2000" b="0" dirty="0">
                <a:solidFill>
                  <a:schemeClr val="tx1"/>
                </a:solidFill>
                <a:latin typeface="楷体_GB2312"/>
                <a:ea typeface="楷体_GB2312"/>
                <a:cs typeface="楷体_GB2312"/>
              </a:rPr>
              <a:t>v1-&gt;v4</a:t>
            </a:r>
            <a:r>
              <a:rPr lang="zh-CN" altLang="en-US" sz="2000" b="0" dirty="0">
                <a:solidFill>
                  <a:schemeClr val="tx1"/>
                </a:solidFill>
                <a:latin typeface="楷体_GB2312"/>
                <a:ea typeface="楷体_GB2312"/>
                <a:cs typeface="楷体_GB2312"/>
              </a:rPr>
              <a:t>；</a:t>
            </a:r>
            <a:endParaRPr lang="en-US" altLang="zh-CN" sz="2000" b="0" dirty="0">
              <a:solidFill>
                <a:schemeClr val="tx1"/>
              </a:solidFill>
              <a:latin typeface="楷体_GB2312"/>
              <a:ea typeface="楷体_GB2312"/>
              <a:cs typeface="楷体_GB2312"/>
            </a:endParaRPr>
          </a:p>
          <a:p>
            <a:pPr>
              <a:lnSpc>
                <a:spcPct val="100000"/>
              </a:lnSpc>
            </a:pPr>
            <a:r>
              <a:rPr lang="zh-CN" altLang="en-US" sz="2000" b="0" dirty="0" smtClean="0">
                <a:solidFill>
                  <a:schemeClr val="tx1"/>
                </a:solidFill>
                <a:latin typeface="楷体_GB2312"/>
                <a:ea typeface="楷体_GB2312"/>
                <a:cs typeface="楷体_GB2312"/>
              </a:rPr>
              <a:t>然后</a:t>
            </a:r>
            <a:r>
              <a:rPr lang="zh-CN" altLang="en-US" sz="2000" b="0" dirty="0">
                <a:solidFill>
                  <a:schemeClr val="tx1"/>
                </a:solidFill>
                <a:latin typeface="楷体_GB2312"/>
                <a:ea typeface="楷体_GB2312"/>
                <a:cs typeface="楷体_GB2312"/>
              </a:rPr>
              <a:t>确定</a:t>
            </a:r>
            <a:r>
              <a:rPr lang="en-US" altLang="zh-CN" sz="2000" b="0" dirty="0" smtClean="0">
                <a:solidFill>
                  <a:schemeClr val="tx1"/>
                </a:solidFill>
                <a:latin typeface="楷体_GB2312"/>
                <a:ea typeface="楷体_GB2312"/>
                <a:cs typeface="楷体_GB2312"/>
              </a:rPr>
              <a:t>v1-</a:t>
            </a:r>
            <a:r>
              <a:rPr lang="en-US" altLang="zh-CN" sz="2000" b="0" dirty="0">
                <a:solidFill>
                  <a:schemeClr val="tx1"/>
                </a:solidFill>
                <a:latin typeface="楷体_GB2312"/>
                <a:ea typeface="楷体_GB2312"/>
                <a:cs typeface="楷体_GB2312"/>
              </a:rPr>
              <a:t>&gt;v4-&gt;v3</a:t>
            </a:r>
            <a:endParaRPr lang="en-US" altLang="zh-CN" sz="2000" b="0" dirty="0">
              <a:solidFill>
                <a:schemeClr val="tx1"/>
              </a:solidFill>
              <a:latin typeface="楷体_GB2312"/>
              <a:ea typeface="楷体_GB2312"/>
              <a:cs typeface="楷体_GB2312"/>
            </a:endParaRPr>
          </a:p>
          <a:p>
            <a:pPr>
              <a:lnSpc>
                <a:spcPct val="100000"/>
              </a:lnSpc>
            </a:pPr>
            <a:r>
              <a:rPr lang="en-US" altLang="zh-CN" sz="2000" dirty="0">
                <a:solidFill>
                  <a:schemeClr val="tx1"/>
                </a:solidFill>
                <a:latin typeface="楷体_GB2312"/>
                <a:ea typeface="楷体_GB2312"/>
                <a:cs typeface="楷体_GB2312"/>
              </a:rPr>
              <a:t>……</a:t>
            </a:r>
            <a:endParaRPr lang="en-US" altLang="zh-CN" sz="2000" dirty="0">
              <a:solidFill>
                <a:schemeClr val="tx1"/>
              </a:solidFill>
              <a:latin typeface="楷体_GB2312"/>
              <a:ea typeface="楷体_GB2312"/>
              <a:cs typeface="楷体_GB2312"/>
            </a:endParaRPr>
          </a:p>
          <a:p>
            <a:pPr>
              <a:lnSpc>
                <a:spcPct val="100000"/>
              </a:lnSpc>
            </a:pPr>
            <a:endParaRPr lang="en-US" altLang="zh-CN" sz="2200" dirty="0">
              <a:solidFill>
                <a:schemeClr val="accent2"/>
              </a:solidFill>
              <a:latin typeface="楷体_GB2312"/>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1">
                                            <p:bg/>
                                          </p:spTgt>
                                        </p:tgtEl>
                                        <p:attrNameLst>
                                          <p:attrName>style.visibility</p:attrName>
                                        </p:attrNameLst>
                                      </p:cBhvr>
                                      <p:to>
                                        <p:strVal val="visible"/>
                                      </p:to>
                                    </p:set>
                                    <p:animEffect transition="in" filter="blinds(horizontal)">
                                      <p:cBhvr>
                                        <p:cTn id="11" dur="500"/>
                                        <p:tgtEl>
                                          <p:spTgt spid="11">
                                            <p:bg/>
                                          </p:spTgt>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blinds(horizontal)">
                                      <p:cBhvr>
                                        <p:cTn id="14" dur="500"/>
                                        <p:tgtEl>
                                          <p:spTgt spid="1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Effect transition="in" filter="blinds(horizontal)">
                                      <p:cBhvr>
                                        <p:cTn id="19" dur="500"/>
                                        <p:tgtEl>
                                          <p:spTgt spid="11">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blinds(horizontal)">
                                      <p:cBhvr>
                                        <p:cTn id="24" dur="500"/>
                                        <p:tgtEl>
                                          <p:spTgt spid="11">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animEffect transition="in" filter="blinds(horizontal)">
                                      <p:cBhvr>
                                        <p:cTn id="2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2"/>
          <p:cNvSpPr>
            <a:spLocks noGrp="1"/>
          </p:cNvSpPr>
          <p:nvPr>
            <p:ph type="title"/>
          </p:nvPr>
        </p:nvSpPr>
        <p:spPr>
          <a:xfrm>
            <a:off x="746300" y="176980"/>
            <a:ext cx="3096197" cy="249299"/>
          </a:xfrm>
        </p:spPr>
        <p:txBody>
          <a:bodyPr/>
          <a:lstStyle/>
          <a:p>
            <a:r>
              <a:rPr lang="en-US" altLang="zh-CN" dirty="0">
                <a:solidFill>
                  <a:srgbClr val="002060"/>
                </a:solidFill>
              </a:rPr>
              <a:t>7.6 </a:t>
            </a:r>
            <a:r>
              <a:rPr lang="zh-CN" altLang="en-US" dirty="0">
                <a:solidFill>
                  <a:srgbClr val="002060"/>
                </a:solidFill>
              </a:rPr>
              <a:t>最短路径</a:t>
            </a:r>
            <a:endParaRPr lang="zh-CN" altLang="en-US" dirty="0"/>
          </a:p>
        </p:txBody>
      </p:sp>
      <p:sp>
        <p:nvSpPr>
          <p:cNvPr id="7" name="Rectangle 2"/>
          <p:cNvSpPr txBox="1">
            <a:spLocks noChangeArrowheads="1"/>
          </p:cNvSpPr>
          <p:nvPr/>
        </p:nvSpPr>
        <p:spPr>
          <a:xfrm>
            <a:off x="323850" y="549275"/>
            <a:ext cx="7772400" cy="443198"/>
          </a:xfrm>
          <a:prstGeom prst="rect">
            <a:avLst/>
          </a:prstGeom>
          <a:noFill/>
        </p:spPr>
        <p:txBody>
          <a:bodyPr wrap="square" lIns="36000" tIns="0" rIns="0" bIns="0">
            <a:spAutoFit/>
          </a:bodyPr>
          <a:lstStyle>
            <a:lvl1pPr marL="0" algn="l" defTabSz="685800" rtl="0" eaLnBrk="1" latinLnBrk="0" hangingPunct="1">
              <a:lnSpc>
                <a:spcPct val="90000"/>
              </a:lnSpc>
              <a:spcBef>
                <a:spcPct val="0"/>
              </a:spcBef>
              <a:buNone/>
              <a:defRPr lang="zh-CN" altLang="en-US" sz="1800" b="1" kern="1500" spc="0" baseline="0" dirty="0">
                <a:solidFill>
                  <a:srgbClr val="00B0F0"/>
                </a:solidFill>
                <a:latin typeface="黑体" panose="02010609060101010101" pitchFamily="49" charset="-122"/>
                <a:ea typeface="黑体" panose="02010609060101010101" pitchFamily="49" charset="-122"/>
                <a:cs typeface="+mn-cs"/>
              </a:defRPr>
            </a:lvl1pPr>
          </a:lstStyle>
          <a:p>
            <a:r>
              <a:rPr lang="en-US" altLang="zh-CN" sz="3200" dirty="0" err="1">
                <a:solidFill>
                  <a:schemeClr val="accent2"/>
                </a:solidFill>
                <a:latin typeface="楷体_GB2312"/>
                <a:ea typeface="楷体_GB2312"/>
                <a:cs typeface="楷体_GB2312"/>
              </a:rPr>
              <a:t>Dijkstra</a:t>
            </a:r>
            <a:r>
              <a:rPr lang="zh-CN" altLang="en-US" sz="3200" dirty="0">
                <a:solidFill>
                  <a:schemeClr val="accent2"/>
                </a:solidFill>
                <a:latin typeface="楷体_GB2312"/>
                <a:ea typeface="楷体_GB2312"/>
                <a:cs typeface="楷体_GB2312"/>
              </a:rPr>
              <a:t>算法的基本思想</a:t>
            </a:r>
            <a:endParaRPr lang="zh-CN" altLang="en-US" sz="3200" dirty="0">
              <a:solidFill>
                <a:schemeClr val="accent2"/>
              </a:solidFill>
              <a:latin typeface="楷体_GB2312"/>
              <a:ea typeface="楷体_GB2312"/>
              <a:cs typeface="楷体_GB2312"/>
            </a:endParaRPr>
          </a:p>
        </p:txBody>
      </p:sp>
      <p:sp>
        <p:nvSpPr>
          <p:cNvPr id="8" name="Rectangle 3"/>
          <p:cNvSpPr txBox="1">
            <a:spLocks noChangeArrowheads="1"/>
          </p:cNvSpPr>
          <p:nvPr/>
        </p:nvSpPr>
        <p:spPr>
          <a:xfrm>
            <a:off x="114126" y="992435"/>
            <a:ext cx="8493426" cy="3006541"/>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377825" indent="-269875" algn="just" defTabSz="685800" rtl="0" eaLnBrk="1" fontAlgn="ctr" latinLnBrk="0" hangingPunct="1">
              <a:lnSpc>
                <a:spcPts val="2550"/>
              </a:lnSpc>
              <a:spcBef>
                <a:spcPts val="0"/>
              </a:spcBef>
              <a:spcAft>
                <a:spcPts val="225"/>
              </a:spcAft>
              <a:buClr>
                <a:srgbClr val="800000"/>
              </a:buClr>
              <a:buSzPct val="160000"/>
              <a:buFontTx/>
              <a:buBlip>
                <a:blip r:embed="rId1"/>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defTabSz="685800" rtl="0" eaLnBrk="1" fontAlgn="ctr" latinLnBrk="0" hangingPunct="1">
              <a:lnSpc>
                <a:spcPts val="2550"/>
              </a:lnSpc>
              <a:spcBef>
                <a:spcPts val="0"/>
              </a:spcBef>
              <a:spcAft>
                <a:spcPts val="0"/>
              </a:spcAft>
              <a:buSzPct val="22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3"/>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4"/>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r>
              <a:rPr lang="zh-CN" altLang="en-US" sz="2000" dirty="0"/>
              <a:t>       把图中顶点集合</a:t>
            </a:r>
            <a:r>
              <a:rPr lang="en-US" altLang="zh-CN" sz="2000" dirty="0"/>
              <a:t>V</a:t>
            </a:r>
            <a:r>
              <a:rPr lang="zh-CN" altLang="en-US" sz="2000" dirty="0"/>
              <a:t>分成两组：</a:t>
            </a:r>
            <a:endParaRPr lang="en-US" altLang="zh-CN" sz="2000" dirty="0"/>
          </a:p>
          <a:p>
            <a:r>
              <a:rPr lang="zh-CN" altLang="en-US" sz="2000" dirty="0"/>
              <a:t>      第一组为已求出最短路径的顶点集合（用</a:t>
            </a:r>
            <a:r>
              <a:rPr lang="en-US" altLang="zh-CN" sz="2000" dirty="0"/>
              <a:t>S</a:t>
            </a:r>
            <a:r>
              <a:rPr lang="zh-CN" altLang="en-US" sz="2000" dirty="0"/>
              <a:t>表示，初始时</a:t>
            </a:r>
            <a:r>
              <a:rPr lang="en-US" altLang="zh-CN" sz="2000" dirty="0"/>
              <a:t>S</a:t>
            </a:r>
            <a:r>
              <a:rPr lang="zh-CN" altLang="en-US" sz="2000" dirty="0"/>
              <a:t>中只有一个源点）；</a:t>
            </a:r>
            <a:endParaRPr lang="en-US" altLang="zh-CN" sz="2000" dirty="0"/>
          </a:p>
          <a:p>
            <a:r>
              <a:rPr lang="zh-CN" altLang="en-US" sz="2000" dirty="0"/>
              <a:t>      第二组为其余未确定最短路径的顶点集合（用</a:t>
            </a:r>
            <a:r>
              <a:rPr lang="en-US" altLang="zh-CN" sz="2000" dirty="0"/>
              <a:t>U</a:t>
            </a:r>
            <a:r>
              <a:rPr lang="zh-CN" altLang="en-US" sz="2000" dirty="0"/>
              <a:t>表示），按最短路径长度的递增次序依次把第二组的顶点加入</a:t>
            </a:r>
            <a:r>
              <a:rPr lang="en-US" altLang="zh-CN" sz="2000" dirty="0"/>
              <a:t>S</a:t>
            </a:r>
            <a:r>
              <a:rPr lang="zh-CN" altLang="en-US" sz="2000" dirty="0"/>
              <a:t>中； </a:t>
            </a:r>
            <a:endParaRPr lang="en-US" altLang="zh-CN" sz="2000" dirty="0"/>
          </a:p>
          <a:p>
            <a:r>
              <a:rPr lang="en-US" altLang="zh-CN" sz="2000" dirty="0"/>
              <a:t>     </a:t>
            </a:r>
            <a:r>
              <a:rPr lang="zh-CN" altLang="en-US" sz="2000" dirty="0"/>
              <a:t>直到全部顶点都加入到</a:t>
            </a:r>
            <a:r>
              <a:rPr lang="en-US" altLang="zh-CN" sz="2000" dirty="0"/>
              <a:t>S</a:t>
            </a:r>
            <a:r>
              <a:rPr lang="zh-CN" altLang="en-US" sz="2000" dirty="0"/>
              <a:t>中，算法结束。</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horizontal)">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horizontal)">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2"/>
          <p:cNvSpPr>
            <a:spLocks noGrp="1"/>
          </p:cNvSpPr>
          <p:nvPr>
            <p:ph type="title"/>
          </p:nvPr>
        </p:nvSpPr>
        <p:spPr>
          <a:xfrm>
            <a:off x="746300" y="176980"/>
            <a:ext cx="3096197" cy="249299"/>
          </a:xfrm>
        </p:spPr>
        <p:txBody>
          <a:bodyPr/>
          <a:lstStyle/>
          <a:p>
            <a:r>
              <a:rPr lang="en-US" altLang="zh-CN" dirty="0">
                <a:solidFill>
                  <a:srgbClr val="002060"/>
                </a:solidFill>
              </a:rPr>
              <a:t>7.6 </a:t>
            </a:r>
            <a:r>
              <a:rPr lang="zh-CN" altLang="en-US" dirty="0">
                <a:solidFill>
                  <a:srgbClr val="002060"/>
                </a:solidFill>
              </a:rPr>
              <a:t>最短路径</a:t>
            </a:r>
            <a:endParaRPr lang="zh-CN" altLang="en-US" dirty="0"/>
          </a:p>
        </p:txBody>
      </p:sp>
      <p:sp>
        <p:nvSpPr>
          <p:cNvPr id="7" name="Rectangle 2"/>
          <p:cNvSpPr txBox="1">
            <a:spLocks noChangeArrowheads="1"/>
          </p:cNvSpPr>
          <p:nvPr/>
        </p:nvSpPr>
        <p:spPr>
          <a:xfrm>
            <a:off x="2429264" y="3825825"/>
            <a:ext cx="4801823" cy="830997"/>
          </a:xfrm>
          <a:prstGeom prst="rect">
            <a:avLst/>
          </a:prstGeom>
          <a:noFill/>
          <a:ln>
            <a:solidFill>
              <a:srgbClr val="FF0000"/>
            </a:solidFill>
          </a:ln>
        </p:spPr>
        <p:txBody>
          <a:bodyPr wrap="square" lIns="36000" tIns="0" rIns="0" bIns="0">
            <a:spAutoFit/>
          </a:bodyPr>
          <a:lstStyle>
            <a:lvl1pPr marL="0" algn="l" defTabSz="685800" rtl="0" eaLnBrk="1" latinLnBrk="0" hangingPunct="1">
              <a:lnSpc>
                <a:spcPct val="90000"/>
              </a:lnSpc>
              <a:spcBef>
                <a:spcPct val="0"/>
              </a:spcBef>
              <a:buNone/>
              <a:defRPr lang="zh-CN" altLang="en-US" sz="1800" b="1" kern="1500" spc="0" baseline="0" dirty="0">
                <a:solidFill>
                  <a:srgbClr val="00B0F0"/>
                </a:solidFill>
                <a:latin typeface="黑体" panose="02010609060101010101" pitchFamily="49" charset="-122"/>
                <a:ea typeface="黑体" panose="02010609060101010101" pitchFamily="49" charset="-122"/>
                <a:cs typeface="+mn-cs"/>
              </a:defRPr>
            </a:lvl1pPr>
          </a:lstStyle>
          <a:p>
            <a:r>
              <a:rPr lang="zh-CN" altLang="en-US" sz="2000" dirty="0">
                <a:solidFill>
                  <a:schemeClr val="tx1"/>
                </a:solidFill>
                <a:latin typeface="楷体_GB2312"/>
                <a:ea typeface="楷体_GB2312"/>
                <a:cs typeface="楷体_GB2312"/>
              </a:rPr>
              <a:t>（</a:t>
            </a:r>
            <a:r>
              <a:rPr lang="en-US" altLang="zh-CN" sz="2000" dirty="0">
                <a:solidFill>
                  <a:schemeClr val="tx1"/>
                </a:solidFill>
                <a:latin typeface="楷体_GB2312"/>
                <a:ea typeface="楷体_GB2312"/>
                <a:cs typeface="楷体_GB2312"/>
              </a:rPr>
              <a:t>1</a:t>
            </a:r>
            <a:r>
              <a:rPr lang="zh-CN" altLang="en-US" sz="2000" dirty="0">
                <a:solidFill>
                  <a:schemeClr val="tx1"/>
                </a:solidFill>
                <a:latin typeface="楷体_GB2312"/>
                <a:ea typeface="楷体_GB2312"/>
                <a:cs typeface="楷体_GB2312"/>
              </a:rPr>
              <a:t>）需要标识每一个顶点是否已在</a:t>
            </a:r>
            <a:r>
              <a:rPr lang="en-US" altLang="zh-CN" sz="2000" dirty="0">
                <a:solidFill>
                  <a:schemeClr val="tx1"/>
                </a:solidFill>
                <a:latin typeface="楷体_GB2312"/>
                <a:ea typeface="楷体_GB2312"/>
                <a:cs typeface="楷体_GB2312"/>
              </a:rPr>
              <a:t>S</a:t>
            </a:r>
            <a:r>
              <a:rPr lang="zh-CN" altLang="en-US" sz="2000" dirty="0">
                <a:solidFill>
                  <a:schemeClr val="tx1"/>
                </a:solidFill>
                <a:latin typeface="楷体_GB2312"/>
                <a:ea typeface="楷体_GB2312"/>
                <a:cs typeface="楷体_GB2312"/>
              </a:rPr>
              <a:t>中；</a:t>
            </a:r>
            <a:endParaRPr lang="en-US" altLang="zh-CN" sz="2000" dirty="0">
              <a:solidFill>
                <a:schemeClr val="tx1"/>
              </a:solidFill>
              <a:latin typeface="楷体_GB2312"/>
              <a:ea typeface="楷体_GB2312"/>
              <a:cs typeface="楷体_GB2312"/>
            </a:endParaRPr>
          </a:p>
          <a:p>
            <a:r>
              <a:rPr lang="zh-CN" altLang="en-US" sz="2000" dirty="0">
                <a:solidFill>
                  <a:schemeClr val="tx1"/>
                </a:solidFill>
                <a:latin typeface="楷体_GB2312"/>
                <a:ea typeface="楷体_GB2312"/>
                <a:cs typeface="楷体_GB2312"/>
              </a:rPr>
              <a:t>（</a:t>
            </a:r>
            <a:r>
              <a:rPr lang="en-US" altLang="zh-CN" sz="2000" dirty="0">
                <a:solidFill>
                  <a:schemeClr val="tx1"/>
                </a:solidFill>
                <a:latin typeface="楷体_GB2312"/>
                <a:ea typeface="楷体_GB2312"/>
                <a:cs typeface="楷体_GB2312"/>
              </a:rPr>
              <a:t>2</a:t>
            </a:r>
            <a:r>
              <a:rPr lang="zh-CN" altLang="en-US" sz="2000" dirty="0">
                <a:solidFill>
                  <a:schemeClr val="tx1"/>
                </a:solidFill>
                <a:latin typeface="楷体_GB2312"/>
                <a:ea typeface="楷体_GB2312"/>
                <a:cs typeface="楷体_GB2312"/>
              </a:rPr>
              <a:t>）需要记录每个顶点的最短距离；</a:t>
            </a:r>
            <a:endParaRPr lang="en-US" altLang="zh-CN" sz="2000" dirty="0">
              <a:solidFill>
                <a:schemeClr val="tx1"/>
              </a:solidFill>
              <a:latin typeface="楷体_GB2312"/>
              <a:ea typeface="楷体_GB2312"/>
              <a:cs typeface="楷体_GB2312"/>
            </a:endParaRPr>
          </a:p>
          <a:p>
            <a:r>
              <a:rPr lang="zh-CN" altLang="en-US" sz="2000" dirty="0">
                <a:solidFill>
                  <a:schemeClr val="tx1"/>
                </a:solidFill>
                <a:latin typeface="楷体_GB2312"/>
                <a:ea typeface="楷体_GB2312"/>
                <a:cs typeface="楷体_GB2312"/>
              </a:rPr>
              <a:t>（</a:t>
            </a:r>
            <a:r>
              <a:rPr lang="en-US" altLang="zh-CN" sz="2000" dirty="0">
                <a:solidFill>
                  <a:schemeClr val="tx1"/>
                </a:solidFill>
                <a:latin typeface="楷体_GB2312"/>
                <a:ea typeface="楷体_GB2312"/>
                <a:cs typeface="楷体_GB2312"/>
              </a:rPr>
              <a:t>3</a:t>
            </a:r>
            <a:r>
              <a:rPr lang="zh-CN" altLang="en-US" sz="2000" dirty="0">
                <a:solidFill>
                  <a:schemeClr val="tx1"/>
                </a:solidFill>
                <a:latin typeface="楷体_GB2312"/>
                <a:ea typeface="楷体_GB2312"/>
                <a:cs typeface="楷体_GB2312"/>
              </a:rPr>
              <a:t>）需要记录每个顶点的最优前驱顶点</a:t>
            </a:r>
            <a:endParaRPr lang="zh-CN" altLang="en-US" sz="3200" dirty="0">
              <a:solidFill>
                <a:schemeClr val="tx1"/>
              </a:solidFill>
              <a:latin typeface="楷体_GB2312"/>
              <a:ea typeface="楷体_GB2312"/>
              <a:cs typeface="楷体_GB2312"/>
            </a:endParaRPr>
          </a:p>
        </p:txBody>
      </p:sp>
      <p:grpSp>
        <p:nvGrpSpPr>
          <p:cNvPr id="9" name="Group 49"/>
          <p:cNvGrpSpPr/>
          <p:nvPr/>
        </p:nvGrpSpPr>
        <p:grpSpPr bwMode="auto">
          <a:xfrm>
            <a:off x="2919059" y="1115469"/>
            <a:ext cx="3166924" cy="2433074"/>
            <a:chOff x="3288" y="164"/>
            <a:chExt cx="2053" cy="2110"/>
          </a:xfrm>
        </p:grpSpPr>
        <p:pic>
          <p:nvPicPr>
            <p:cNvPr id="10" name="Picture 50" descr="t4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88" y="164"/>
              <a:ext cx="2053" cy="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1"/>
            <p:cNvSpPr txBox="1">
              <a:spLocks noChangeArrowheads="1"/>
            </p:cNvSpPr>
            <p:nvPr/>
          </p:nvSpPr>
          <p:spPr bwMode="auto">
            <a:xfrm>
              <a:off x="4143" y="175"/>
              <a:ext cx="342" cy="32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CC0000"/>
                  </a:solidFill>
                </a:rPr>
                <a:t>①</a:t>
              </a:r>
              <a:endParaRPr lang="en-US" altLang="zh-CN" dirty="0">
                <a:solidFill>
                  <a:srgbClr val="CC0000"/>
                </a:solidFill>
              </a:endParaRPr>
            </a:p>
          </p:txBody>
        </p:sp>
      </p:grpSp>
      <p:sp>
        <p:nvSpPr>
          <p:cNvPr id="12" name="Text Box 52"/>
          <p:cNvSpPr txBox="1">
            <a:spLocks noChangeArrowheads="1"/>
          </p:cNvSpPr>
          <p:nvPr/>
        </p:nvSpPr>
        <p:spPr bwMode="auto">
          <a:xfrm>
            <a:off x="3294015" y="2027197"/>
            <a:ext cx="49428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CC0000"/>
                </a:solidFill>
              </a:rPr>
              <a:t>②</a:t>
            </a:r>
            <a:endParaRPr lang="en-US" altLang="zh-CN" dirty="0">
              <a:solidFill>
                <a:srgbClr val="CC0000"/>
              </a:solidFill>
            </a:endParaRPr>
          </a:p>
        </p:txBody>
      </p:sp>
      <p:sp>
        <p:nvSpPr>
          <p:cNvPr id="13" name="Text Box 56"/>
          <p:cNvSpPr txBox="1">
            <a:spLocks noChangeArrowheads="1"/>
          </p:cNvSpPr>
          <p:nvPr/>
        </p:nvSpPr>
        <p:spPr bwMode="auto">
          <a:xfrm>
            <a:off x="3272749" y="2926591"/>
            <a:ext cx="493588"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CC0000"/>
                </a:solidFill>
              </a:rPr>
              <a:t>③</a:t>
            </a:r>
            <a:endParaRPr lang="en-US" altLang="zh-CN" dirty="0">
              <a:solidFill>
                <a:srgbClr val="CC0000"/>
              </a:solidFill>
            </a:endParaRPr>
          </a:p>
        </p:txBody>
      </p:sp>
      <p:sp>
        <p:nvSpPr>
          <p:cNvPr id="14" name="Text Box 55"/>
          <p:cNvSpPr txBox="1">
            <a:spLocks noChangeArrowheads="1"/>
          </p:cNvSpPr>
          <p:nvPr/>
        </p:nvSpPr>
        <p:spPr bwMode="auto">
          <a:xfrm>
            <a:off x="5274168" y="2926591"/>
            <a:ext cx="53148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CC0000"/>
                </a:solidFill>
              </a:rPr>
              <a:t>④</a:t>
            </a:r>
            <a:endParaRPr lang="en-US" altLang="zh-CN" dirty="0">
              <a:solidFill>
                <a:srgbClr val="CC0000"/>
              </a:solidFill>
            </a:endParaRPr>
          </a:p>
        </p:txBody>
      </p:sp>
      <p:sp>
        <p:nvSpPr>
          <p:cNvPr id="15" name="Text Box 55"/>
          <p:cNvSpPr txBox="1">
            <a:spLocks noChangeArrowheads="1"/>
          </p:cNvSpPr>
          <p:nvPr/>
        </p:nvSpPr>
        <p:spPr bwMode="auto">
          <a:xfrm>
            <a:off x="5295751" y="2016560"/>
            <a:ext cx="509901"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CC0000"/>
                </a:solidFill>
              </a:rPr>
              <a:t>⑤</a:t>
            </a:r>
            <a:endParaRPr lang="en-US" altLang="zh-CN" dirty="0">
              <a:solidFill>
                <a:srgbClr val="CC0000"/>
              </a:solidFill>
            </a:endParaRPr>
          </a:p>
        </p:txBody>
      </p:sp>
      <p:sp>
        <p:nvSpPr>
          <p:cNvPr id="16" name="Rectangle 2"/>
          <p:cNvSpPr txBox="1">
            <a:spLocks noChangeArrowheads="1"/>
          </p:cNvSpPr>
          <p:nvPr/>
        </p:nvSpPr>
        <p:spPr>
          <a:xfrm>
            <a:off x="476250" y="642409"/>
            <a:ext cx="7772400" cy="443198"/>
          </a:xfrm>
          <a:prstGeom prst="rect">
            <a:avLst/>
          </a:prstGeom>
          <a:noFill/>
        </p:spPr>
        <p:txBody>
          <a:bodyPr wrap="square" lIns="36000" tIns="0" rIns="0" bIns="0">
            <a:spAutoFit/>
          </a:bodyPr>
          <a:lstStyle>
            <a:lvl1pPr marL="0" algn="l" defTabSz="685800" rtl="0" eaLnBrk="1" latinLnBrk="0" hangingPunct="1">
              <a:lnSpc>
                <a:spcPct val="90000"/>
              </a:lnSpc>
              <a:spcBef>
                <a:spcPct val="0"/>
              </a:spcBef>
              <a:buNone/>
              <a:defRPr lang="zh-CN" altLang="en-US" sz="1800" b="1" kern="1500" spc="0" baseline="0" dirty="0">
                <a:solidFill>
                  <a:srgbClr val="00B0F0"/>
                </a:solidFill>
                <a:latin typeface="黑体" panose="02010609060101010101" pitchFamily="49" charset="-122"/>
                <a:ea typeface="黑体" panose="02010609060101010101" pitchFamily="49" charset="-122"/>
                <a:cs typeface="+mn-cs"/>
              </a:defRPr>
            </a:lvl1pPr>
          </a:lstStyle>
          <a:p>
            <a:r>
              <a:rPr lang="en-US" altLang="zh-CN" sz="3200" dirty="0" err="1">
                <a:solidFill>
                  <a:schemeClr val="accent2"/>
                </a:solidFill>
                <a:latin typeface="楷体_GB2312"/>
                <a:ea typeface="楷体_GB2312"/>
                <a:cs typeface="楷体_GB2312"/>
              </a:rPr>
              <a:t>Dijkstra</a:t>
            </a:r>
            <a:r>
              <a:rPr lang="zh-CN" altLang="en-US" sz="3200" dirty="0">
                <a:solidFill>
                  <a:schemeClr val="accent2"/>
                </a:solidFill>
                <a:latin typeface="楷体_GB2312"/>
                <a:ea typeface="楷体_GB2312"/>
                <a:cs typeface="楷体_GB2312"/>
              </a:rPr>
              <a:t>算法的选择过程</a:t>
            </a:r>
            <a:endParaRPr lang="zh-CN" altLang="en-US" sz="3200" dirty="0">
              <a:solidFill>
                <a:schemeClr val="accent2"/>
              </a:solidFill>
              <a:latin typeface="楷体_GB2312"/>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2" grpId="0" bldLvl="0" animBg="1"/>
      <p:bldP spid="13" grpId="0" bldLvl="0" animBg="1"/>
      <p:bldP spid="14" grpId="0" bldLvl="0" animBg="1"/>
      <p:bldP spid="15" grpId="0" bldLvl="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42918" y="706371"/>
            <a:ext cx="4758027" cy="446923"/>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377825" indent="-269875" algn="just" defTabSz="685800" rtl="0" eaLnBrk="1" fontAlgn="ctr" latinLnBrk="0" hangingPunct="1">
              <a:lnSpc>
                <a:spcPts val="2550"/>
              </a:lnSpc>
              <a:spcBef>
                <a:spcPts val="0"/>
              </a:spcBef>
              <a:spcAft>
                <a:spcPts val="225"/>
              </a:spcAft>
              <a:buClr>
                <a:srgbClr val="800000"/>
              </a:buClr>
              <a:buSzPct val="160000"/>
              <a:buFontTx/>
              <a:buBlip>
                <a:blip r:embed="rId1"/>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defTabSz="685800" rtl="0" eaLnBrk="1" fontAlgn="ctr" latinLnBrk="0" hangingPunct="1">
              <a:lnSpc>
                <a:spcPts val="2550"/>
              </a:lnSpc>
              <a:spcBef>
                <a:spcPts val="0"/>
              </a:spcBef>
              <a:spcAft>
                <a:spcPts val="0"/>
              </a:spcAft>
              <a:buSzPct val="22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3"/>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4"/>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a:buFontTx/>
              <a:buNone/>
            </a:pPr>
            <a:r>
              <a:rPr lang="zh-CN" altLang="en-US" sz="2000" dirty="0">
                <a:solidFill>
                  <a:srgbClr val="FF0066"/>
                </a:solidFill>
                <a:latin typeface="楷体_GB2312"/>
                <a:ea typeface="楷体_GB2312"/>
                <a:cs typeface="楷体_GB2312"/>
              </a:rPr>
              <a:t>初始状态下，</a:t>
            </a:r>
            <a:r>
              <a:rPr lang="en-US" altLang="zh-CN" sz="2000" dirty="0">
                <a:solidFill>
                  <a:srgbClr val="FF0066"/>
                </a:solidFill>
                <a:latin typeface="楷体_GB2312"/>
                <a:ea typeface="楷体_GB2312"/>
                <a:cs typeface="楷体_GB2312"/>
              </a:rPr>
              <a:t>S</a:t>
            </a:r>
            <a:r>
              <a:rPr lang="zh-CN" altLang="en-US" sz="2000" dirty="0">
                <a:solidFill>
                  <a:srgbClr val="FF0066"/>
                </a:solidFill>
                <a:latin typeface="楷体_GB2312"/>
                <a:ea typeface="楷体_GB2312"/>
                <a:cs typeface="楷体_GB2312"/>
              </a:rPr>
              <a:t>中只有一个点（源点</a:t>
            </a:r>
            <a:r>
              <a:rPr lang="en-US" altLang="zh-CN" sz="2000" dirty="0">
                <a:solidFill>
                  <a:srgbClr val="FF0066"/>
                </a:solidFill>
                <a:latin typeface="楷体_GB2312"/>
                <a:ea typeface="楷体_GB2312"/>
                <a:cs typeface="楷体_GB2312"/>
              </a:rPr>
              <a:t>v1</a:t>
            </a:r>
            <a:r>
              <a:rPr lang="zh-CN" altLang="en-US" sz="2000" dirty="0">
                <a:solidFill>
                  <a:srgbClr val="FF0066"/>
                </a:solidFill>
                <a:latin typeface="楷体_GB2312"/>
                <a:ea typeface="楷体_GB2312"/>
                <a:cs typeface="楷体_GB2312"/>
              </a:rPr>
              <a:t>）</a:t>
            </a:r>
            <a:endParaRPr lang="zh-CN" altLang="en-US" sz="2000" dirty="0">
              <a:solidFill>
                <a:srgbClr val="FF0066"/>
              </a:solidFill>
              <a:latin typeface="楷体_GB2312"/>
              <a:ea typeface="楷体_GB2312"/>
              <a:cs typeface="楷体_GB2312"/>
            </a:endParaRPr>
          </a:p>
        </p:txBody>
      </p:sp>
      <p:pic>
        <p:nvPicPr>
          <p:cNvPr id="6" name="Picture 3" descr="t44"/>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a:xfrm>
            <a:off x="5269386" y="538306"/>
            <a:ext cx="2726298" cy="2621204"/>
          </a:xfrm>
          <a:prstGeom prst="rect">
            <a:avLst/>
          </a:prstGeom>
          <a:noFill/>
        </p:spPr>
      </p:pic>
      <p:graphicFrame>
        <p:nvGraphicFramePr>
          <p:cNvPr id="8" name="Group 18"/>
          <p:cNvGraphicFramePr>
            <a:graphicFrameLocks noGrp="1"/>
          </p:cNvGraphicFramePr>
          <p:nvPr/>
        </p:nvGraphicFramePr>
        <p:xfrm>
          <a:off x="1148082" y="2938378"/>
          <a:ext cx="3239359" cy="518160"/>
        </p:xfrm>
        <a:graphic>
          <a:graphicData uri="http://schemas.openxmlformats.org/drawingml/2006/table">
            <a:tbl>
              <a:tblPr/>
              <a:tblGrid>
                <a:gridCol w="635326"/>
                <a:gridCol w="666023"/>
                <a:gridCol w="635326"/>
                <a:gridCol w="636661"/>
                <a:gridCol w="666023"/>
              </a:tblGrid>
              <a:tr h="51816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solidFill>
                          <a:effectLst/>
                          <a:latin typeface="楷体_GB2312"/>
                          <a:ea typeface="楷体_GB2312"/>
                          <a:cs typeface="楷体_GB2312"/>
                        </a:rPr>
                        <a:t>0</a:t>
                      </a:r>
                      <a:endParaRPr kumimoji="0" lang="en-US" altLang="zh-CN" sz="2400" b="1"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solidFill>
                          <a:effectLst/>
                          <a:latin typeface="楷体_GB2312"/>
                          <a:ea typeface="楷体_GB2312"/>
                          <a:cs typeface="楷体_GB2312"/>
                        </a:rPr>
                        <a:t>10</a:t>
                      </a:r>
                      <a:endParaRPr kumimoji="0" lang="en-US" altLang="zh-CN" sz="2400" b="1"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en-US" altLang="zh-CN"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solidFill>
                          <a:effectLst/>
                          <a:latin typeface="楷体_GB2312"/>
                          <a:ea typeface="楷体_GB2312"/>
                          <a:cs typeface="楷体_GB2312"/>
                        </a:rPr>
                        <a:t>30</a:t>
                      </a:r>
                      <a:endParaRPr kumimoji="0" lang="en-US" altLang="zh-CN" sz="2400" b="1"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solidFill>
                          <a:effectLst/>
                          <a:latin typeface="楷体_GB2312"/>
                          <a:ea typeface="楷体_GB2312"/>
                          <a:cs typeface="楷体_GB2312"/>
                        </a:rPr>
                        <a:t>100</a:t>
                      </a:r>
                      <a:endParaRPr kumimoji="0" lang="en-US" altLang="zh-CN" sz="2400" b="1"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10" name="Text Box 46"/>
          <p:cNvSpPr txBox="1">
            <a:spLocks noChangeArrowheads="1"/>
          </p:cNvSpPr>
          <p:nvPr/>
        </p:nvSpPr>
        <p:spPr bwMode="auto">
          <a:xfrm>
            <a:off x="360726" y="1884505"/>
            <a:ext cx="8537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dirty="0"/>
              <a:t>S:</a:t>
            </a:r>
            <a:endParaRPr lang="en-US" altLang="zh-CN" sz="2000" dirty="0"/>
          </a:p>
        </p:txBody>
      </p:sp>
      <p:sp>
        <p:nvSpPr>
          <p:cNvPr id="11" name="Text Box 47"/>
          <p:cNvSpPr txBox="1">
            <a:spLocks noChangeArrowheads="1"/>
          </p:cNvSpPr>
          <p:nvPr/>
        </p:nvSpPr>
        <p:spPr bwMode="auto">
          <a:xfrm>
            <a:off x="266137" y="3024898"/>
            <a:ext cx="9997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dirty="0" err="1"/>
              <a:t>dist</a:t>
            </a:r>
            <a:r>
              <a:rPr lang="en-US" altLang="zh-CN" sz="2000" dirty="0"/>
              <a:t>:</a:t>
            </a:r>
            <a:endParaRPr lang="en-US" altLang="zh-CN" sz="2000" dirty="0"/>
          </a:p>
        </p:txBody>
      </p:sp>
      <p:sp>
        <p:nvSpPr>
          <p:cNvPr id="12" name="Text Box 48"/>
          <p:cNvSpPr txBox="1">
            <a:spLocks noChangeArrowheads="1"/>
          </p:cNvSpPr>
          <p:nvPr/>
        </p:nvSpPr>
        <p:spPr bwMode="auto">
          <a:xfrm>
            <a:off x="173870" y="4423794"/>
            <a:ext cx="10405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dirty="0"/>
              <a:t>path:</a:t>
            </a:r>
            <a:endParaRPr lang="en-US" altLang="zh-CN" sz="2000" dirty="0"/>
          </a:p>
        </p:txBody>
      </p:sp>
      <p:sp>
        <p:nvSpPr>
          <p:cNvPr id="13" name="Text Box 49"/>
          <p:cNvSpPr txBox="1">
            <a:spLocks noChangeArrowheads="1"/>
          </p:cNvSpPr>
          <p:nvPr/>
        </p:nvSpPr>
        <p:spPr bwMode="auto">
          <a:xfrm>
            <a:off x="6248986" y="538305"/>
            <a:ext cx="720725"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dirty="0">
                <a:solidFill>
                  <a:srgbClr val="CC0000"/>
                </a:solidFill>
              </a:rPr>
              <a:t>①</a:t>
            </a:r>
            <a:endParaRPr lang="en-US" altLang="zh-CN" sz="2000" dirty="0">
              <a:solidFill>
                <a:srgbClr val="CC0000"/>
              </a:solidFill>
            </a:endParaRPr>
          </a:p>
        </p:txBody>
      </p:sp>
      <p:sp>
        <p:nvSpPr>
          <p:cNvPr id="14" name="Text Box 50"/>
          <p:cNvSpPr txBox="1">
            <a:spLocks noChangeArrowheads="1"/>
          </p:cNvSpPr>
          <p:nvPr/>
        </p:nvSpPr>
        <p:spPr bwMode="auto">
          <a:xfrm>
            <a:off x="242918" y="1322386"/>
            <a:ext cx="3112678" cy="400110"/>
          </a:xfrm>
          <a:prstGeom prst="rect">
            <a:avLst/>
          </a:prstGeom>
          <a:solidFill>
            <a:srgbClr val="FE7A6C"/>
          </a:solidFill>
          <a:ln w="9525">
            <a:solidFill>
              <a:srgbClr val="FE7A6C"/>
            </a:solidFill>
            <a:miter lim="800000"/>
          </a:ln>
        </p:spPr>
        <p:txBody>
          <a:bodyPr wrap="square"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dirty="0">
                <a:solidFill>
                  <a:srgbClr val="006600"/>
                </a:solidFill>
              </a:rPr>
              <a:t>s[</a:t>
            </a:r>
            <a:r>
              <a:rPr lang="en-US" altLang="zh-CN" sz="2000" dirty="0" err="1">
                <a:solidFill>
                  <a:srgbClr val="006600"/>
                </a:solidFill>
              </a:rPr>
              <a:t>i</a:t>
            </a:r>
            <a:r>
              <a:rPr lang="en-US" altLang="zh-CN" sz="2000" dirty="0">
                <a:solidFill>
                  <a:srgbClr val="006600"/>
                </a:solidFill>
              </a:rPr>
              <a:t>]</a:t>
            </a:r>
            <a:r>
              <a:rPr lang="zh-CN" altLang="en-US" sz="2000" dirty="0">
                <a:solidFill>
                  <a:srgbClr val="006600"/>
                </a:solidFill>
              </a:rPr>
              <a:t>为顶点</a:t>
            </a:r>
            <a:r>
              <a:rPr lang="en-US" altLang="zh-CN" sz="2000" dirty="0" err="1">
                <a:solidFill>
                  <a:srgbClr val="006600"/>
                </a:solidFill>
              </a:rPr>
              <a:t>i</a:t>
            </a:r>
            <a:r>
              <a:rPr lang="zh-CN" altLang="en-US" sz="2000" dirty="0">
                <a:solidFill>
                  <a:srgbClr val="006600"/>
                </a:solidFill>
              </a:rPr>
              <a:t>是否属于集合</a:t>
            </a:r>
            <a:r>
              <a:rPr lang="en-US" altLang="zh-CN" sz="2000" dirty="0">
                <a:solidFill>
                  <a:srgbClr val="006600"/>
                </a:solidFill>
              </a:rPr>
              <a:t>S</a:t>
            </a:r>
            <a:endParaRPr lang="en-US" altLang="zh-CN" sz="2000" dirty="0">
              <a:solidFill>
                <a:srgbClr val="006600"/>
              </a:solidFill>
            </a:endParaRPr>
          </a:p>
        </p:txBody>
      </p:sp>
      <p:sp>
        <p:nvSpPr>
          <p:cNvPr id="15" name="Text Box 51"/>
          <p:cNvSpPr txBox="1">
            <a:spLocks noChangeArrowheads="1"/>
          </p:cNvSpPr>
          <p:nvPr/>
        </p:nvSpPr>
        <p:spPr bwMode="auto">
          <a:xfrm>
            <a:off x="242919" y="2446624"/>
            <a:ext cx="4513640" cy="400110"/>
          </a:xfrm>
          <a:prstGeom prst="rect">
            <a:avLst/>
          </a:prstGeom>
          <a:solidFill>
            <a:srgbClr val="FE7A6C"/>
          </a:solidFill>
          <a:ln w="9525">
            <a:solidFill>
              <a:srgbClr val="FE7A6C"/>
            </a:solidFill>
            <a:miter lim="800000"/>
          </a:ln>
        </p:spPr>
        <p:txBody>
          <a:bodyPr wrap="square"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dirty="0" err="1">
                <a:solidFill>
                  <a:srgbClr val="006600"/>
                </a:solidFill>
              </a:rPr>
              <a:t>dist</a:t>
            </a:r>
            <a:r>
              <a:rPr lang="en-US" altLang="zh-CN" sz="2000" dirty="0">
                <a:solidFill>
                  <a:srgbClr val="006600"/>
                </a:solidFill>
              </a:rPr>
              <a:t>[</a:t>
            </a:r>
            <a:r>
              <a:rPr lang="en-US" altLang="zh-CN" sz="2000" dirty="0" err="1">
                <a:solidFill>
                  <a:srgbClr val="006600"/>
                </a:solidFill>
              </a:rPr>
              <a:t>i</a:t>
            </a:r>
            <a:r>
              <a:rPr lang="en-US" altLang="zh-CN" sz="2000" dirty="0">
                <a:solidFill>
                  <a:srgbClr val="006600"/>
                </a:solidFill>
              </a:rPr>
              <a:t>]</a:t>
            </a:r>
            <a:r>
              <a:rPr lang="zh-CN" altLang="en-US" sz="2000" dirty="0">
                <a:solidFill>
                  <a:srgbClr val="006600"/>
                </a:solidFill>
              </a:rPr>
              <a:t>为源到顶点</a:t>
            </a:r>
            <a:r>
              <a:rPr lang="en-US" altLang="zh-CN" sz="2000" dirty="0" err="1">
                <a:solidFill>
                  <a:srgbClr val="006600"/>
                </a:solidFill>
              </a:rPr>
              <a:t>i</a:t>
            </a:r>
            <a:r>
              <a:rPr lang="zh-CN" altLang="en-US" sz="2000" dirty="0">
                <a:solidFill>
                  <a:srgbClr val="006600"/>
                </a:solidFill>
              </a:rPr>
              <a:t>的最短特殊路径长度</a:t>
            </a:r>
            <a:endParaRPr lang="zh-CN" altLang="en-US" sz="2000" dirty="0">
              <a:solidFill>
                <a:srgbClr val="006600"/>
              </a:solidFill>
            </a:endParaRPr>
          </a:p>
        </p:txBody>
      </p:sp>
      <p:sp>
        <p:nvSpPr>
          <p:cNvPr id="16" name="Text Box 52"/>
          <p:cNvSpPr txBox="1">
            <a:spLocks noChangeArrowheads="1"/>
          </p:cNvSpPr>
          <p:nvPr/>
        </p:nvSpPr>
        <p:spPr bwMode="auto">
          <a:xfrm>
            <a:off x="242918" y="3761440"/>
            <a:ext cx="3599579" cy="400110"/>
          </a:xfrm>
          <a:prstGeom prst="rect">
            <a:avLst/>
          </a:prstGeom>
          <a:solidFill>
            <a:srgbClr val="FE7A6C"/>
          </a:solidFill>
          <a:ln w="9525">
            <a:solidFill>
              <a:srgbClr val="FE7A6C"/>
            </a:solidFill>
            <a:miter lim="800000"/>
          </a:ln>
        </p:spPr>
        <p:txBody>
          <a:bodyPr wrap="square"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dirty="0">
                <a:solidFill>
                  <a:srgbClr val="006600"/>
                </a:solidFill>
              </a:rPr>
              <a:t>path[</a:t>
            </a:r>
            <a:r>
              <a:rPr lang="en-US" altLang="zh-CN" sz="2000" dirty="0" err="1">
                <a:solidFill>
                  <a:srgbClr val="006600"/>
                </a:solidFill>
              </a:rPr>
              <a:t>i</a:t>
            </a:r>
            <a:r>
              <a:rPr lang="en-US" altLang="zh-CN" sz="2000" dirty="0">
                <a:solidFill>
                  <a:srgbClr val="006600"/>
                </a:solidFill>
              </a:rPr>
              <a:t>]</a:t>
            </a:r>
            <a:r>
              <a:rPr lang="zh-CN" altLang="en-US" sz="2000" dirty="0">
                <a:solidFill>
                  <a:srgbClr val="006600"/>
                </a:solidFill>
              </a:rPr>
              <a:t>为顶点</a:t>
            </a:r>
            <a:r>
              <a:rPr lang="en-US" altLang="zh-CN" sz="2000" dirty="0" err="1">
                <a:solidFill>
                  <a:srgbClr val="006600"/>
                </a:solidFill>
              </a:rPr>
              <a:t>i</a:t>
            </a:r>
            <a:r>
              <a:rPr lang="zh-CN" altLang="en-US" sz="2000" dirty="0">
                <a:solidFill>
                  <a:srgbClr val="006600"/>
                </a:solidFill>
              </a:rPr>
              <a:t>的最优前驱顶点</a:t>
            </a:r>
            <a:endParaRPr lang="zh-CN" altLang="en-US" sz="2000" dirty="0">
              <a:solidFill>
                <a:srgbClr val="006600"/>
              </a:solidFill>
            </a:endParaRPr>
          </a:p>
        </p:txBody>
      </p:sp>
      <p:graphicFrame>
        <p:nvGraphicFramePr>
          <p:cNvPr id="17" name="Group 17"/>
          <p:cNvGraphicFramePr>
            <a:graphicFrameLocks noGrp="1"/>
          </p:cNvGraphicFramePr>
          <p:nvPr/>
        </p:nvGraphicFramePr>
        <p:xfrm>
          <a:off x="1127842" y="1818182"/>
          <a:ext cx="3198923" cy="528448"/>
        </p:xfrm>
        <a:graphic>
          <a:graphicData uri="http://schemas.openxmlformats.org/drawingml/2006/table">
            <a:tbl>
              <a:tblPr/>
              <a:tblGrid>
                <a:gridCol w="627395"/>
                <a:gridCol w="657710"/>
                <a:gridCol w="627395"/>
                <a:gridCol w="628713"/>
                <a:gridCol w="657710"/>
              </a:tblGrid>
              <a:tr h="528448">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1</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0</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0</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0</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graphicFrame>
        <p:nvGraphicFramePr>
          <p:cNvPr id="18" name="Group 17"/>
          <p:cNvGraphicFramePr>
            <a:graphicFrameLocks noGrp="1"/>
          </p:cNvGraphicFramePr>
          <p:nvPr/>
        </p:nvGraphicFramePr>
        <p:xfrm>
          <a:off x="1146019" y="4371244"/>
          <a:ext cx="3198923" cy="528448"/>
        </p:xfrm>
        <a:graphic>
          <a:graphicData uri="http://schemas.openxmlformats.org/drawingml/2006/table">
            <a:tbl>
              <a:tblPr/>
              <a:tblGrid>
                <a:gridCol w="627395"/>
                <a:gridCol w="657710"/>
                <a:gridCol w="627395"/>
                <a:gridCol w="628713"/>
                <a:gridCol w="657710"/>
              </a:tblGrid>
              <a:tr h="528448">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-1</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1</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1</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1</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20" name="标题 1"/>
          <p:cNvSpPr>
            <a:spLocks noGrp="1"/>
          </p:cNvSpPr>
          <p:nvPr>
            <p:ph type="title"/>
          </p:nvPr>
        </p:nvSpPr>
        <p:spPr>
          <a:xfrm>
            <a:off x="746299" y="171217"/>
            <a:ext cx="3126455" cy="249299"/>
          </a:xfrm>
        </p:spPr>
        <p:txBody>
          <a:bodyPr/>
          <a:lstStyle/>
          <a:p>
            <a:r>
              <a:rPr lang="en-US" altLang="zh-CN" dirty="0">
                <a:solidFill>
                  <a:srgbClr val="002060"/>
                </a:solidFill>
              </a:rPr>
              <a:t>7.6 </a:t>
            </a:r>
            <a:r>
              <a:rPr lang="zh-CN" altLang="en-US" dirty="0">
                <a:solidFill>
                  <a:srgbClr val="002060"/>
                </a:solidFill>
              </a:rPr>
              <a:t>最短路径</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childTnLst>
                          </p:cTn>
                        </p:par>
                        <p:par>
                          <p:cTn id="20" fill="hold">
                            <p:stCondLst>
                              <p:cond delay="500"/>
                            </p:stCondLst>
                            <p:childTnLst>
                              <p:par>
                                <p:cTn id="21" presetID="3" presetClass="entr" presetSubtype="1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par>
                                <p:cTn id="24" presetID="3" presetClass="entr" presetSubtype="10" fill="hold" nodeType="withEffect">
                                  <p:stCondLst>
                                    <p:cond delay="30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childTnLst>
                          </p:cTn>
                        </p:par>
                        <p:par>
                          <p:cTn id="32" fill="hold">
                            <p:stCondLst>
                              <p:cond delay="500"/>
                            </p:stCondLst>
                            <p:childTnLst>
                              <p:par>
                                <p:cTn id="33" presetID="3" presetClass="entr" presetSubtype="1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childTnLst>
                          </p:cTn>
                        </p:par>
                        <p:par>
                          <p:cTn id="36" fill="hold">
                            <p:stCondLst>
                              <p:cond delay="1000"/>
                            </p:stCondLst>
                            <p:childTnLst>
                              <p:par>
                                <p:cTn id="37" presetID="1"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P spid="12" grpId="0" autoUpdateAnimBg="0"/>
      <p:bldP spid="14" grpId="0" bldLvl="0" animBg="1" autoUpdateAnimBg="0"/>
      <p:bldP spid="15" grpId="0" bldLvl="0" animBg="1" autoUpdateAnimBg="0"/>
      <p:bldP spid="16" grpId="0" bldLvl="0" animBg="1"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217488" y="574881"/>
            <a:ext cx="4303712" cy="79157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107950" indent="0" algn="just" defTabSz="685800" rtl="0" eaLnBrk="1" fontAlgn="ctr" latinLnBrk="0" hangingPunct="1">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defTabSz="685800" rtl="0" eaLnBrk="1" fontAlgn="ctr" latinLnBrk="0" hangingPunct="1">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1"/>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2"/>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a:buFontTx/>
              <a:buNone/>
            </a:pPr>
            <a:r>
              <a:rPr lang="zh-CN" altLang="en-US" sz="1800" dirty="0">
                <a:solidFill>
                  <a:srgbClr val="FF0066"/>
                </a:solidFill>
                <a:latin typeface="楷体_GB2312"/>
                <a:ea typeface="楷体_GB2312"/>
                <a:cs typeface="楷体_GB2312"/>
              </a:rPr>
              <a:t>第二步，将</a:t>
            </a:r>
            <a:r>
              <a:rPr lang="en-US" altLang="zh-CN" sz="1800" dirty="0">
                <a:solidFill>
                  <a:srgbClr val="FF0066"/>
                </a:solidFill>
                <a:latin typeface="楷体_GB2312"/>
                <a:ea typeface="楷体_GB2312"/>
                <a:cs typeface="楷体_GB2312"/>
              </a:rPr>
              <a:t>S</a:t>
            </a:r>
            <a:r>
              <a:rPr lang="zh-CN" altLang="en-US" sz="1800" dirty="0">
                <a:solidFill>
                  <a:srgbClr val="FF0066"/>
                </a:solidFill>
                <a:latin typeface="楷体_GB2312"/>
                <a:ea typeface="楷体_GB2312"/>
                <a:cs typeface="楷体_GB2312"/>
              </a:rPr>
              <a:t>外距离</a:t>
            </a:r>
            <a:r>
              <a:rPr lang="en-US" altLang="zh-CN" sz="1800" dirty="0">
                <a:solidFill>
                  <a:srgbClr val="FF0066"/>
                </a:solidFill>
                <a:latin typeface="楷体_GB2312"/>
                <a:ea typeface="楷体_GB2312"/>
                <a:cs typeface="楷体_GB2312"/>
              </a:rPr>
              <a:t>S</a:t>
            </a:r>
            <a:r>
              <a:rPr lang="zh-CN" altLang="en-US" sz="1800" dirty="0">
                <a:solidFill>
                  <a:srgbClr val="FF0066"/>
                </a:solidFill>
                <a:latin typeface="楷体_GB2312"/>
                <a:ea typeface="楷体_GB2312"/>
                <a:cs typeface="楷体_GB2312"/>
              </a:rPr>
              <a:t>最近的点</a:t>
            </a:r>
            <a:r>
              <a:rPr lang="en-US" altLang="zh-CN" sz="1800" dirty="0">
                <a:solidFill>
                  <a:srgbClr val="FF0066"/>
                </a:solidFill>
                <a:latin typeface="楷体_GB2312"/>
                <a:ea typeface="楷体_GB2312"/>
                <a:cs typeface="楷体_GB2312"/>
              </a:rPr>
              <a:t>v2</a:t>
            </a:r>
            <a:r>
              <a:rPr lang="zh-CN" altLang="en-US" sz="1800" dirty="0">
                <a:solidFill>
                  <a:srgbClr val="FF0066"/>
                </a:solidFill>
                <a:latin typeface="楷体_GB2312"/>
                <a:ea typeface="楷体_GB2312"/>
                <a:cs typeface="楷体_GB2312"/>
              </a:rPr>
              <a:t>加入</a:t>
            </a:r>
            <a:r>
              <a:rPr lang="en-US" altLang="zh-CN" sz="1800" dirty="0">
                <a:solidFill>
                  <a:srgbClr val="FF0066"/>
                </a:solidFill>
                <a:latin typeface="楷体_GB2312"/>
                <a:ea typeface="楷体_GB2312"/>
                <a:cs typeface="楷体_GB2312"/>
              </a:rPr>
              <a:t>S</a:t>
            </a:r>
            <a:r>
              <a:rPr lang="zh-CN" altLang="en-US" sz="1800" dirty="0">
                <a:solidFill>
                  <a:srgbClr val="FF0066"/>
                </a:solidFill>
                <a:latin typeface="楷体_GB2312"/>
                <a:ea typeface="楷体_GB2312"/>
                <a:cs typeface="楷体_GB2312"/>
              </a:rPr>
              <a:t>。更新</a:t>
            </a:r>
            <a:r>
              <a:rPr lang="en-US" altLang="zh-CN" sz="1800" dirty="0">
                <a:solidFill>
                  <a:srgbClr val="FF0066"/>
                </a:solidFill>
                <a:latin typeface="楷体_GB2312"/>
                <a:ea typeface="楷体_GB2312"/>
                <a:cs typeface="楷体_GB2312"/>
              </a:rPr>
              <a:t>S</a:t>
            </a:r>
            <a:r>
              <a:rPr lang="zh-CN" altLang="en-US" sz="1800" dirty="0">
                <a:solidFill>
                  <a:srgbClr val="FF0066"/>
                </a:solidFill>
                <a:latin typeface="楷体_GB2312"/>
                <a:ea typeface="楷体_GB2312"/>
                <a:cs typeface="楷体_GB2312"/>
              </a:rPr>
              <a:t>外的点的最短路径和最优前驱。</a:t>
            </a:r>
            <a:endParaRPr lang="zh-CN" altLang="en-US" sz="1800" dirty="0">
              <a:solidFill>
                <a:srgbClr val="FF0066"/>
              </a:solidFill>
              <a:latin typeface="楷体_GB2312"/>
              <a:ea typeface="楷体_GB2312"/>
              <a:cs typeface="楷体_GB2312"/>
            </a:endParaRPr>
          </a:p>
        </p:txBody>
      </p:sp>
      <p:graphicFrame>
        <p:nvGraphicFramePr>
          <p:cNvPr id="8" name="Group 17"/>
          <p:cNvGraphicFramePr>
            <a:graphicFrameLocks noGrp="1"/>
          </p:cNvGraphicFramePr>
          <p:nvPr/>
        </p:nvGraphicFramePr>
        <p:xfrm>
          <a:off x="772741" y="2944142"/>
          <a:ext cx="3157129" cy="507287"/>
        </p:xfrm>
        <a:graphic>
          <a:graphicData uri="http://schemas.openxmlformats.org/drawingml/2006/table">
            <a:tbl>
              <a:tblPr/>
              <a:tblGrid>
                <a:gridCol w="619198"/>
                <a:gridCol w="649117"/>
                <a:gridCol w="619198"/>
                <a:gridCol w="620499"/>
                <a:gridCol w="649117"/>
              </a:tblGrid>
              <a:tr h="507287">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30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100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10" name="Text Box 45"/>
          <p:cNvSpPr txBox="1">
            <a:spLocks noChangeArrowheads="1"/>
          </p:cNvSpPr>
          <p:nvPr/>
        </p:nvSpPr>
        <p:spPr bwMode="auto">
          <a:xfrm>
            <a:off x="33124" y="2148865"/>
            <a:ext cx="733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dirty="0"/>
              <a:t>S:</a:t>
            </a:r>
            <a:endParaRPr lang="en-US" altLang="zh-CN" sz="1800" dirty="0"/>
          </a:p>
        </p:txBody>
      </p:sp>
      <p:sp>
        <p:nvSpPr>
          <p:cNvPr id="11" name="Text Box 46"/>
          <p:cNvSpPr txBox="1">
            <a:spLocks noChangeArrowheads="1"/>
          </p:cNvSpPr>
          <p:nvPr/>
        </p:nvSpPr>
        <p:spPr bwMode="auto">
          <a:xfrm>
            <a:off x="58827" y="2991624"/>
            <a:ext cx="7684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dirty="0" err="1"/>
              <a:t>dist</a:t>
            </a:r>
            <a:r>
              <a:rPr lang="en-US" altLang="zh-CN" sz="1800" dirty="0"/>
              <a:t>:</a:t>
            </a:r>
            <a:endParaRPr lang="en-US" altLang="zh-CN" sz="1800" dirty="0"/>
          </a:p>
        </p:txBody>
      </p:sp>
      <p:sp>
        <p:nvSpPr>
          <p:cNvPr id="12" name="Text Box 47"/>
          <p:cNvSpPr txBox="1">
            <a:spLocks noChangeArrowheads="1"/>
          </p:cNvSpPr>
          <p:nvPr/>
        </p:nvSpPr>
        <p:spPr bwMode="auto">
          <a:xfrm>
            <a:off x="47440" y="4043494"/>
            <a:ext cx="786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dirty="0"/>
              <a:t>path:</a:t>
            </a:r>
            <a:endParaRPr lang="en-US" altLang="zh-CN" sz="1800" dirty="0"/>
          </a:p>
        </p:txBody>
      </p:sp>
      <p:grpSp>
        <p:nvGrpSpPr>
          <p:cNvPr id="14" name="Group 49"/>
          <p:cNvGrpSpPr/>
          <p:nvPr/>
        </p:nvGrpSpPr>
        <p:grpSpPr bwMode="auto">
          <a:xfrm>
            <a:off x="5233846" y="574881"/>
            <a:ext cx="2707212" cy="2558351"/>
            <a:chOff x="3288" y="164"/>
            <a:chExt cx="2053" cy="2110"/>
          </a:xfrm>
        </p:grpSpPr>
        <p:pic>
          <p:nvPicPr>
            <p:cNvPr id="15" name="Picture 50" descr="t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 y="164"/>
              <a:ext cx="2053" cy="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51"/>
            <p:cNvSpPr txBox="1">
              <a:spLocks noChangeArrowheads="1"/>
            </p:cNvSpPr>
            <p:nvPr/>
          </p:nvSpPr>
          <p:spPr bwMode="auto">
            <a:xfrm>
              <a:off x="4100" y="164"/>
              <a:ext cx="454" cy="3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CC0000"/>
                  </a:solidFill>
                </a:rPr>
                <a:t>①</a:t>
              </a:r>
              <a:endParaRPr lang="en-US" altLang="zh-CN" dirty="0">
                <a:solidFill>
                  <a:srgbClr val="CC0000"/>
                </a:solidFill>
              </a:endParaRPr>
            </a:p>
          </p:txBody>
        </p:sp>
      </p:grpSp>
      <p:sp>
        <p:nvSpPr>
          <p:cNvPr id="17" name="Text Box 52"/>
          <p:cNvSpPr txBox="1">
            <a:spLocks noChangeArrowheads="1"/>
          </p:cNvSpPr>
          <p:nvPr/>
        </p:nvSpPr>
        <p:spPr bwMode="auto">
          <a:xfrm>
            <a:off x="5424187" y="1549464"/>
            <a:ext cx="72072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CC0000"/>
                </a:solidFill>
              </a:rPr>
              <a:t>②</a:t>
            </a:r>
            <a:endParaRPr lang="en-US" altLang="zh-CN" dirty="0">
              <a:solidFill>
                <a:srgbClr val="CC0000"/>
              </a:solidFill>
            </a:endParaRPr>
          </a:p>
        </p:txBody>
      </p:sp>
      <p:graphicFrame>
        <p:nvGraphicFramePr>
          <p:cNvPr id="20" name="Group 17"/>
          <p:cNvGraphicFramePr>
            <a:graphicFrameLocks noGrp="1"/>
          </p:cNvGraphicFramePr>
          <p:nvPr/>
        </p:nvGraphicFramePr>
        <p:xfrm>
          <a:off x="845112" y="3982626"/>
          <a:ext cx="3018950" cy="457200"/>
        </p:xfrm>
        <a:graphic>
          <a:graphicData uri="http://schemas.openxmlformats.org/drawingml/2006/table">
            <a:tbl>
              <a:tblPr/>
              <a:tblGrid>
                <a:gridCol w="592097"/>
                <a:gridCol w="620707"/>
                <a:gridCol w="592097"/>
                <a:gridCol w="593342"/>
                <a:gridCol w="620707"/>
              </a:tblGrid>
              <a:tr h="43020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graphicFrame>
        <p:nvGraphicFramePr>
          <p:cNvPr id="22" name="Group 17"/>
          <p:cNvGraphicFramePr>
            <a:graphicFrameLocks noGrp="1"/>
          </p:cNvGraphicFramePr>
          <p:nvPr/>
        </p:nvGraphicFramePr>
        <p:xfrm>
          <a:off x="745770" y="2011129"/>
          <a:ext cx="3198923" cy="528448"/>
        </p:xfrm>
        <a:graphic>
          <a:graphicData uri="http://schemas.openxmlformats.org/drawingml/2006/table">
            <a:tbl>
              <a:tblPr/>
              <a:tblGrid>
                <a:gridCol w="627395"/>
                <a:gridCol w="657710"/>
                <a:gridCol w="627395"/>
                <a:gridCol w="628713"/>
                <a:gridCol w="657710"/>
              </a:tblGrid>
              <a:tr h="528448">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1</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0</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0</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0</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13" name="Text Box 48"/>
          <p:cNvSpPr txBox="1">
            <a:spLocks noChangeArrowheads="1"/>
          </p:cNvSpPr>
          <p:nvPr/>
        </p:nvSpPr>
        <p:spPr bwMode="auto">
          <a:xfrm>
            <a:off x="1431322" y="2046906"/>
            <a:ext cx="519398" cy="461665"/>
          </a:xfrm>
          <a:prstGeom prst="rect">
            <a:avLst/>
          </a:prstGeom>
          <a:solidFill>
            <a:srgbClr val="D2BC9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FF0066"/>
                </a:solidFill>
              </a:rPr>
              <a:t>1</a:t>
            </a:r>
            <a:endParaRPr lang="en-US" altLang="zh-CN" dirty="0">
              <a:solidFill>
                <a:srgbClr val="FF0066"/>
              </a:solidFill>
            </a:endParaRPr>
          </a:p>
        </p:txBody>
      </p:sp>
      <p:sp>
        <p:nvSpPr>
          <p:cNvPr id="18" name="Text Box 53"/>
          <p:cNvSpPr txBox="1">
            <a:spLocks noChangeArrowheads="1"/>
          </p:cNvSpPr>
          <p:nvPr/>
        </p:nvSpPr>
        <p:spPr bwMode="auto">
          <a:xfrm>
            <a:off x="2050043" y="2991624"/>
            <a:ext cx="600882" cy="369332"/>
          </a:xfrm>
          <a:prstGeom prst="rect">
            <a:avLst/>
          </a:prstGeom>
          <a:solidFill>
            <a:srgbClr val="D2BC9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FF0066"/>
                </a:solidFill>
              </a:rPr>
              <a:t>60</a:t>
            </a:r>
            <a:endParaRPr lang="en-US" altLang="zh-CN" dirty="0">
              <a:solidFill>
                <a:srgbClr val="FF0066"/>
              </a:solidFill>
            </a:endParaRPr>
          </a:p>
        </p:txBody>
      </p:sp>
      <p:sp>
        <p:nvSpPr>
          <p:cNvPr id="19" name="Text Box 54"/>
          <p:cNvSpPr txBox="1">
            <a:spLocks noChangeArrowheads="1"/>
          </p:cNvSpPr>
          <p:nvPr/>
        </p:nvSpPr>
        <p:spPr bwMode="auto">
          <a:xfrm>
            <a:off x="2067178" y="4026202"/>
            <a:ext cx="576262" cy="369332"/>
          </a:xfrm>
          <a:prstGeom prst="rect">
            <a:avLst/>
          </a:prstGeom>
          <a:solidFill>
            <a:srgbClr val="D2BC9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FF0066"/>
                </a:solidFill>
              </a:rPr>
              <a:t>2</a:t>
            </a:r>
            <a:endParaRPr lang="en-US" altLang="zh-CN" dirty="0">
              <a:solidFill>
                <a:srgbClr val="FF0066"/>
              </a:solidFill>
            </a:endParaRPr>
          </a:p>
        </p:txBody>
      </p:sp>
      <p:sp>
        <p:nvSpPr>
          <p:cNvPr id="2" name="标题 1"/>
          <p:cNvSpPr>
            <a:spLocks noGrp="1"/>
          </p:cNvSpPr>
          <p:nvPr>
            <p:ph type="title"/>
          </p:nvPr>
        </p:nvSpPr>
        <p:spPr>
          <a:xfrm>
            <a:off x="746299" y="171217"/>
            <a:ext cx="3126455" cy="249299"/>
          </a:xfrm>
        </p:spPr>
        <p:txBody>
          <a:bodyPr/>
          <a:lstStyle/>
          <a:p>
            <a:r>
              <a:rPr lang="en-US" altLang="zh-CN" dirty="0"/>
              <a:t>7.6 </a:t>
            </a:r>
            <a:r>
              <a:rPr lang="zh-CN" altLang="en-US" dirty="0"/>
              <a:t>最短路径</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par>
                          <p:cTn id="8" fill="hold">
                            <p:stCondLst>
                              <p:cond delay="500"/>
                            </p:stCondLst>
                            <p:childTnLst>
                              <p:par>
                                <p:cTn id="9" presetID="3" presetClass="entr" presetSubtype="10" fill="hold" grpId="0" nodeType="afterEffect">
                                  <p:stCondLst>
                                    <p:cond delay="30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3" grpId="0" bldLvl="0" animBg="1"/>
      <p:bldP spid="18" grpId="0" bldLvl="0" animBg="1"/>
      <p:bldP spid="19" grpId="0" bldLvl="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46299" y="171217"/>
            <a:ext cx="3126455" cy="249299"/>
          </a:xfrm>
        </p:spPr>
        <p:txBody>
          <a:bodyPr/>
          <a:lstStyle/>
          <a:p>
            <a:r>
              <a:rPr lang="en-US" altLang="zh-CN" dirty="0"/>
              <a:t>7.6 </a:t>
            </a:r>
            <a:r>
              <a:rPr lang="zh-CN" altLang="en-US" dirty="0"/>
              <a:t>最短路径</a:t>
            </a:r>
            <a:endParaRPr lang="zh-CN" altLang="en-US" dirty="0"/>
          </a:p>
        </p:txBody>
      </p:sp>
      <p:sp>
        <p:nvSpPr>
          <p:cNvPr id="6" name="Rectangle 2"/>
          <p:cNvSpPr txBox="1">
            <a:spLocks noChangeArrowheads="1"/>
          </p:cNvSpPr>
          <p:nvPr/>
        </p:nvSpPr>
        <p:spPr>
          <a:xfrm>
            <a:off x="217488" y="574881"/>
            <a:ext cx="4262233" cy="79157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107950" indent="0" algn="just" defTabSz="685800" rtl="0" eaLnBrk="1" fontAlgn="ctr" latinLnBrk="0" hangingPunct="1">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defTabSz="685800" rtl="0" eaLnBrk="1" fontAlgn="ctr" latinLnBrk="0" hangingPunct="1">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1"/>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2"/>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a:buFontTx/>
              <a:buNone/>
            </a:pPr>
            <a:r>
              <a:rPr lang="zh-CN" altLang="en-US" sz="1800" dirty="0">
                <a:solidFill>
                  <a:srgbClr val="FF0066"/>
                </a:solidFill>
                <a:latin typeface="楷体_GB2312"/>
                <a:ea typeface="楷体_GB2312"/>
                <a:cs typeface="楷体_GB2312"/>
              </a:rPr>
              <a:t>第三步，将</a:t>
            </a:r>
            <a:r>
              <a:rPr lang="en-US" altLang="zh-CN" sz="1800" dirty="0">
                <a:solidFill>
                  <a:srgbClr val="FF0066"/>
                </a:solidFill>
                <a:latin typeface="楷体_GB2312"/>
                <a:ea typeface="楷体_GB2312"/>
                <a:cs typeface="楷体_GB2312"/>
              </a:rPr>
              <a:t>S</a:t>
            </a:r>
            <a:r>
              <a:rPr lang="zh-CN" altLang="en-US" sz="1800" dirty="0">
                <a:solidFill>
                  <a:srgbClr val="FF0066"/>
                </a:solidFill>
                <a:latin typeface="楷体_GB2312"/>
                <a:ea typeface="楷体_GB2312"/>
                <a:cs typeface="楷体_GB2312"/>
              </a:rPr>
              <a:t>外距离</a:t>
            </a:r>
            <a:r>
              <a:rPr lang="en-US" altLang="zh-CN" sz="1800" dirty="0">
                <a:solidFill>
                  <a:srgbClr val="FF0066"/>
                </a:solidFill>
                <a:latin typeface="楷体_GB2312"/>
                <a:ea typeface="楷体_GB2312"/>
                <a:cs typeface="楷体_GB2312"/>
              </a:rPr>
              <a:t>S</a:t>
            </a:r>
            <a:r>
              <a:rPr lang="zh-CN" altLang="en-US" sz="1800" dirty="0">
                <a:solidFill>
                  <a:srgbClr val="FF0066"/>
                </a:solidFill>
                <a:latin typeface="楷体_GB2312"/>
                <a:ea typeface="楷体_GB2312"/>
                <a:cs typeface="楷体_GB2312"/>
              </a:rPr>
              <a:t>最近的点</a:t>
            </a:r>
            <a:r>
              <a:rPr lang="en-US" altLang="zh-CN" sz="1800" dirty="0">
                <a:solidFill>
                  <a:srgbClr val="FF0066"/>
                </a:solidFill>
                <a:latin typeface="楷体_GB2312"/>
                <a:ea typeface="楷体_GB2312"/>
                <a:cs typeface="楷体_GB2312"/>
              </a:rPr>
              <a:t>v4</a:t>
            </a:r>
            <a:r>
              <a:rPr lang="zh-CN" altLang="en-US" sz="1800" dirty="0">
                <a:solidFill>
                  <a:srgbClr val="FF0066"/>
                </a:solidFill>
                <a:latin typeface="楷体_GB2312"/>
                <a:ea typeface="楷体_GB2312"/>
                <a:cs typeface="楷体_GB2312"/>
              </a:rPr>
              <a:t>加入</a:t>
            </a:r>
            <a:r>
              <a:rPr lang="en-US" altLang="zh-CN" sz="1800" dirty="0">
                <a:solidFill>
                  <a:srgbClr val="FF0066"/>
                </a:solidFill>
                <a:latin typeface="楷体_GB2312"/>
                <a:ea typeface="楷体_GB2312"/>
                <a:cs typeface="楷体_GB2312"/>
              </a:rPr>
              <a:t>S</a:t>
            </a:r>
            <a:r>
              <a:rPr lang="zh-CN" altLang="en-US" sz="1800" dirty="0">
                <a:solidFill>
                  <a:srgbClr val="FF0066"/>
                </a:solidFill>
                <a:latin typeface="楷体_GB2312"/>
                <a:ea typeface="楷体_GB2312"/>
                <a:cs typeface="楷体_GB2312"/>
              </a:rPr>
              <a:t>。更新</a:t>
            </a:r>
            <a:r>
              <a:rPr lang="en-US" altLang="zh-CN" sz="1800" dirty="0">
                <a:solidFill>
                  <a:srgbClr val="FF0066"/>
                </a:solidFill>
                <a:latin typeface="楷体_GB2312"/>
                <a:ea typeface="楷体_GB2312"/>
                <a:cs typeface="楷体_GB2312"/>
              </a:rPr>
              <a:t>S</a:t>
            </a:r>
            <a:r>
              <a:rPr lang="zh-CN" altLang="en-US" sz="1800" dirty="0">
                <a:solidFill>
                  <a:srgbClr val="FF0066"/>
                </a:solidFill>
                <a:latin typeface="楷体_GB2312"/>
                <a:ea typeface="楷体_GB2312"/>
                <a:cs typeface="楷体_GB2312"/>
              </a:rPr>
              <a:t>外的点的最短路径和最优前驱。</a:t>
            </a:r>
            <a:endParaRPr lang="zh-CN" altLang="en-US" sz="1800" dirty="0">
              <a:solidFill>
                <a:srgbClr val="FF0066"/>
              </a:solidFill>
              <a:latin typeface="楷体_GB2312"/>
              <a:ea typeface="楷体_GB2312"/>
              <a:cs typeface="楷体_GB2312"/>
            </a:endParaRPr>
          </a:p>
        </p:txBody>
      </p:sp>
      <p:graphicFrame>
        <p:nvGraphicFramePr>
          <p:cNvPr id="8" name="Group 17"/>
          <p:cNvGraphicFramePr>
            <a:graphicFrameLocks noGrp="1"/>
          </p:cNvGraphicFramePr>
          <p:nvPr/>
        </p:nvGraphicFramePr>
        <p:xfrm>
          <a:off x="978644" y="2944142"/>
          <a:ext cx="3157129" cy="507287"/>
        </p:xfrm>
        <a:graphic>
          <a:graphicData uri="http://schemas.openxmlformats.org/drawingml/2006/table">
            <a:tbl>
              <a:tblPr/>
              <a:tblGrid>
                <a:gridCol w="619198"/>
                <a:gridCol w="649117"/>
                <a:gridCol w="619198"/>
                <a:gridCol w="620499"/>
                <a:gridCol w="649117"/>
              </a:tblGrid>
              <a:tr h="507287">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60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30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100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10" name="Text Box 45"/>
          <p:cNvSpPr txBox="1">
            <a:spLocks noChangeArrowheads="1"/>
          </p:cNvSpPr>
          <p:nvPr/>
        </p:nvSpPr>
        <p:spPr bwMode="auto">
          <a:xfrm>
            <a:off x="96787" y="2148865"/>
            <a:ext cx="733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dirty="0"/>
              <a:t>S:</a:t>
            </a:r>
            <a:endParaRPr lang="en-US" altLang="zh-CN" sz="1800" dirty="0"/>
          </a:p>
        </p:txBody>
      </p:sp>
      <p:sp>
        <p:nvSpPr>
          <p:cNvPr id="11" name="Text Box 46"/>
          <p:cNvSpPr txBox="1">
            <a:spLocks noChangeArrowheads="1"/>
          </p:cNvSpPr>
          <p:nvPr/>
        </p:nvSpPr>
        <p:spPr bwMode="auto">
          <a:xfrm>
            <a:off x="193610" y="2991624"/>
            <a:ext cx="7684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dirty="0" err="1"/>
              <a:t>dist</a:t>
            </a:r>
            <a:r>
              <a:rPr lang="en-US" altLang="zh-CN" sz="1800" dirty="0"/>
              <a:t>:</a:t>
            </a:r>
            <a:endParaRPr lang="en-US" altLang="zh-CN" sz="1800" dirty="0"/>
          </a:p>
        </p:txBody>
      </p:sp>
      <p:sp>
        <p:nvSpPr>
          <p:cNvPr id="12" name="Text Box 47"/>
          <p:cNvSpPr txBox="1">
            <a:spLocks noChangeArrowheads="1"/>
          </p:cNvSpPr>
          <p:nvPr/>
        </p:nvSpPr>
        <p:spPr bwMode="auto">
          <a:xfrm>
            <a:off x="243183" y="4043494"/>
            <a:ext cx="786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dirty="0"/>
              <a:t>path:</a:t>
            </a:r>
            <a:endParaRPr lang="en-US" altLang="zh-CN" sz="1800" dirty="0"/>
          </a:p>
        </p:txBody>
      </p:sp>
      <p:grpSp>
        <p:nvGrpSpPr>
          <p:cNvPr id="14" name="Group 49"/>
          <p:cNvGrpSpPr/>
          <p:nvPr/>
        </p:nvGrpSpPr>
        <p:grpSpPr bwMode="auto">
          <a:xfrm>
            <a:off x="5250787" y="570031"/>
            <a:ext cx="2707212" cy="2563201"/>
            <a:chOff x="3288" y="160"/>
            <a:chExt cx="2053" cy="2114"/>
          </a:xfrm>
        </p:grpSpPr>
        <p:pic>
          <p:nvPicPr>
            <p:cNvPr id="15" name="Picture 50" descr="t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 y="164"/>
              <a:ext cx="2053" cy="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51"/>
            <p:cNvSpPr txBox="1">
              <a:spLocks noChangeArrowheads="1"/>
            </p:cNvSpPr>
            <p:nvPr/>
          </p:nvSpPr>
          <p:spPr bwMode="auto">
            <a:xfrm>
              <a:off x="4105" y="160"/>
              <a:ext cx="454" cy="3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CC0000"/>
                  </a:solidFill>
                </a:rPr>
                <a:t>①</a:t>
              </a:r>
              <a:endParaRPr lang="en-US" altLang="zh-CN" dirty="0">
                <a:solidFill>
                  <a:srgbClr val="CC0000"/>
                </a:solidFill>
              </a:endParaRPr>
            </a:p>
          </p:txBody>
        </p:sp>
      </p:grpSp>
      <p:sp>
        <p:nvSpPr>
          <p:cNvPr id="17" name="Text Box 52"/>
          <p:cNvSpPr txBox="1">
            <a:spLocks noChangeArrowheads="1"/>
          </p:cNvSpPr>
          <p:nvPr/>
        </p:nvSpPr>
        <p:spPr bwMode="auto">
          <a:xfrm>
            <a:off x="5602590" y="1549464"/>
            <a:ext cx="42253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CC0000"/>
                </a:solidFill>
              </a:rPr>
              <a:t>②</a:t>
            </a:r>
            <a:endParaRPr lang="en-US" altLang="zh-CN" dirty="0">
              <a:solidFill>
                <a:srgbClr val="CC0000"/>
              </a:solidFill>
            </a:endParaRPr>
          </a:p>
        </p:txBody>
      </p:sp>
      <p:graphicFrame>
        <p:nvGraphicFramePr>
          <p:cNvPr id="20" name="Group 17"/>
          <p:cNvGraphicFramePr>
            <a:graphicFrameLocks noGrp="1"/>
          </p:cNvGraphicFramePr>
          <p:nvPr/>
        </p:nvGraphicFramePr>
        <p:xfrm>
          <a:off x="1091655" y="3982626"/>
          <a:ext cx="3018950" cy="457200"/>
        </p:xfrm>
        <a:graphic>
          <a:graphicData uri="http://schemas.openxmlformats.org/drawingml/2006/table">
            <a:tbl>
              <a:tblPr/>
              <a:tblGrid>
                <a:gridCol w="592097"/>
                <a:gridCol w="620707"/>
                <a:gridCol w="592097"/>
                <a:gridCol w="593342"/>
                <a:gridCol w="620707"/>
              </a:tblGrid>
              <a:tr h="43020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2</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graphicFrame>
        <p:nvGraphicFramePr>
          <p:cNvPr id="22" name="Group 17"/>
          <p:cNvGraphicFramePr>
            <a:graphicFrameLocks noGrp="1"/>
          </p:cNvGraphicFramePr>
          <p:nvPr/>
        </p:nvGraphicFramePr>
        <p:xfrm>
          <a:off x="951673" y="2011129"/>
          <a:ext cx="3198923" cy="528448"/>
        </p:xfrm>
        <a:graphic>
          <a:graphicData uri="http://schemas.openxmlformats.org/drawingml/2006/table">
            <a:tbl>
              <a:tblPr/>
              <a:tblGrid>
                <a:gridCol w="627395"/>
                <a:gridCol w="657710"/>
                <a:gridCol w="627395"/>
                <a:gridCol w="628713"/>
                <a:gridCol w="657710"/>
              </a:tblGrid>
              <a:tr h="528448">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1</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1</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0</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0</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13" name="Text Box 48"/>
          <p:cNvSpPr txBox="1">
            <a:spLocks noChangeArrowheads="1"/>
          </p:cNvSpPr>
          <p:nvPr/>
        </p:nvSpPr>
        <p:spPr bwMode="auto">
          <a:xfrm>
            <a:off x="2919894" y="2056532"/>
            <a:ext cx="503237" cy="461665"/>
          </a:xfrm>
          <a:prstGeom prst="rect">
            <a:avLst/>
          </a:prstGeom>
          <a:solidFill>
            <a:srgbClr val="D2BC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FF0066"/>
                </a:solidFill>
              </a:rPr>
              <a:t>1</a:t>
            </a:r>
            <a:endParaRPr lang="en-US" altLang="zh-CN" dirty="0">
              <a:solidFill>
                <a:srgbClr val="FF0066"/>
              </a:solidFill>
            </a:endParaRPr>
          </a:p>
        </p:txBody>
      </p:sp>
      <p:sp>
        <p:nvSpPr>
          <p:cNvPr id="18" name="Text Box 53"/>
          <p:cNvSpPr txBox="1">
            <a:spLocks noChangeArrowheads="1"/>
          </p:cNvSpPr>
          <p:nvPr/>
        </p:nvSpPr>
        <p:spPr bwMode="auto">
          <a:xfrm>
            <a:off x="2261401" y="3010874"/>
            <a:ext cx="600882" cy="369332"/>
          </a:xfrm>
          <a:prstGeom prst="rect">
            <a:avLst/>
          </a:prstGeom>
          <a:solidFill>
            <a:srgbClr val="D2BC9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FF0066"/>
                </a:solidFill>
              </a:rPr>
              <a:t>50</a:t>
            </a:r>
            <a:endParaRPr lang="en-US" altLang="zh-CN" dirty="0">
              <a:solidFill>
                <a:srgbClr val="FF0066"/>
              </a:solidFill>
            </a:endParaRPr>
          </a:p>
        </p:txBody>
      </p:sp>
      <p:sp>
        <p:nvSpPr>
          <p:cNvPr id="19" name="Text Box 54"/>
          <p:cNvSpPr txBox="1">
            <a:spLocks noChangeArrowheads="1"/>
          </p:cNvSpPr>
          <p:nvPr/>
        </p:nvSpPr>
        <p:spPr bwMode="auto">
          <a:xfrm>
            <a:off x="2310104" y="4028491"/>
            <a:ext cx="576262" cy="369332"/>
          </a:xfrm>
          <a:prstGeom prst="rect">
            <a:avLst/>
          </a:prstGeom>
          <a:solidFill>
            <a:srgbClr val="D2BC9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FF0066"/>
                </a:solidFill>
              </a:rPr>
              <a:t>4</a:t>
            </a:r>
            <a:endParaRPr lang="en-US" altLang="zh-CN" dirty="0">
              <a:solidFill>
                <a:srgbClr val="FF0066"/>
              </a:solidFill>
            </a:endParaRPr>
          </a:p>
        </p:txBody>
      </p:sp>
      <p:sp>
        <p:nvSpPr>
          <p:cNvPr id="24" name="Text Box 55"/>
          <p:cNvSpPr txBox="1">
            <a:spLocks noChangeArrowheads="1"/>
          </p:cNvSpPr>
          <p:nvPr/>
        </p:nvSpPr>
        <p:spPr bwMode="auto">
          <a:xfrm>
            <a:off x="7203328" y="2528737"/>
            <a:ext cx="64770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CC0000"/>
                </a:solidFill>
              </a:rPr>
              <a:t>④</a:t>
            </a:r>
            <a:endParaRPr lang="en-US" altLang="zh-CN" dirty="0">
              <a:solidFill>
                <a:srgbClr val="CC0000"/>
              </a:solidFill>
            </a:endParaRPr>
          </a:p>
        </p:txBody>
      </p:sp>
      <p:sp>
        <p:nvSpPr>
          <p:cNvPr id="25" name="Text Box 53"/>
          <p:cNvSpPr txBox="1">
            <a:spLocks noChangeArrowheads="1"/>
          </p:cNvSpPr>
          <p:nvPr/>
        </p:nvSpPr>
        <p:spPr bwMode="auto">
          <a:xfrm>
            <a:off x="3511353" y="3010874"/>
            <a:ext cx="600882" cy="369332"/>
          </a:xfrm>
          <a:prstGeom prst="rect">
            <a:avLst/>
          </a:prstGeom>
          <a:solidFill>
            <a:srgbClr val="D2BC9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FF0066"/>
                </a:solidFill>
              </a:rPr>
              <a:t>90</a:t>
            </a:r>
            <a:endParaRPr lang="en-US" altLang="zh-CN" dirty="0">
              <a:solidFill>
                <a:srgbClr val="FF0066"/>
              </a:solidFill>
            </a:endParaRPr>
          </a:p>
        </p:txBody>
      </p:sp>
      <p:sp>
        <p:nvSpPr>
          <p:cNvPr id="26" name="Text Box 54"/>
          <p:cNvSpPr txBox="1">
            <a:spLocks noChangeArrowheads="1"/>
          </p:cNvSpPr>
          <p:nvPr/>
        </p:nvSpPr>
        <p:spPr bwMode="auto">
          <a:xfrm>
            <a:off x="3502806" y="4033869"/>
            <a:ext cx="576262" cy="369332"/>
          </a:xfrm>
          <a:prstGeom prst="rect">
            <a:avLst/>
          </a:prstGeom>
          <a:solidFill>
            <a:srgbClr val="D2BC9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FF0066"/>
                </a:solidFill>
              </a:rPr>
              <a:t>4</a:t>
            </a:r>
            <a:endParaRPr lang="en-US" altLang="zh-CN" dirty="0">
              <a:solidFill>
                <a:srgbClr val="FF00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par>
                          <p:cTn id="26" fill="hold">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linds(horizontal)">
                                      <p:cBhvr>
                                        <p:cTn id="2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8" grpId="0" bldLvl="0" animBg="1"/>
      <p:bldP spid="19" grpId="0" bldLvl="0" animBg="1"/>
      <p:bldP spid="24" grpId="0" bldLvl="0" animBg="1"/>
      <p:bldP spid="25" grpId="0" bldLvl="0" animBg="1"/>
      <p:bldP spid="26" grpId="0" bldLvl="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46299" y="171217"/>
            <a:ext cx="3126455" cy="249299"/>
          </a:xfrm>
        </p:spPr>
        <p:txBody>
          <a:bodyPr/>
          <a:lstStyle/>
          <a:p>
            <a:r>
              <a:rPr lang="en-US" altLang="zh-CN" dirty="0"/>
              <a:t>7.6 </a:t>
            </a:r>
            <a:r>
              <a:rPr lang="zh-CN" altLang="en-US" dirty="0"/>
              <a:t>最短路径</a:t>
            </a:r>
            <a:endParaRPr lang="zh-CN" altLang="en-US" dirty="0"/>
          </a:p>
        </p:txBody>
      </p:sp>
      <p:sp>
        <p:nvSpPr>
          <p:cNvPr id="6" name="Rectangle 2"/>
          <p:cNvSpPr txBox="1">
            <a:spLocks noChangeArrowheads="1"/>
          </p:cNvSpPr>
          <p:nvPr/>
        </p:nvSpPr>
        <p:spPr>
          <a:xfrm>
            <a:off x="217488" y="574881"/>
            <a:ext cx="4262233" cy="79157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107950" indent="0" algn="just" defTabSz="685800" rtl="0" eaLnBrk="1" fontAlgn="ctr" latinLnBrk="0" hangingPunct="1">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defTabSz="685800" rtl="0" eaLnBrk="1" fontAlgn="ctr" latinLnBrk="0" hangingPunct="1">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1"/>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2"/>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a:buFontTx/>
              <a:buNone/>
            </a:pPr>
            <a:r>
              <a:rPr lang="zh-CN" altLang="en-US" sz="1800" dirty="0">
                <a:solidFill>
                  <a:srgbClr val="FF0066"/>
                </a:solidFill>
                <a:latin typeface="楷体_GB2312"/>
                <a:ea typeface="楷体_GB2312"/>
                <a:cs typeface="楷体_GB2312"/>
              </a:rPr>
              <a:t>第四步，将</a:t>
            </a:r>
            <a:r>
              <a:rPr lang="en-US" altLang="zh-CN" sz="1800" dirty="0">
                <a:solidFill>
                  <a:srgbClr val="FF0066"/>
                </a:solidFill>
                <a:latin typeface="楷体_GB2312"/>
                <a:ea typeface="楷体_GB2312"/>
                <a:cs typeface="楷体_GB2312"/>
              </a:rPr>
              <a:t>S</a:t>
            </a:r>
            <a:r>
              <a:rPr lang="zh-CN" altLang="en-US" sz="1800" dirty="0">
                <a:solidFill>
                  <a:srgbClr val="FF0066"/>
                </a:solidFill>
                <a:latin typeface="楷体_GB2312"/>
                <a:ea typeface="楷体_GB2312"/>
                <a:cs typeface="楷体_GB2312"/>
              </a:rPr>
              <a:t>外距离</a:t>
            </a:r>
            <a:r>
              <a:rPr lang="en-US" altLang="zh-CN" sz="1800" dirty="0">
                <a:solidFill>
                  <a:srgbClr val="FF0066"/>
                </a:solidFill>
                <a:latin typeface="楷体_GB2312"/>
                <a:ea typeface="楷体_GB2312"/>
                <a:cs typeface="楷体_GB2312"/>
              </a:rPr>
              <a:t>S</a:t>
            </a:r>
            <a:r>
              <a:rPr lang="zh-CN" altLang="en-US" sz="1800" dirty="0">
                <a:solidFill>
                  <a:srgbClr val="FF0066"/>
                </a:solidFill>
                <a:latin typeface="楷体_GB2312"/>
                <a:ea typeface="楷体_GB2312"/>
                <a:cs typeface="楷体_GB2312"/>
              </a:rPr>
              <a:t>最近的点</a:t>
            </a:r>
            <a:r>
              <a:rPr lang="en-US" altLang="zh-CN" sz="1800" dirty="0">
                <a:solidFill>
                  <a:srgbClr val="FF0066"/>
                </a:solidFill>
                <a:latin typeface="楷体_GB2312"/>
                <a:ea typeface="楷体_GB2312"/>
                <a:cs typeface="楷体_GB2312"/>
              </a:rPr>
              <a:t>v3</a:t>
            </a:r>
            <a:r>
              <a:rPr lang="zh-CN" altLang="en-US" sz="1800" dirty="0">
                <a:solidFill>
                  <a:srgbClr val="FF0066"/>
                </a:solidFill>
                <a:latin typeface="楷体_GB2312"/>
                <a:ea typeface="楷体_GB2312"/>
                <a:cs typeface="楷体_GB2312"/>
              </a:rPr>
              <a:t>加入</a:t>
            </a:r>
            <a:r>
              <a:rPr lang="en-US" altLang="zh-CN" sz="1800" dirty="0">
                <a:solidFill>
                  <a:srgbClr val="FF0066"/>
                </a:solidFill>
                <a:latin typeface="楷体_GB2312"/>
                <a:ea typeface="楷体_GB2312"/>
                <a:cs typeface="楷体_GB2312"/>
              </a:rPr>
              <a:t>S</a:t>
            </a:r>
            <a:r>
              <a:rPr lang="zh-CN" altLang="en-US" sz="1800" dirty="0">
                <a:solidFill>
                  <a:srgbClr val="FF0066"/>
                </a:solidFill>
                <a:latin typeface="楷体_GB2312"/>
                <a:ea typeface="楷体_GB2312"/>
                <a:cs typeface="楷体_GB2312"/>
              </a:rPr>
              <a:t>。更新</a:t>
            </a:r>
            <a:r>
              <a:rPr lang="en-US" altLang="zh-CN" sz="1800" dirty="0">
                <a:solidFill>
                  <a:srgbClr val="FF0066"/>
                </a:solidFill>
                <a:latin typeface="楷体_GB2312"/>
                <a:ea typeface="楷体_GB2312"/>
                <a:cs typeface="楷体_GB2312"/>
              </a:rPr>
              <a:t>S</a:t>
            </a:r>
            <a:r>
              <a:rPr lang="zh-CN" altLang="en-US" sz="1800" dirty="0">
                <a:solidFill>
                  <a:srgbClr val="FF0066"/>
                </a:solidFill>
                <a:latin typeface="楷体_GB2312"/>
                <a:ea typeface="楷体_GB2312"/>
                <a:cs typeface="楷体_GB2312"/>
              </a:rPr>
              <a:t>外的点的最短路径和最优前驱。</a:t>
            </a:r>
            <a:endParaRPr lang="zh-CN" altLang="en-US" sz="1800" dirty="0">
              <a:solidFill>
                <a:srgbClr val="FF0066"/>
              </a:solidFill>
              <a:latin typeface="楷体_GB2312"/>
              <a:ea typeface="楷体_GB2312"/>
              <a:cs typeface="楷体_GB2312"/>
            </a:endParaRPr>
          </a:p>
        </p:txBody>
      </p:sp>
      <p:graphicFrame>
        <p:nvGraphicFramePr>
          <p:cNvPr id="8" name="Group 17"/>
          <p:cNvGraphicFramePr>
            <a:graphicFrameLocks noGrp="1"/>
          </p:cNvGraphicFramePr>
          <p:nvPr/>
        </p:nvGraphicFramePr>
        <p:xfrm>
          <a:off x="978644" y="2944142"/>
          <a:ext cx="3157129" cy="507287"/>
        </p:xfrm>
        <a:graphic>
          <a:graphicData uri="http://schemas.openxmlformats.org/drawingml/2006/table">
            <a:tbl>
              <a:tblPr/>
              <a:tblGrid>
                <a:gridCol w="619198"/>
                <a:gridCol w="649117"/>
                <a:gridCol w="619198"/>
                <a:gridCol w="620499"/>
                <a:gridCol w="649117"/>
              </a:tblGrid>
              <a:tr h="507287">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50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30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90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10" name="Text Box 45"/>
          <p:cNvSpPr txBox="1">
            <a:spLocks noChangeArrowheads="1"/>
          </p:cNvSpPr>
          <p:nvPr/>
        </p:nvSpPr>
        <p:spPr bwMode="auto">
          <a:xfrm>
            <a:off x="96787" y="2148865"/>
            <a:ext cx="733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dirty="0"/>
              <a:t>S:</a:t>
            </a:r>
            <a:endParaRPr lang="en-US" altLang="zh-CN" sz="1800" dirty="0"/>
          </a:p>
        </p:txBody>
      </p:sp>
      <p:sp>
        <p:nvSpPr>
          <p:cNvPr id="11" name="Text Box 46"/>
          <p:cNvSpPr txBox="1">
            <a:spLocks noChangeArrowheads="1"/>
          </p:cNvSpPr>
          <p:nvPr/>
        </p:nvSpPr>
        <p:spPr bwMode="auto">
          <a:xfrm>
            <a:off x="193610" y="2991624"/>
            <a:ext cx="7684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dirty="0" err="1"/>
              <a:t>dist</a:t>
            </a:r>
            <a:r>
              <a:rPr lang="en-US" altLang="zh-CN" sz="1800" dirty="0"/>
              <a:t>:</a:t>
            </a:r>
            <a:endParaRPr lang="en-US" altLang="zh-CN" sz="1800" dirty="0"/>
          </a:p>
        </p:txBody>
      </p:sp>
      <p:sp>
        <p:nvSpPr>
          <p:cNvPr id="12" name="Text Box 47"/>
          <p:cNvSpPr txBox="1">
            <a:spLocks noChangeArrowheads="1"/>
          </p:cNvSpPr>
          <p:nvPr/>
        </p:nvSpPr>
        <p:spPr bwMode="auto">
          <a:xfrm>
            <a:off x="243183" y="4043494"/>
            <a:ext cx="786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dirty="0"/>
              <a:t>path:</a:t>
            </a:r>
            <a:endParaRPr lang="en-US" altLang="zh-CN" sz="1800" dirty="0"/>
          </a:p>
        </p:txBody>
      </p:sp>
      <p:grpSp>
        <p:nvGrpSpPr>
          <p:cNvPr id="14" name="Group 49"/>
          <p:cNvGrpSpPr/>
          <p:nvPr/>
        </p:nvGrpSpPr>
        <p:grpSpPr bwMode="auto">
          <a:xfrm>
            <a:off x="5287794" y="570031"/>
            <a:ext cx="2707212" cy="2563201"/>
            <a:chOff x="3288" y="160"/>
            <a:chExt cx="2053" cy="2114"/>
          </a:xfrm>
        </p:grpSpPr>
        <p:pic>
          <p:nvPicPr>
            <p:cNvPr id="15" name="Picture 50" descr="t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 y="164"/>
              <a:ext cx="2053" cy="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51"/>
            <p:cNvSpPr txBox="1">
              <a:spLocks noChangeArrowheads="1"/>
            </p:cNvSpPr>
            <p:nvPr/>
          </p:nvSpPr>
          <p:spPr bwMode="auto">
            <a:xfrm>
              <a:off x="4105" y="160"/>
              <a:ext cx="454" cy="3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CC0000"/>
                  </a:solidFill>
                </a:rPr>
                <a:t>①</a:t>
              </a:r>
              <a:endParaRPr lang="en-US" altLang="zh-CN" dirty="0">
                <a:solidFill>
                  <a:srgbClr val="CC0000"/>
                </a:solidFill>
              </a:endParaRPr>
            </a:p>
          </p:txBody>
        </p:sp>
      </p:grpSp>
      <p:sp>
        <p:nvSpPr>
          <p:cNvPr id="17" name="Text Box 52"/>
          <p:cNvSpPr txBox="1">
            <a:spLocks noChangeArrowheads="1"/>
          </p:cNvSpPr>
          <p:nvPr/>
        </p:nvSpPr>
        <p:spPr bwMode="auto">
          <a:xfrm>
            <a:off x="5639597" y="1549464"/>
            <a:ext cx="42253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CC0000"/>
                </a:solidFill>
              </a:rPr>
              <a:t>②</a:t>
            </a:r>
            <a:endParaRPr lang="en-US" altLang="zh-CN" dirty="0">
              <a:solidFill>
                <a:srgbClr val="CC0000"/>
              </a:solidFill>
            </a:endParaRPr>
          </a:p>
        </p:txBody>
      </p:sp>
      <p:graphicFrame>
        <p:nvGraphicFramePr>
          <p:cNvPr id="20" name="Group 17"/>
          <p:cNvGraphicFramePr>
            <a:graphicFrameLocks noGrp="1"/>
          </p:cNvGraphicFramePr>
          <p:nvPr/>
        </p:nvGraphicFramePr>
        <p:xfrm>
          <a:off x="1091655" y="3982626"/>
          <a:ext cx="3018950" cy="457200"/>
        </p:xfrm>
        <a:graphic>
          <a:graphicData uri="http://schemas.openxmlformats.org/drawingml/2006/table">
            <a:tbl>
              <a:tblPr/>
              <a:tblGrid>
                <a:gridCol w="592097"/>
                <a:gridCol w="620707"/>
                <a:gridCol w="592097"/>
                <a:gridCol w="593342"/>
                <a:gridCol w="620707"/>
              </a:tblGrid>
              <a:tr h="43020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4</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4</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graphicFrame>
        <p:nvGraphicFramePr>
          <p:cNvPr id="22" name="Group 17"/>
          <p:cNvGraphicFramePr>
            <a:graphicFrameLocks noGrp="1"/>
          </p:cNvGraphicFramePr>
          <p:nvPr/>
        </p:nvGraphicFramePr>
        <p:xfrm>
          <a:off x="951673" y="2011129"/>
          <a:ext cx="3198923" cy="528448"/>
        </p:xfrm>
        <a:graphic>
          <a:graphicData uri="http://schemas.openxmlformats.org/drawingml/2006/table">
            <a:tbl>
              <a:tblPr/>
              <a:tblGrid>
                <a:gridCol w="627395"/>
                <a:gridCol w="657710"/>
                <a:gridCol w="627395"/>
                <a:gridCol w="628713"/>
                <a:gridCol w="657710"/>
              </a:tblGrid>
              <a:tr h="528448">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1</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1</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1</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0</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13" name="Text Box 48"/>
          <p:cNvSpPr txBox="1">
            <a:spLocks noChangeArrowheads="1"/>
          </p:cNvSpPr>
          <p:nvPr/>
        </p:nvSpPr>
        <p:spPr bwMode="auto">
          <a:xfrm>
            <a:off x="2273027" y="2044368"/>
            <a:ext cx="503237" cy="461665"/>
          </a:xfrm>
          <a:prstGeom prst="rect">
            <a:avLst/>
          </a:prstGeom>
          <a:solidFill>
            <a:srgbClr val="D2BC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FF0066"/>
                </a:solidFill>
              </a:rPr>
              <a:t>1</a:t>
            </a:r>
            <a:endParaRPr lang="en-US" altLang="zh-CN" dirty="0">
              <a:solidFill>
                <a:srgbClr val="FF0066"/>
              </a:solidFill>
            </a:endParaRPr>
          </a:p>
        </p:txBody>
      </p:sp>
      <p:sp>
        <p:nvSpPr>
          <p:cNvPr id="18" name="Text Box 53"/>
          <p:cNvSpPr txBox="1">
            <a:spLocks noChangeArrowheads="1"/>
          </p:cNvSpPr>
          <p:nvPr/>
        </p:nvSpPr>
        <p:spPr bwMode="auto">
          <a:xfrm>
            <a:off x="3514563" y="3020499"/>
            <a:ext cx="600882" cy="369332"/>
          </a:xfrm>
          <a:prstGeom prst="rect">
            <a:avLst/>
          </a:prstGeom>
          <a:solidFill>
            <a:srgbClr val="D2BC9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FF0066"/>
                </a:solidFill>
              </a:rPr>
              <a:t>60</a:t>
            </a:r>
            <a:endParaRPr lang="en-US" altLang="zh-CN" dirty="0">
              <a:solidFill>
                <a:srgbClr val="FF0066"/>
              </a:solidFill>
            </a:endParaRPr>
          </a:p>
        </p:txBody>
      </p:sp>
      <p:sp>
        <p:nvSpPr>
          <p:cNvPr id="19" name="Text Box 54"/>
          <p:cNvSpPr txBox="1">
            <a:spLocks noChangeArrowheads="1"/>
          </p:cNvSpPr>
          <p:nvPr/>
        </p:nvSpPr>
        <p:spPr bwMode="auto">
          <a:xfrm>
            <a:off x="3553063" y="4033869"/>
            <a:ext cx="521515" cy="369332"/>
          </a:xfrm>
          <a:prstGeom prst="rect">
            <a:avLst/>
          </a:prstGeom>
          <a:solidFill>
            <a:srgbClr val="D2BC9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FF0066"/>
                </a:solidFill>
              </a:rPr>
              <a:t>3</a:t>
            </a:r>
            <a:endParaRPr lang="en-US" altLang="zh-CN" dirty="0">
              <a:solidFill>
                <a:srgbClr val="FF0066"/>
              </a:solidFill>
            </a:endParaRPr>
          </a:p>
        </p:txBody>
      </p:sp>
      <p:sp>
        <p:nvSpPr>
          <p:cNvPr id="23" name="Text Box 56"/>
          <p:cNvSpPr txBox="1">
            <a:spLocks noChangeArrowheads="1"/>
          </p:cNvSpPr>
          <p:nvPr/>
        </p:nvSpPr>
        <p:spPr bwMode="auto">
          <a:xfrm>
            <a:off x="5527012" y="2473970"/>
            <a:ext cx="64770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CC0000"/>
                </a:solidFill>
              </a:rPr>
              <a:t>③</a:t>
            </a:r>
            <a:endParaRPr lang="en-US" altLang="zh-CN" dirty="0">
              <a:solidFill>
                <a:srgbClr val="CC0000"/>
              </a:solidFill>
            </a:endParaRPr>
          </a:p>
        </p:txBody>
      </p:sp>
      <p:sp>
        <p:nvSpPr>
          <p:cNvPr id="24" name="Text Box 55"/>
          <p:cNvSpPr txBox="1">
            <a:spLocks noChangeArrowheads="1"/>
          </p:cNvSpPr>
          <p:nvPr/>
        </p:nvSpPr>
        <p:spPr bwMode="auto">
          <a:xfrm>
            <a:off x="7289311" y="2518197"/>
            <a:ext cx="64770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CC0000"/>
                </a:solidFill>
              </a:rPr>
              <a:t>④</a:t>
            </a:r>
            <a:endParaRPr lang="en-US" altLang="zh-CN" dirty="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8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8" grpId="0" bldLvl="0" animBg="1"/>
      <p:bldP spid="19" grpId="0" bldLvl="0" animBg="1"/>
      <p:bldP spid="23" grpId="0" bldLvl="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26048" y="574881"/>
            <a:ext cx="4262233" cy="79157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107950" indent="0" algn="just" defTabSz="685800" rtl="0" eaLnBrk="1" fontAlgn="ctr" latinLnBrk="0" hangingPunct="1">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defTabSz="685800" rtl="0" eaLnBrk="1" fontAlgn="ctr" latinLnBrk="0" hangingPunct="1">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1"/>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2"/>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a:buFontTx/>
              <a:buNone/>
            </a:pPr>
            <a:r>
              <a:rPr lang="zh-CN" altLang="en-US" sz="1800" dirty="0">
                <a:solidFill>
                  <a:srgbClr val="FF0066"/>
                </a:solidFill>
                <a:latin typeface="楷体_GB2312"/>
                <a:ea typeface="楷体_GB2312"/>
                <a:cs typeface="楷体_GB2312"/>
              </a:rPr>
              <a:t>第五步，将</a:t>
            </a:r>
            <a:r>
              <a:rPr lang="en-US" altLang="zh-CN" sz="1800" dirty="0">
                <a:solidFill>
                  <a:srgbClr val="FF0066"/>
                </a:solidFill>
                <a:latin typeface="楷体_GB2312"/>
                <a:ea typeface="楷体_GB2312"/>
                <a:cs typeface="楷体_GB2312"/>
              </a:rPr>
              <a:t>S</a:t>
            </a:r>
            <a:r>
              <a:rPr lang="zh-CN" altLang="en-US" sz="1800" dirty="0">
                <a:solidFill>
                  <a:srgbClr val="FF0066"/>
                </a:solidFill>
                <a:latin typeface="楷体_GB2312"/>
                <a:ea typeface="楷体_GB2312"/>
                <a:cs typeface="楷体_GB2312"/>
              </a:rPr>
              <a:t>外距离</a:t>
            </a:r>
            <a:r>
              <a:rPr lang="en-US" altLang="zh-CN" sz="1800" dirty="0">
                <a:solidFill>
                  <a:srgbClr val="FF0066"/>
                </a:solidFill>
                <a:latin typeface="楷体_GB2312"/>
                <a:ea typeface="楷体_GB2312"/>
                <a:cs typeface="楷体_GB2312"/>
              </a:rPr>
              <a:t>S</a:t>
            </a:r>
            <a:r>
              <a:rPr lang="zh-CN" altLang="en-US" sz="1800" dirty="0">
                <a:solidFill>
                  <a:srgbClr val="FF0066"/>
                </a:solidFill>
                <a:latin typeface="楷体_GB2312"/>
                <a:ea typeface="楷体_GB2312"/>
                <a:cs typeface="楷体_GB2312"/>
              </a:rPr>
              <a:t>最近的点</a:t>
            </a:r>
            <a:r>
              <a:rPr lang="en-US" altLang="zh-CN" sz="1800" dirty="0">
                <a:solidFill>
                  <a:srgbClr val="FF0066"/>
                </a:solidFill>
                <a:latin typeface="楷体_GB2312"/>
                <a:ea typeface="楷体_GB2312"/>
                <a:cs typeface="楷体_GB2312"/>
              </a:rPr>
              <a:t>v5</a:t>
            </a:r>
            <a:r>
              <a:rPr lang="zh-CN" altLang="en-US" sz="1800" dirty="0">
                <a:solidFill>
                  <a:srgbClr val="FF0066"/>
                </a:solidFill>
                <a:latin typeface="楷体_GB2312"/>
                <a:ea typeface="楷体_GB2312"/>
                <a:cs typeface="楷体_GB2312"/>
              </a:rPr>
              <a:t>加入</a:t>
            </a:r>
            <a:r>
              <a:rPr lang="en-US" altLang="zh-CN" sz="1800" dirty="0">
                <a:solidFill>
                  <a:srgbClr val="FF0066"/>
                </a:solidFill>
                <a:latin typeface="楷体_GB2312"/>
                <a:ea typeface="楷体_GB2312"/>
                <a:cs typeface="楷体_GB2312"/>
              </a:rPr>
              <a:t>S</a:t>
            </a:r>
            <a:r>
              <a:rPr lang="zh-CN" altLang="en-US" sz="1800" dirty="0">
                <a:solidFill>
                  <a:srgbClr val="FF0066"/>
                </a:solidFill>
                <a:latin typeface="楷体_GB2312"/>
                <a:ea typeface="楷体_GB2312"/>
                <a:cs typeface="楷体_GB2312"/>
              </a:rPr>
              <a:t>。更新</a:t>
            </a:r>
            <a:r>
              <a:rPr lang="en-US" altLang="zh-CN" sz="1800" dirty="0">
                <a:solidFill>
                  <a:srgbClr val="FF0066"/>
                </a:solidFill>
                <a:latin typeface="楷体_GB2312"/>
                <a:ea typeface="楷体_GB2312"/>
                <a:cs typeface="楷体_GB2312"/>
              </a:rPr>
              <a:t>S</a:t>
            </a:r>
            <a:r>
              <a:rPr lang="zh-CN" altLang="en-US" sz="1800" dirty="0">
                <a:solidFill>
                  <a:srgbClr val="FF0066"/>
                </a:solidFill>
                <a:latin typeface="楷体_GB2312"/>
                <a:ea typeface="楷体_GB2312"/>
                <a:cs typeface="楷体_GB2312"/>
              </a:rPr>
              <a:t>外的点的最短路径和最优前驱。</a:t>
            </a:r>
            <a:endParaRPr lang="zh-CN" altLang="en-US" sz="1800" dirty="0">
              <a:solidFill>
                <a:srgbClr val="FF0066"/>
              </a:solidFill>
              <a:latin typeface="楷体_GB2312"/>
              <a:ea typeface="楷体_GB2312"/>
              <a:cs typeface="楷体_GB2312"/>
            </a:endParaRPr>
          </a:p>
        </p:txBody>
      </p:sp>
      <p:graphicFrame>
        <p:nvGraphicFramePr>
          <p:cNvPr id="8" name="Group 17"/>
          <p:cNvGraphicFramePr>
            <a:graphicFrameLocks noGrp="1"/>
          </p:cNvGraphicFramePr>
          <p:nvPr/>
        </p:nvGraphicFramePr>
        <p:xfrm>
          <a:off x="887204" y="2088464"/>
          <a:ext cx="3157129" cy="507287"/>
        </p:xfrm>
        <a:graphic>
          <a:graphicData uri="http://schemas.openxmlformats.org/drawingml/2006/table">
            <a:tbl>
              <a:tblPr/>
              <a:tblGrid>
                <a:gridCol w="619198"/>
                <a:gridCol w="649117"/>
                <a:gridCol w="619198"/>
                <a:gridCol w="620499"/>
                <a:gridCol w="649117"/>
              </a:tblGrid>
              <a:tr h="507287">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50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30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60</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10" name="Text Box 45"/>
          <p:cNvSpPr txBox="1">
            <a:spLocks noChangeArrowheads="1"/>
          </p:cNvSpPr>
          <p:nvPr/>
        </p:nvSpPr>
        <p:spPr bwMode="auto">
          <a:xfrm>
            <a:off x="5347" y="1570024"/>
            <a:ext cx="733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dirty="0"/>
              <a:t>S:</a:t>
            </a:r>
            <a:endParaRPr lang="en-US" altLang="zh-CN" sz="1800" dirty="0"/>
          </a:p>
        </p:txBody>
      </p:sp>
      <p:sp>
        <p:nvSpPr>
          <p:cNvPr id="11" name="Text Box 46"/>
          <p:cNvSpPr txBox="1">
            <a:spLocks noChangeArrowheads="1"/>
          </p:cNvSpPr>
          <p:nvPr/>
        </p:nvSpPr>
        <p:spPr bwMode="auto">
          <a:xfrm>
            <a:off x="102170" y="2135946"/>
            <a:ext cx="7684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dirty="0" err="1"/>
              <a:t>dist</a:t>
            </a:r>
            <a:r>
              <a:rPr lang="en-US" altLang="zh-CN" sz="1800" dirty="0"/>
              <a:t>:</a:t>
            </a:r>
            <a:endParaRPr lang="en-US" altLang="zh-CN" sz="1800" dirty="0"/>
          </a:p>
        </p:txBody>
      </p:sp>
      <p:sp>
        <p:nvSpPr>
          <p:cNvPr id="12" name="Text Box 47"/>
          <p:cNvSpPr txBox="1">
            <a:spLocks noChangeArrowheads="1"/>
          </p:cNvSpPr>
          <p:nvPr/>
        </p:nvSpPr>
        <p:spPr bwMode="auto">
          <a:xfrm>
            <a:off x="151743" y="2952924"/>
            <a:ext cx="786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dirty="0"/>
              <a:t>path:</a:t>
            </a:r>
            <a:endParaRPr lang="en-US" altLang="zh-CN" sz="1800" dirty="0"/>
          </a:p>
        </p:txBody>
      </p:sp>
      <p:grpSp>
        <p:nvGrpSpPr>
          <p:cNvPr id="14" name="Group 49"/>
          <p:cNvGrpSpPr/>
          <p:nvPr/>
        </p:nvGrpSpPr>
        <p:grpSpPr bwMode="auto">
          <a:xfrm>
            <a:off x="5217870" y="570031"/>
            <a:ext cx="2707212" cy="2563201"/>
            <a:chOff x="3288" y="160"/>
            <a:chExt cx="2053" cy="2114"/>
          </a:xfrm>
        </p:grpSpPr>
        <p:pic>
          <p:nvPicPr>
            <p:cNvPr id="15" name="Picture 50" descr="t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 y="164"/>
              <a:ext cx="2053" cy="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51"/>
            <p:cNvSpPr txBox="1">
              <a:spLocks noChangeArrowheads="1"/>
            </p:cNvSpPr>
            <p:nvPr/>
          </p:nvSpPr>
          <p:spPr bwMode="auto">
            <a:xfrm>
              <a:off x="4105" y="160"/>
              <a:ext cx="454" cy="3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CC0000"/>
                  </a:solidFill>
                </a:rPr>
                <a:t>①</a:t>
              </a:r>
              <a:endParaRPr lang="en-US" altLang="zh-CN" dirty="0">
                <a:solidFill>
                  <a:srgbClr val="CC0000"/>
                </a:solidFill>
              </a:endParaRPr>
            </a:p>
          </p:txBody>
        </p:sp>
      </p:grpSp>
      <p:sp>
        <p:nvSpPr>
          <p:cNvPr id="17" name="Text Box 52"/>
          <p:cNvSpPr txBox="1">
            <a:spLocks noChangeArrowheads="1"/>
          </p:cNvSpPr>
          <p:nvPr/>
        </p:nvSpPr>
        <p:spPr bwMode="auto">
          <a:xfrm>
            <a:off x="5567476" y="1497348"/>
            <a:ext cx="42253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CC0000"/>
                </a:solidFill>
              </a:rPr>
              <a:t>②</a:t>
            </a:r>
            <a:endParaRPr lang="en-US" altLang="zh-CN" dirty="0">
              <a:solidFill>
                <a:srgbClr val="CC0000"/>
              </a:solidFill>
            </a:endParaRPr>
          </a:p>
        </p:txBody>
      </p:sp>
      <p:graphicFrame>
        <p:nvGraphicFramePr>
          <p:cNvPr id="20" name="Group 17"/>
          <p:cNvGraphicFramePr>
            <a:graphicFrameLocks noGrp="1"/>
          </p:cNvGraphicFramePr>
          <p:nvPr/>
        </p:nvGraphicFramePr>
        <p:xfrm>
          <a:off x="1000215" y="2892056"/>
          <a:ext cx="3018950" cy="457200"/>
        </p:xfrm>
        <a:graphic>
          <a:graphicData uri="http://schemas.openxmlformats.org/drawingml/2006/table">
            <a:tbl>
              <a:tblPr/>
              <a:tblGrid>
                <a:gridCol w="592097"/>
                <a:gridCol w="620707"/>
                <a:gridCol w="592097"/>
                <a:gridCol w="593342"/>
                <a:gridCol w="620707"/>
              </a:tblGrid>
              <a:tr h="43020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4</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3</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graphicFrame>
        <p:nvGraphicFramePr>
          <p:cNvPr id="22" name="Group 17"/>
          <p:cNvGraphicFramePr>
            <a:graphicFrameLocks noGrp="1"/>
          </p:cNvGraphicFramePr>
          <p:nvPr/>
        </p:nvGraphicFramePr>
        <p:xfrm>
          <a:off x="860233" y="1432288"/>
          <a:ext cx="3198923" cy="528448"/>
        </p:xfrm>
        <a:graphic>
          <a:graphicData uri="http://schemas.openxmlformats.org/drawingml/2006/table">
            <a:tbl>
              <a:tblPr/>
              <a:tblGrid>
                <a:gridCol w="627395"/>
                <a:gridCol w="657710"/>
                <a:gridCol w="627395"/>
                <a:gridCol w="628713"/>
                <a:gridCol w="657710"/>
              </a:tblGrid>
              <a:tr h="528448">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1</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1</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1</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楷体_GB2312"/>
                          <a:ea typeface="楷体_GB2312"/>
                          <a:cs typeface="楷体_GB2312"/>
                        </a:rPr>
                        <a:t>0</a:t>
                      </a:r>
                      <a:endParaRPr kumimoji="0" lang="en-US" altLang="zh-CN" sz="2400" b="0" i="0" u="none" strike="noStrike"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13" name="Text Box 48"/>
          <p:cNvSpPr txBox="1">
            <a:spLocks noChangeArrowheads="1"/>
          </p:cNvSpPr>
          <p:nvPr/>
        </p:nvSpPr>
        <p:spPr bwMode="auto">
          <a:xfrm>
            <a:off x="3493712" y="1459297"/>
            <a:ext cx="503237" cy="461665"/>
          </a:xfrm>
          <a:prstGeom prst="rect">
            <a:avLst/>
          </a:prstGeom>
          <a:solidFill>
            <a:srgbClr val="D2BC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FF0066"/>
                </a:solidFill>
              </a:rPr>
              <a:t>1</a:t>
            </a:r>
            <a:endParaRPr lang="en-US" altLang="zh-CN" dirty="0">
              <a:solidFill>
                <a:srgbClr val="FF0066"/>
              </a:solidFill>
            </a:endParaRPr>
          </a:p>
        </p:txBody>
      </p:sp>
      <p:sp>
        <p:nvSpPr>
          <p:cNvPr id="23" name="Text Box 56"/>
          <p:cNvSpPr txBox="1">
            <a:spLocks noChangeArrowheads="1"/>
          </p:cNvSpPr>
          <p:nvPr/>
        </p:nvSpPr>
        <p:spPr bwMode="auto">
          <a:xfrm>
            <a:off x="5365768" y="2497048"/>
            <a:ext cx="64770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CC0000"/>
                </a:solidFill>
              </a:rPr>
              <a:t>③</a:t>
            </a:r>
            <a:endParaRPr lang="en-US" altLang="zh-CN" dirty="0">
              <a:solidFill>
                <a:srgbClr val="CC0000"/>
              </a:solidFill>
            </a:endParaRPr>
          </a:p>
        </p:txBody>
      </p:sp>
      <p:sp>
        <p:nvSpPr>
          <p:cNvPr id="24" name="Text Box 55"/>
          <p:cNvSpPr txBox="1">
            <a:spLocks noChangeArrowheads="1"/>
          </p:cNvSpPr>
          <p:nvPr/>
        </p:nvSpPr>
        <p:spPr bwMode="auto">
          <a:xfrm>
            <a:off x="7187005" y="2595751"/>
            <a:ext cx="64770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CC0000"/>
                </a:solidFill>
              </a:rPr>
              <a:t>④</a:t>
            </a:r>
            <a:endParaRPr lang="en-US" altLang="zh-CN" dirty="0">
              <a:solidFill>
                <a:srgbClr val="CC0000"/>
              </a:solidFill>
            </a:endParaRPr>
          </a:p>
        </p:txBody>
      </p:sp>
      <p:sp>
        <p:nvSpPr>
          <p:cNvPr id="21" name="Text Box 55"/>
          <p:cNvSpPr txBox="1">
            <a:spLocks noChangeArrowheads="1"/>
          </p:cNvSpPr>
          <p:nvPr/>
        </p:nvSpPr>
        <p:spPr bwMode="auto">
          <a:xfrm>
            <a:off x="7191677" y="1508215"/>
            <a:ext cx="54102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CC0000"/>
                </a:solidFill>
              </a:rPr>
              <a:t>⑤</a:t>
            </a:r>
            <a:endParaRPr lang="en-US" altLang="zh-CN" dirty="0">
              <a:solidFill>
                <a:srgbClr val="CC0000"/>
              </a:solidFill>
            </a:endParaRPr>
          </a:p>
        </p:txBody>
      </p:sp>
      <p:sp>
        <p:nvSpPr>
          <p:cNvPr id="25" name="Text Box 60"/>
          <p:cNvSpPr txBox="1">
            <a:spLocks noChangeArrowheads="1"/>
          </p:cNvSpPr>
          <p:nvPr/>
        </p:nvSpPr>
        <p:spPr bwMode="auto">
          <a:xfrm>
            <a:off x="151743" y="3745604"/>
            <a:ext cx="6804025" cy="1015663"/>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dirty="0">
                <a:solidFill>
                  <a:schemeClr val="bg1"/>
                </a:solidFill>
              </a:rPr>
              <a:t>由</a:t>
            </a:r>
            <a:r>
              <a:rPr lang="en-US" altLang="zh-CN" dirty="0" err="1">
                <a:solidFill>
                  <a:schemeClr val="bg1"/>
                </a:solidFill>
              </a:rPr>
              <a:t>dist</a:t>
            </a:r>
            <a:r>
              <a:rPr lang="zh-CN" altLang="en-US" dirty="0">
                <a:solidFill>
                  <a:schemeClr val="bg1"/>
                </a:solidFill>
              </a:rPr>
              <a:t>数组可以得到源点到任意点的</a:t>
            </a:r>
            <a:r>
              <a:rPr lang="zh-CN" altLang="en-US" dirty="0">
                <a:solidFill>
                  <a:srgbClr val="FFC000"/>
                </a:solidFill>
              </a:rPr>
              <a:t>最短距离</a:t>
            </a:r>
            <a:endParaRPr lang="en-US" altLang="zh-CN" dirty="0">
              <a:solidFill>
                <a:srgbClr val="FFC000"/>
              </a:solidFill>
            </a:endParaRPr>
          </a:p>
          <a:p>
            <a:pPr algn="ctr" eaLnBrk="1" hangingPunct="1">
              <a:spcBef>
                <a:spcPct val="50000"/>
              </a:spcBef>
            </a:pPr>
            <a:r>
              <a:rPr lang="zh-CN" altLang="en-US" dirty="0">
                <a:solidFill>
                  <a:schemeClr val="bg1"/>
                </a:solidFill>
              </a:rPr>
              <a:t>由</a:t>
            </a:r>
            <a:r>
              <a:rPr lang="en-US" altLang="zh-CN" dirty="0">
                <a:solidFill>
                  <a:schemeClr val="bg1"/>
                </a:solidFill>
              </a:rPr>
              <a:t>path</a:t>
            </a:r>
            <a:r>
              <a:rPr lang="zh-CN" altLang="en-US" dirty="0">
                <a:solidFill>
                  <a:schemeClr val="bg1"/>
                </a:solidFill>
              </a:rPr>
              <a:t>数组可以得到源点到任意点的</a:t>
            </a:r>
            <a:r>
              <a:rPr lang="zh-CN" altLang="en-US" dirty="0">
                <a:solidFill>
                  <a:srgbClr val="FFC000"/>
                </a:solidFill>
              </a:rPr>
              <a:t>最短路径</a:t>
            </a:r>
            <a:endParaRPr lang="zh-CN" altLang="en-US" dirty="0">
              <a:solidFill>
                <a:srgbClr val="FFC000"/>
              </a:solidFill>
            </a:endParaRPr>
          </a:p>
        </p:txBody>
      </p:sp>
      <p:sp>
        <p:nvSpPr>
          <p:cNvPr id="2" name="标题 1"/>
          <p:cNvSpPr>
            <a:spLocks noGrp="1"/>
          </p:cNvSpPr>
          <p:nvPr>
            <p:ph type="title"/>
          </p:nvPr>
        </p:nvSpPr>
        <p:spPr/>
        <p:txBody>
          <a:bodyPr/>
          <a:lstStyle/>
          <a:p>
            <a:r>
              <a:rPr lang="en-US" altLang="zh-CN" dirty="0"/>
              <a:t>7.6 </a:t>
            </a:r>
            <a:r>
              <a:rPr lang="zh-CN" altLang="en-US" dirty="0"/>
              <a:t>最短路径</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1" grpId="0" bldLvl="0" animBg="1"/>
      <p:bldP spid="25" grpId="0" bldLvl="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7.6 </a:t>
            </a:r>
            <a:r>
              <a:rPr lang="zh-CN" altLang="en-US" dirty="0"/>
              <a:t>最短路径</a:t>
            </a:r>
            <a:endParaRPr lang="zh-CN" altLang="en-US" dirty="0"/>
          </a:p>
        </p:txBody>
      </p:sp>
      <p:sp>
        <p:nvSpPr>
          <p:cNvPr id="9" name="Rectangle 2"/>
          <p:cNvSpPr txBox="1">
            <a:spLocks noChangeArrowheads="1"/>
          </p:cNvSpPr>
          <p:nvPr/>
        </p:nvSpPr>
        <p:spPr>
          <a:xfrm>
            <a:off x="125726" y="720634"/>
            <a:ext cx="8433058" cy="516607"/>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107950" indent="0" algn="just" defTabSz="685800" rtl="0" eaLnBrk="1" fontAlgn="ctr" latinLnBrk="0" hangingPunct="1">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defTabSz="685800" rtl="0" eaLnBrk="1" fontAlgn="ctr" latinLnBrk="0" hangingPunct="1">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1"/>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2"/>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r>
              <a:rPr lang="zh-CN" altLang="en-US" sz="1800" dirty="0">
                <a:solidFill>
                  <a:srgbClr val="FF0066"/>
                </a:solidFill>
                <a:latin typeface="楷体_GB2312"/>
                <a:ea typeface="楷体_GB2312"/>
                <a:cs typeface="楷体_GB2312"/>
              </a:rPr>
              <a:t>思考：如何由</a:t>
            </a:r>
            <a:r>
              <a:rPr lang="en-US" altLang="zh-CN" sz="1800" dirty="0">
                <a:solidFill>
                  <a:srgbClr val="FF0066"/>
                </a:solidFill>
                <a:latin typeface="楷体_GB2312"/>
                <a:ea typeface="楷体_GB2312"/>
                <a:cs typeface="楷体_GB2312"/>
              </a:rPr>
              <a:t>path</a:t>
            </a:r>
            <a:r>
              <a:rPr lang="zh-CN" altLang="en-US" sz="1800" dirty="0">
                <a:solidFill>
                  <a:srgbClr val="FF0066"/>
                </a:solidFill>
                <a:latin typeface="楷体_GB2312"/>
                <a:ea typeface="楷体_GB2312"/>
                <a:cs typeface="楷体_GB2312"/>
              </a:rPr>
              <a:t>数组得到源点到顶点</a:t>
            </a:r>
            <a:r>
              <a:rPr lang="en-US" altLang="zh-CN" sz="1800" dirty="0">
                <a:solidFill>
                  <a:srgbClr val="FF0066"/>
                </a:solidFill>
                <a:latin typeface="楷体_GB2312"/>
                <a:ea typeface="楷体_GB2312"/>
                <a:cs typeface="楷体_GB2312"/>
              </a:rPr>
              <a:t>vi</a:t>
            </a:r>
            <a:r>
              <a:rPr lang="zh-CN" altLang="en-US" sz="1800" dirty="0">
                <a:solidFill>
                  <a:srgbClr val="FF0066"/>
                </a:solidFill>
                <a:latin typeface="楷体_GB2312"/>
                <a:ea typeface="楷体_GB2312"/>
                <a:cs typeface="楷体_GB2312"/>
              </a:rPr>
              <a:t>的最短路径？</a:t>
            </a:r>
            <a:endParaRPr lang="zh-CN" altLang="en-US" sz="1800" dirty="0">
              <a:solidFill>
                <a:srgbClr val="FF0066"/>
              </a:solidFill>
              <a:latin typeface="楷体_GB2312"/>
              <a:ea typeface="楷体_GB2312"/>
              <a:cs typeface="楷体_GB2312"/>
            </a:endParaRPr>
          </a:p>
        </p:txBody>
      </p:sp>
      <p:sp>
        <p:nvSpPr>
          <p:cNvPr id="10" name="Rectangle 2"/>
          <p:cNvSpPr txBox="1">
            <a:spLocks noChangeArrowheads="1"/>
          </p:cNvSpPr>
          <p:nvPr/>
        </p:nvSpPr>
        <p:spPr>
          <a:xfrm>
            <a:off x="2330959" y="2278105"/>
            <a:ext cx="4630510" cy="84285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107950" indent="0" algn="just" defTabSz="685800" rtl="0" eaLnBrk="1" fontAlgn="ctr" latinLnBrk="0" hangingPunct="1">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defTabSz="685800" rtl="0" eaLnBrk="1" fontAlgn="ctr" latinLnBrk="0" hangingPunct="1">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1"/>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2"/>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endParaRPr lang="zh-CN" altLang="en-US" sz="1800" dirty="0">
              <a:solidFill>
                <a:srgbClr val="FF0066"/>
              </a:solidFill>
              <a:latin typeface="楷体_GB2312"/>
              <a:ea typeface="楷体_GB2312"/>
              <a:cs typeface="楷体_GB2312"/>
            </a:endParaRPr>
          </a:p>
        </p:txBody>
      </p:sp>
      <p:sp>
        <p:nvSpPr>
          <p:cNvPr id="12" name="Text Box 47"/>
          <p:cNvSpPr txBox="1">
            <a:spLocks noChangeArrowheads="1"/>
          </p:cNvSpPr>
          <p:nvPr/>
        </p:nvSpPr>
        <p:spPr bwMode="auto">
          <a:xfrm>
            <a:off x="2004820" y="1606616"/>
            <a:ext cx="786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dirty="0"/>
              <a:t>path:</a:t>
            </a:r>
            <a:endParaRPr lang="en-US" altLang="zh-CN" sz="1800" dirty="0"/>
          </a:p>
        </p:txBody>
      </p:sp>
      <p:graphicFrame>
        <p:nvGraphicFramePr>
          <p:cNvPr id="13" name="Group 17"/>
          <p:cNvGraphicFramePr>
            <a:graphicFrameLocks noGrp="1"/>
          </p:cNvGraphicFramePr>
          <p:nvPr/>
        </p:nvGraphicFramePr>
        <p:xfrm>
          <a:off x="2853292" y="1537359"/>
          <a:ext cx="3018950" cy="457200"/>
        </p:xfrm>
        <a:graphic>
          <a:graphicData uri="http://schemas.openxmlformats.org/drawingml/2006/table">
            <a:tbl>
              <a:tblPr/>
              <a:tblGrid>
                <a:gridCol w="592097"/>
                <a:gridCol w="620707"/>
                <a:gridCol w="592097"/>
                <a:gridCol w="593342"/>
                <a:gridCol w="620707"/>
              </a:tblGrid>
              <a:tr h="43020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4</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1</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normalizeH="0" baseline="0" dirty="0">
                          <a:ln>
                            <a:noFill/>
                          </a:ln>
                          <a:solidFill>
                            <a:schemeClr val="tx1"/>
                          </a:solidFill>
                          <a:effectLst/>
                          <a:latin typeface="楷体_GB2312"/>
                          <a:ea typeface="楷体_GB2312"/>
                          <a:cs typeface="楷体_GB2312"/>
                        </a:rPr>
                        <a:t>3</a:t>
                      </a:r>
                      <a:endParaRPr kumimoji="0" lang="en-US" altLang="zh-CN" sz="2400" b="0" i="0" u="none" strike="noStrike" kern="1200" cap="none" normalizeH="0" baseline="0" dirty="0">
                        <a:ln>
                          <a:noFill/>
                        </a:ln>
                        <a:solidFill>
                          <a:schemeClr val="tx1"/>
                        </a:solidFill>
                        <a:effectLst/>
                        <a:latin typeface="楷体_GB2312"/>
                        <a:ea typeface="楷体_GB2312"/>
                        <a:cs typeface="楷体_GB231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14" name="Rectangle 2"/>
          <p:cNvSpPr txBox="1">
            <a:spLocks noChangeArrowheads="1"/>
          </p:cNvSpPr>
          <p:nvPr/>
        </p:nvSpPr>
        <p:spPr>
          <a:xfrm>
            <a:off x="2185336" y="2184161"/>
            <a:ext cx="2314071" cy="441484"/>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107950" indent="0" algn="just" defTabSz="685800" rtl="0" eaLnBrk="1" fontAlgn="ctr" latinLnBrk="0" hangingPunct="1">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defTabSz="685800" rtl="0" eaLnBrk="1" fontAlgn="ctr" latinLnBrk="0" hangingPunct="1">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1"/>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2"/>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r>
              <a:rPr lang="en-US" altLang="zh-CN" sz="1800" dirty="0">
                <a:solidFill>
                  <a:srgbClr val="FF0066"/>
                </a:solidFill>
                <a:latin typeface="楷体_GB2312"/>
                <a:ea typeface="楷体_GB2312"/>
                <a:cs typeface="楷体_GB2312"/>
              </a:rPr>
              <a:t>V1</a:t>
            </a:r>
            <a:r>
              <a:rPr lang="zh-CN" altLang="en-US" sz="1800" dirty="0">
                <a:solidFill>
                  <a:srgbClr val="FF0066"/>
                </a:solidFill>
                <a:latin typeface="楷体_GB2312"/>
                <a:ea typeface="楷体_GB2312"/>
                <a:cs typeface="楷体_GB2312"/>
              </a:rPr>
              <a:t>到</a:t>
            </a:r>
            <a:r>
              <a:rPr lang="en-US" altLang="zh-CN" sz="1800" dirty="0">
                <a:solidFill>
                  <a:srgbClr val="FF0066"/>
                </a:solidFill>
                <a:latin typeface="楷体_GB2312"/>
                <a:ea typeface="楷体_GB2312"/>
                <a:cs typeface="楷体_GB2312"/>
              </a:rPr>
              <a:t>v5</a:t>
            </a:r>
            <a:r>
              <a:rPr lang="zh-CN" altLang="en-US" sz="1800" dirty="0">
                <a:solidFill>
                  <a:srgbClr val="FF0066"/>
                </a:solidFill>
                <a:latin typeface="楷体_GB2312"/>
                <a:ea typeface="楷体_GB2312"/>
                <a:cs typeface="楷体_GB2312"/>
              </a:rPr>
              <a:t>的最短路径：</a:t>
            </a:r>
            <a:endParaRPr lang="en-US" altLang="zh-CN" sz="1800" dirty="0">
              <a:solidFill>
                <a:srgbClr val="FF0066"/>
              </a:solidFill>
              <a:latin typeface="楷体_GB2312"/>
              <a:ea typeface="楷体_GB2312"/>
              <a:cs typeface="楷体_GB2312"/>
            </a:endParaRPr>
          </a:p>
          <a:p>
            <a:endParaRPr lang="zh-CN" altLang="en-US" sz="1800" dirty="0">
              <a:solidFill>
                <a:srgbClr val="FF0066"/>
              </a:solidFill>
              <a:latin typeface="楷体_GB2312"/>
              <a:ea typeface="楷体_GB2312"/>
              <a:cs typeface="楷体_GB2312"/>
            </a:endParaRPr>
          </a:p>
        </p:txBody>
      </p:sp>
      <p:sp>
        <p:nvSpPr>
          <p:cNvPr id="15" name="Text Box 48"/>
          <p:cNvSpPr txBox="1">
            <a:spLocks noChangeArrowheads="1"/>
          </p:cNvSpPr>
          <p:nvPr/>
        </p:nvSpPr>
        <p:spPr bwMode="auto">
          <a:xfrm>
            <a:off x="4866063" y="2723453"/>
            <a:ext cx="503237" cy="461665"/>
          </a:xfrm>
          <a:prstGeom prst="rect">
            <a:avLst/>
          </a:prstGeom>
          <a:solidFill>
            <a:srgbClr val="D2BC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FF0066"/>
                </a:solidFill>
              </a:rPr>
              <a:t>5</a:t>
            </a:r>
            <a:endParaRPr lang="en-US" altLang="zh-CN" dirty="0">
              <a:solidFill>
                <a:srgbClr val="FF0066"/>
              </a:solidFill>
            </a:endParaRPr>
          </a:p>
        </p:txBody>
      </p:sp>
      <p:sp>
        <p:nvSpPr>
          <p:cNvPr id="16" name="Text Box 48"/>
          <p:cNvSpPr txBox="1">
            <a:spLocks noChangeArrowheads="1"/>
          </p:cNvSpPr>
          <p:nvPr/>
        </p:nvSpPr>
        <p:spPr bwMode="auto">
          <a:xfrm>
            <a:off x="4188851" y="2722528"/>
            <a:ext cx="503237" cy="461665"/>
          </a:xfrm>
          <a:prstGeom prst="rect">
            <a:avLst/>
          </a:prstGeom>
          <a:solidFill>
            <a:srgbClr val="D2BC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FF0066"/>
                </a:solidFill>
              </a:rPr>
              <a:t>3</a:t>
            </a:r>
            <a:endParaRPr lang="en-US" altLang="zh-CN" dirty="0">
              <a:solidFill>
                <a:srgbClr val="FF0066"/>
              </a:solidFill>
            </a:endParaRPr>
          </a:p>
        </p:txBody>
      </p:sp>
      <p:sp>
        <p:nvSpPr>
          <p:cNvPr id="17" name="Text Box 48"/>
          <p:cNvSpPr txBox="1">
            <a:spLocks noChangeArrowheads="1"/>
          </p:cNvSpPr>
          <p:nvPr/>
        </p:nvSpPr>
        <p:spPr bwMode="auto">
          <a:xfrm>
            <a:off x="3573459" y="2731842"/>
            <a:ext cx="503237" cy="461665"/>
          </a:xfrm>
          <a:prstGeom prst="rect">
            <a:avLst/>
          </a:prstGeom>
          <a:solidFill>
            <a:srgbClr val="D2BC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FF0066"/>
                </a:solidFill>
              </a:rPr>
              <a:t>4</a:t>
            </a:r>
            <a:endParaRPr lang="en-US" altLang="zh-CN" dirty="0">
              <a:solidFill>
                <a:srgbClr val="FF0066"/>
              </a:solidFill>
            </a:endParaRPr>
          </a:p>
        </p:txBody>
      </p:sp>
      <p:sp>
        <p:nvSpPr>
          <p:cNvPr id="19" name="Text Box 48"/>
          <p:cNvSpPr txBox="1">
            <a:spLocks noChangeArrowheads="1"/>
          </p:cNvSpPr>
          <p:nvPr/>
        </p:nvSpPr>
        <p:spPr bwMode="auto">
          <a:xfrm>
            <a:off x="2950784" y="2722528"/>
            <a:ext cx="503237" cy="461665"/>
          </a:xfrm>
          <a:prstGeom prst="rect">
            <a:avLst/>
          </a:prstGeom>
          <a:solidFill>
            <a:srgbClr val="D2BC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dirty="0">
                <a:solidFill>
                  <a:srgbClr val="FF0066"/>
                </a:solidFill>
              </a:rPr>
              <a:t>1</a:t>
            </a:r>
            <a:endParaRPr lang="en-US" altLang="zh-CN" dirty="0">
              <a:solidFill>
                <a:srgbClr val="FF00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bldLvl="0" animBg="1"/>
      <p:bldP spid="16" grpId="0" bldLvl="0" animBg="1"/>
      <p:bldP spid="17" grpId="0" bldLvl="0" animBg="1"/>
      <p:bldP spid="19"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478155" lvl="2" indent="-342900">
              <a:buFont typeface="Wingdings" panose="05000000000000000000" pitchFamily="2" charset="2"/>
              <a:buChar char="Ø"/>
            </a:pPr>
            <a:r>
              <a:rPr lang="zh-CN" altLang="en-US" dirty="0" smtClean="0"/>
              <a:t>路径</a:t>
            </a:r>
            <a:r>
              <a:rPr lang="zh-CN" altLang="en-US" dirty="0"/>
              <a:t>：</a:t>
            </a:r>
            <a:r>
              <a:rPr lang="en-US" altLang="zh-CN" dirty="0" smtClean="0"/>
              <a:t>G</a:t>
            </a:r>
            <a:r>
              <a:rPr lang="zh-CN" altLang="en-US" dirty="0"/>
              <a:t>中的顶点序列</a:t>
            </a:r>
            <a:r>
              <a:rPr lang="en-US" altLang="zh-CN" dirty="0"/>
              <a:t>v1,v2,… ,</a:t>
            </a:r>
            <a:r>
              <a:rPr lang="en-US" altLang="zh-CN" dirty="0" err="1" smtClean="0"/>
              <a:t>vk</a:t>
            </a:r>
            <a:r>
              <a:rPr lang="zh-CN" altLang="en-US" dirty="0" smtClean="0"/>
              <a:t>，</a:t>
            </a:r>
            <a:endParaRPr lang="en-US" altLang="zh-CN" dirty="0" smtClean="0"/>
          </a:p>
          <a:p>
            <a:pPr lvl="2"/>
            <a:r>
              <a:rPr lang="en-US" altLang="zh-CN" dirty="0"/>
              <a:t> </a:t>
            </a:r>
            <a:r>
              <a:rPr lang="en-US" altLang="zh-CN" dirty="0" smtClean="0"/>
              <a:t>                </a:t>
            </a:r>
            <a:r>
              <a:rPr lang="zh-CN" altLang="en-US" dirty="0" smtClean="0"/>
              <a:t>若</a:t>
            </a:r>
            <a:r>
              <a:rPr lang="zh-CN" altLang="en-US" dirty="0"/>
              <a:t>各边</a:t>
            </a:r>
            <a:r>
              <a:rPr lang="en-US" altLang="zh-CN" dirty="0"/>
              <a:t>(v</a:t>
            </a:r>
            <a:r>
              <a:rPr lang="en-US" altLang="zh-CN" baseline="-25000" dirty="0"/>
              <a:t>i</a:t>
            </a:r>
            <a:r>
              <a:rPr lang="en-US" altLang="zh-CN" dirty="0"/>
              <a:t>,v</a:t>
            </a:r>
            <a:r>
              <a:rPr lang="en-US" altLang="zh-CN" baseline="-25000" dirty="0"/>
              <a:t>i+1</a:t>
            </a:r>
            <a:r>
              <a:rPr lang="en-US" altLang="zh-CN" dirty="0"/>
              <a:t>)</a:t>
            </a:r>
            <a:r>
              <a:rPr lang="en-US" altLang="zh-CN" dirty="0">
                <a:sym typeface="Symbol" panose="05050102010706020507" pitchFamily="18" charset="2"/>
              </a:rPr>
              <a:t></a:t>
            </a:r>
            <a:r>
              <a:rPr lang="en-US" altLang="zh-CN" dirty="0"/>
              <a:t>E, </a:t>
            </a:r>
            <a:r>
              <a:rPr lang="zh-CN" altLang="en-US" dirty="0"/>
              <a:t>则称该</a:t>
            </a:r>
            <a:r>
              <a:rPr lang="zh-CN" altLang="en-US" dirty="0" smtClean="0"/>
              <a:t>序列</a:t>
            </a:r>
            <a:endParaRPr lang="en-US" altLang="zh-CN" dirty="0" smtClean="0"/>
          </a:p>
          <a:p>
            <a:pPr lvl="2"/>
            <a:r>
              <a:rPr lang="en-US" altLang="zh-CN" dirty="0"/>
              <a:t> </a:t>
            </a:r>
            <a:r>
              <a:rPr lang="en-US" altLang="zh-CN" dirty="0" smtClean="0"/>
              <a:t>                </a:t>
            </a:r>
            <a:r>
              <a:rPr lang="zh-CN" altLang="en-US" dirty="0" smtClean="0"/>
              <a:t>是</a:t>
            </a:r>
            <a:r>
              <a:rPr lang="zh-CN" altLang="en-US" dirty="0"/>
              <a:t>从顶点</a:t>
            </a:r>
            <a:r>
              <a:rPr lang="en-US" altLang="zh-CN" dirty="0"/>
              <a:t>v1</a:t>
            </a:r>
            <a:r>
              <a:rPr lang="zh-CN" altLang="en-US" dirty="0"/>
              <a:t>到顶点</a:t>
            </a:r>
            <a:r>
              <a:rPr lang="en-US" altLang="zh-CN" dirty="0" err="1"/>
              <a:t>vk</a:t>
            </a:r>
            <a:r>
              <a:rPr lang="zh-CN" altLang="en-US" dirty="0"/>
              <a:t>的</a:t>
            </a:r>
            <a:r>
              <a:rPr lang="zh-CN" altLang="en-US" dirty="0" smtClean="0"/>
              <a:t>路径。</a:t>
            </a:r>
            <a:endParaRPr lang="zh-CN" altLang="en-US" dirty="0"/>
          </a:p>
          <a:p>
            <a:pPr marL="478155" lvl="2" indent="-342900">
              <a:buFont typeface="Wingdings" panose="05000000000000000000" pitchFamily="2" charset="2"/>
              <a:buChar char="Ø"/>
            </a:pPr>
            <a:r>
              <a:rPr lang="zh-CN" altLang="en-US" dirty="0" smtClean="0"/>
              <a:t>回路</a:t>
            </a:r>
            <a:r>
              <a:rPr lang="zh-CN" altLang="en-US" dirty="0"/>
              <a:t>：</a:t>
            </a:r>
            <a:r>
              <a:rPr lang="zh-CN" altLang="en-US" dirty="0" smtClean="0"/>
              <a:t>若</a:t>
            </a:r>
            <a:r>
              <a:rPr lang="zh-CN" altLang="en-US" dirty="0"/>
              <a:t>路径</a:t>
            </a:r>
            <a:r>
              <a:rPr lang="zh-CN" altLang="en-US" dirty="0" smtClean="0"/>
              <a:t>的起点</a:t>
            </a:r>
            <a:r>
              <a:rPr lang="zh-CN" altLang="en-US" dirty="0"/>
              <a:t>和终点相同，则称回路。</a:t>
            </a:r>
            <a:endParaRPr lang="zh-CN" altLang="en-US" dirty="0"/>
          </a:p>
          <a:p>
            <a:pPr marL="478155" lvl="2" indent="-342900">
              <a:buFont typeface="Wingdings" panose="05000000000000000000" pitchFamily="2" charset="2"/>
              <a:buChar char="Ø"/>
            </a:pPr>
            <a:r>
              <a:rPr lang="zh-CN" altLang="en-US" dirty="0"/>
              <a:t>简单</a:t>
            </a:r>
            <a:r>
              <a:rPr lang="zh-CN" altLang="en-US" dirty="0" smtClean="0"/>
              <a:t>路径：一</a:t>
            </a:r>
            <a:r>
              <a:rPr lang="zh-CN" altLang="en-US" dirty="0"/>
              <a:t>条路径</a:t>
            </a:r>
            <a:r>
              <a:rPr lang="zh-CN" altLang="en-US" dirty="0" smtClean="0"/>
              <a:t>中</a:t>
            </a:r>
            <a:r>
              <a:rPr lang="zh-CN" altLang="en-US" dirty="0"/>
              <a:t>，</a:t>
            </a:r>
            <a:r>
              <a:rPr lang="zh-CN" altLang="en-US" dirty="0" smtClean="0"/>
              <a:t>除</a:t>
            </a:r>
            <a:r>
              <a:rPr lang="zh-CN" altLang="en-US" dirty="0"/>
              <a:t>起点和终点</a:t>
            </a:r>
            <a:r>
              <a:rPr lang="zh-CN" altLang="en-US" dirty="0" smtClean="0"/>
              <a:t>外，</a:t>
            </a:r>
            <a:endParaRPr lang="en-US" altLang="zh-CN" dirty="0" smtClean="0"/>
          </a:p>
          <a:p>
            <a:pPr lvl="2"/>
            <a:r>
              <a:rPr lang="en-US" altLang="zh-CN" dirty="0"/>
              <a:t> </a:t>
            </a:r>
            <a:r>
              <a:rPr lang="en-US" altLang="zh-CN" dirty="0" smtClean="0"/>
              <a:t>                        </a:t>
            </a:r>
            <a:r>
              <a:rPr lang="zh-CN" altLang="en-US" dirty="0" smtClean="0"/>
              <a:t>所有</a:t>
            </a:r>
            <a:r>
              <a:rPr lang="zh-CN" altLang="en-US" dirty="0"/>
              <a:t>顶点各不</a:t>
            </a:r>
            <a:r>
              <a:rPr lang="zh-CN" altLang="en-US" dirty="0" smtClean="0"/>
              <a:t>相同，称为</a:t>
            </a:r>
            <a:r>
              <a:rPr lang="zh-CN" altLang="en-US" dirty="0"/>
              <a:t>简单</a:t>
            </a:r>
            <a:r>
              <a:rPr lang="zh-CN" altLang="en-US" dirty="0" smtClean="0"/>
              <a:t>路径。</a:t>
            </a:r>
            <a:endParaRPr lang="zh-CN" altLang="en-US" dirty="0"/>
          </a:p>
          <a:p>
            <a:pPr marL="478155" lvl="2" indent="-342900">
              <a:buFont typeface="Wingdings" panose="05000000000000000000" pitchFamily="2" charset="2"/>
              <a:buChar char="Ø"/>
            </a:pPr>
            <a:r>
              <a:rPr lang="zh-CN" altLang="en-US" dirty="0"/>
              <a:t>简单</a:t>
            </a:r>
            <a:r>
              <a:rPr lang="zh-CN" altLang="en-US" dirty="0" smtClean="0"/>
              <a:t>回路：由</a:t>
            </a:r>
            <a:r>
              <a:rPr lang="zh-CN" altLang="en-US" dirty="0"/>
              <a:t>简单路径组成的回路称为简单</a:t>
            </a:r>
            <a:r>
              <a:rPr lang="zh-CN" altLang="en-US" dirty="0" smtClean="0"/>
              <a:t>回路。</a:t>
            </a:r>
            <a:endParaRPr lang="en-US" altLang="zh-CN" dirty="0" smtClean="0"/>
          </a:p>
          <a:p>
            <a:pPr marL="478155" lvl="2" indent="-342900">
              <a:buFont typeface="Wingdings" panose="05000000000000000000" pitchFamily="2" charset="2"/>
              <a:buChar char="Ø"/>
            </a:pPr>
            <a:r>
              <a:rPr lang="zh-CN" altLang="en-US" dirty="0"/>
              <a:t>边的权</a:t>
            </a:r>
            <a:r>
              <a:rPr lang="zh-CN" altLang="en-US" dirty="0" smtClean="0"/>
              <a:t>：图</a:t>
            </a:r>
            <a:r>
              <a:rPr lang="zh-CN" altLang="en-US" dirty="0"/>
              <a:t>的边或弧</a:t>
            </a:r>
            <a:r>
              <a:rPr lang="zh-CN" altLang="en-US" dirty="0" smtClean="0"/>
              <a:t>上</a:t>
            </a:r>
            <a:r>
              <a:rPr lang="zh-CN" altLang="en-US" dirty="0"/>
              <a:t>的</a:t>
            </a:r>
            <a:r>
              <a:rPr lang="zh-CN" altLang="en-US" dirty="0" smtClean="0"/>
              <a:t>数字</a:t>
            </a:r>
            <a:r>
              <a:rPr lang="zh-CN" altLang="en-US" dirty="0"/>
              <a:t>，表示与该边相关的数据</a:t>
            </a:r>
            <a:r>
              <a:rPr lang="zh-CN" altLang="en-US" dirty="0" smtClean="0"/>
              <a:t>信息。</a:t>
            </a:r>
            <a:endParaRPr lang="en-US" altLang="zh-CN" dirty="0" smtClean="0"/>
          </a:p>
          <a:p>
            <a:pPr marL="478155" lvl="2" indent="-342900">
              <a:buFont typeface="Wingdings" panose="05000000000000000000" pitchFamily="2" charset="2"/>
              <a:buChar char="Ø"/>
            </a:pPr>
            <a:r>
              <a:rPr lang="zh-CN" altLang="en-US" dirty="0" smtClean="0">
                <a:latin typeface="宋体" panose="02010600030101010101" pitchFamily="2" charset="-122"/>
              </a:rPr>
              <a:t>网：边（或</a:t>
            </a:r>
            <a:r>
              <a:rPr lang="zh-CN" altLang="en-US" dirty="0">
                <a:latin typeface="宋体" panose="02010600030101010101" pitchFamily="2" charset="-122"/>
              </a:rPr>
              <a:t>弧）上带权的图称为</a:t>
            </a:r>
            <a:r>
              <a:rPr lang="zh-CN" altLang="en-US" dirty="0" smtClean="0">
                <a:latin typeface="宋体" panose="02010600030101010101" pitchFamily="2" charset="-122"/>
              </a:rPr>
              <a:t>网。</a:t>
            </a:r>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smtClean="0">
                <a:sym typeface="+mn-ea"/>
              </a:rPr>
              <a:t>7.1 </a:t>
            </a:r>
            <a:r>
              <a:rPr smtClean="0">
                <a:sym typeface="+mn-ea"/>
              </a:rPr>
              <a:t>图的定义和术语</a:t>
            </a:r>
            <a:endParaRPr lang="zh-CN" altLang="en-US" dirty="0"/>
          </a:p>
        </p:txBody>
      </p:sp>
      <p:grpSp>
        <p:nvGrpSpPr>
          <p:cNvPr id="67" name="组合 66"/>
          <p:cNvGrpSpPr/>
          <p:nvPr/>
        </p:nvGrpSpPr>
        <p:grpSpPr>
          <a:xfrm>
            <a:off x="6620651" y="593323"/>
            <a:ext cx="2195513" cy="1854234"/>
            <a:chOff x="3286125" y="2786063"/>
            <a:chExt cx="2195513" cy="1854234"/>
          </a:xfrm>
        </p:grpSpPr>
        <p:grpSp>
          <p:nvGrpSpPr>
            <p:cNvPr id="68" name="Group 46"/>
            <p:cNvGrpSpPr/>
            <p:nvPr/>
          </p:nvGrpSpPr>
          <p:grpSpPr bwMode="auto">
            <a:xfrm>
              <a:off x="3393282" y="2839641"/>
              <a:ext cx="2088356" cy="1800656"/>
              <a:chOff x="702" y="1920"/>
              <a:chExt cx="1157" cy="1017"/>
            </a:xfrm>
          </p:grpSpPr>
          <p:grpSp>
            <p:nvGrpSpPr>
              <p:cNvPr id="75" name="Group 47"/>
              <p:cNvGrpSpPr/>
              <p:nvPr/>
            </p:nvGrpSpPr>
            <p:grpSpPr bwMode="auto">
              <a:xfrm>
                <a:off x="816" y="2064"/>
                <a:ext cx="783" cy="658"/>
                <a:chOff x="794" y="2106"/>
                <a:chExt cx="783" cy="658"/>
              </a:xfrm>
            </p:grpSpPr>
            <p:sp>
              <p:nvSpPr>
                <p:cNvPr id="91" name="Line 48"/>
                <p:cNvSpPr>
                  <a:spLocks noChangeShapeType="1"/>
                </p:cNvSpPr>
                <p:nvPr/>
              </p:nvSpPr>
              <p:spPr bwMode="auto">
                <a:xfrm>
                  <a:off x="794"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92" name="Line 49"/>
                <p:cNvSpPr>
                  <a:spLocks noChangeShapeType="1"/>
                </p:cNvSpPr>
                <p:nvPr/>
              </p:nvSpPr>
              <p:spPr bwMode="auto">
                <a:xfrm>
                  <a:off x="965" y="2106"/>
                  <a:ext cx="47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93" name="Line 50"/>
                <p:cNvSpPr>
                  <a:spLocks noChangeShapeType="1"/>
                </p:cNvSpPr>
                <p:nvPr/>
              </p:nvSpPr>
              <p:spPr bwMode="auto">
                <a:xfrm>
                  <a:off x="1577"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94" name="Line 51"/>
                <p:cNvSpPr>
                  <a:spLocks noChangeShapeType="1"/>
                </p:cNvSpPr>
                <p:nvPr/>
              </p:nvSpPr>
              <p:spPr bwMode="auto">
                <a:xfrm flipH="1">
                  <a:off x="930" y="2591"/>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95" name="Line 52"/>
                <p:cNvSpPr>
                  <a:spLocks noChangeShapeType="1"/>
                </p:cNvSpPr>
                <p:nvPr/>
              </p:nvSpPr>
              <p:spPr bwMode="auto">
                <a:xfrm flipH="1">
                  <a:off x="1305" y="2245"/>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96" name="Line 53"/>
                <p:cNvSpPr>
                  <a:spLocks noChangeShapeType="1"/>
                </p:cNvSpPr>
                <p:nvPr/>
              </p:nvSpPr>
              <p:spPr bwMode="auto">
                <a:xfrm>
                  <a:off x="1292" y="2614"/>
                  <a:ext cx="149" cy="147"/>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grpSp>
          <p:grpSp>
            <p:nvGrpSpPr>
              <p:cNvPr id="76" name="Group 54"/>
              <p:cNvGrpSpPr/>
              <p:nvPr/>
            </p:nvGrpSpPr>
            <p:grpSpPr bwMode="auto">
              <a:xfrm>
                <a:off x="702" y="1923"/>
                <a:ext cx="408" cy="294"/>
                <a:chOff x="460" y="1683"/>
                <a:chExt cx="408" cy="294"/>
              </a:xfrm>
            </p:grpSpPr>
            <p:sp>
              <p:nvSpPr>
                <p:cNvPr id="89" name="Oval 5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0" name="Text Box 56"/>
                <p:cNvSpPr txBox="1">
                  <a:spLocks noChangeArrowheads="1"/>
                </p:cNvSpPr>
                <p:nvPr/>
              </p:nvSpPr>
              <p:spPr bwMode="auto">
                <a:xfrm>
                  <a:off x="460" y="1710"/>
                  <a:ext cx="408"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77" name="Group 57"/>
              <p:cNvGrpSpPr/>
              <p:nvPr/>
            </p:nvGrpSpPr>
            <p:grpSpPr bwMode="auto">
              <a:xfrm>
                <a:off x="1422" y="2643"/>
                <a:ext cx="408" cy="294"/>
                <a:chOff x="462" y="1683"/>
                <a:chExt cx="408" cy="294"/>
              </a:xfrm>
            </p:grpSpPr>
            <p:sp>
              <p:nvSpPr>
                <p:cNvPr id="87" name="Oval 5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88" name="Text Box 59"/>
                <p:cNvSpPr txBox="1">
                  <a:spLocks noChangeArrowheads="1"/>
                </p:cNvSpPr>
                <p:nvPr/>
              </p:nvSpPr>
              <p:spPr bwMode="auto">
                <a:xfrm>
                  <a:off x="462" y="1717"/>
                  <a:ext cx="408"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78" name="Group 60"/>
              <p:cNvGrpSpPr/>
              <p:nvPr/>
            </p:nvGrpSpPr>
            <p:grpSpPr bwMode="auto">
              <a:xfrm>
                <a:off x="702" y="2643"/>
                <a:ext cx="415" cy="294"/>
                <a:chOff x="462" y="1683"/>
                <a:chExt cx="415" cy="294"/>
              </a:xfrm>
            </p:grpSpPr>
            <p:sp>
              <p:nvSpPr>
                <p:cNvPr id="85" name="Oval 61"/>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86" name="Text Box 62"/>
                <p:cNvSpPr txBox="1">
                  <a:spLocks noChangeArrowheads="1"/>
                </p:cNvSpPr>
                <p:nvPr/>
              </p:nvSpPr>
              <p:spPr bwMode="auto">
                <a:xfrm>
                  <a:off x="469" y="1713"/>
                  <a:ext cx="408"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nvGrpSpPr>
              <p:cNvPr id="79" name="Group 63"/>
              <p:cNvGrpSpPr/>
              <p:nvPr/>
            </p:nvGrpSpPr>
            <p:grpSpPr bwMode="auto">
              <a:xfrm>
                <a:off x="1418" y="1920"/>
                <a:ext cx="441" cy="294"/>
                <a:chOff x="2976" y="3312"/>
                <a:chExt cx="441" cy="294"/>
              </a:xfrm>
            </p:grpSpPr>
            <p:sp>
              <p:nvSpPr>
                <p:cNvPr id="83" name="Oval 64"/>
                <p:cNvSpPr>
                  <a:spLocks noChangeArrowheads="1"/>
                </p:cNvSpPr>
                <p:nvPr/>
              </p:nvSpPr>
              <p:spPr bwMode="auto">
                <a:xfrm>
                  <a:off x="2976" y="3312"/>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84" name="Text Box 65"/>
                <p:cNvSpPr txBox="1">
                  <a:spLocks noChangeArrowheads="1"/>
                </p:cNvSpPr>
                <p:nvPr/>
              </p:nvSpPr>
              <p:spPr bwMode="auto">
                <a:xfrm>
                  <a:off x="3009" y="3339"/>
                  <a:ext cx="408"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80" name="Group 66"/>
              <p:cNvGrpSpPr/>
              <p:nvPr/>
            </p:nvGrpSpPr>
            <p:grpSpPr bwMode="auto">
              <a:xfrm>
                <a:off x="1056" y="2304"/>
                <a:ext cx="417" cy="294"/>
                <a:chOff x="1056" y="2304"/>
                <a:chExt cx="417" cy="294"/>
              </a:xfrm>
            </p:grpSpPr>
            <p:sp>
              <p:nvSpPr>
                <p:cNvPr id="81" name="Oval 67"/>
                <p:cNvSpPr>
                  <a:spLocks noChangeArrowheads="1"/>
                </p:cNvSpPr>
                <p:nvPr/>
              </p:nvSpPr>
              <p:spPr bwMode="auto">
                <a:xfrm>
                  <a:off x="1056" y="2304"/>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82" name="Text Box 68"/>
                <p:cNvSpPr txBox="1">
                  <a:spLocks noChangeArrowheads="1"/>
                </p:cNvSpPr>
                <p:nvPr/>
              </p:nvSpPr>
              <p:spPr bwMode="auto">
                <a:xfrm>
                  <a:off x="1065" y="2328"/>
                  <a:ext cx="408"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sp>
          <p:nvSpPr>
            <p:cNvPr id="69" name="TextBox 26"/>
            <p:cNvSpPr txBox="1">
              <a:spLocks noChangeArrowheads="1"/>
            </p:cNvSpPr>
            <p:nvPr/>
          </p:nvSpPr>
          <p:spPr bwMode="auto">
            <a:xfrm>
              <a:off x="4196954" y="2786063"/>
              <a:ext cx="3214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1" dirty="0"/>
                <a:t>8</a:t>
              </a:r>
              <a:endParaRPr lang="en-US" altLang="zh-CN" sz="1800" b="1" dirty="0"/>
            </a:p>
          </p:txBody>
        </p:sp>
        <p:sp>
          <p:nvSpPr>
            <p:cNvPr id="70" name="TextBox 27"/>
            <p:cNvSpPr txBox="1">
              <a:spLocks noChangeArrowheads="1"/>
            </p:cNvSpPr>
            <p:nvPr/>
          </p:nvSpPr>
          <p:spPr bwMode="auto">
            <a:xfrm>
              <a:off x="3286125" y="3536156"/>
              <a:ext cx="3214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1" dirty="0"/>
                <a:t>2</a:t>
              </a:r>
              <a:endParaRPr lang="en-US" altLang="zh-CN" sz="1800" b="1" dirty="0"/>
            </a:p>
          </p:txBody>
        </p:sp>
        <p:sp>
          <p:nvSpPr>
            <p:cNvPr id="71" name="TextBox 28"/>
            <p:cNvSpPr txBox="1">
              <a:spLocks noChangeArrowheads="1"/>
            </p:cNvSpPr>
            <p:nvPr/>
          </p:nvSpPr>
          <p:spPr bwMode="auto">
            <a:xfrm>
              <a:off x="3714750" y="3804047"/>
              <a:ext cx="3214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1" dirty="0"/>
                <a:t>4</a:t>
              </a:r>
              <a:endParaRPr lang="en-US" altLang="zh-CN" sz="1800" b="1" dirty="0"/>
            </a:p>
          </p:txBody>
        </p:sp>
        <p:sp>
          <p:nvSpPr>
            <p:cNvPr id="72" name="TextBox 29"/>
            <p:cNvSpPr txBox="1">
              <a:spLocks noChangeArrowheads="1"/>
            </p:cNvSpPr>
            <p:nvPr/>
          </p:nvSpPr>
          <p:spPr bwMode="auto">
            <a:xfrm>
              <a:off x="4445235" y="3242672"/>
              <a:ext cx="3214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1" dirty="0"/>
                <a:t>6</a:t>
              </a:r>
              <a:endParaRPr lang="en-US" altLang="zh-CN" sz="1800" b="1" dirty="0"/>
            </a:p>
          </p:txBody>
        </p:sp>
        <p:sp>
          <p:nvSpPr>
            <p:cNvPr id="73" name="TextBox 30"/>
            <p:cNvSpPr txBox="1">
              <a:spLocks noChangeArrowheads="1"/>
            </p:cNvSpPr>
            <p:nvPr/>
          </p:nvSpPr>
          <p:spPr bwMode="auto">
            <a:xfrm>
              <a:off x="4411266" y="4018360"/>
              <a:ext cx="3214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1" dirty="0"/>
                <a:t>5</a:t>
              </a:r>
              <a:endParaRPr lang="en-US" altLang="zh-CN" sz="1800" b="1" dirty="0"/>
            </a:p>
          </p:txBody>
        </p:sp>
        <p:sp>
          <p:nvSpPr>
            <p:cNvPr id="74" name="TextBox 31"/>
            <p:cNvSpPr txBox="1">
              <a:spLocks noChangeArrowheads="1"/>
            </p:cNvSpPr>
            <p:nvPr/>
          </p:nvSpPr>
          <p:spPr bwMode="auto">
            <a:xfrm>
              <a:off x="5054204" y="3589735"/>
              <a:ext cx="3214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1" dirty="0"/>
                <a:t>3</a:t>
              </a:r>
              <a:endParaRPr lang="en-US" altLang="zh-CN" sz="18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fade">
                                      <p:cBhvr>
                                        <p:cTn id="15" dur="500"/>
                                        <p:tgtEl>
                                          <p:spTgt spid="2">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fade">
                                      <p:cBhvr>
                                        <p:cTn id="20" dur="500"/>
                                        <p:tgtEl>
                                          <p:spTgt spid="2">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fade">
                                      <p:cBhvr>
                                        <p:cTn id="25" dur="500"/>
                                        <p:tgtEl>
                                          <p:spTgt spid="2">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fade">
                                      <p:cBhvr>
                                        <p:cTn id="28"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4864" y="180627"/>
            <a:ext cx="3210081" cy="249299"/>
          </a:xfrm>
        </p:spPr>
        <p:txBody>
          <a:bodyPr/>
          <a:lstStyle/>
          <a:p>
            <a:r>
              <a:rPr lang="en-US" altLang="zh-CN" dirty="0">
                <a:solidFill>
                  <a:srgbClr val="002060"/>
                </a:solidFill>
              </a:rPr>
              <a:t>7.6 </a:t>
            </a:r>
            <a:r>
              <a:rPr lang="zh-CN" altLang="en-US" dirty="0">
                <a:solidFill>
                  <a:srgbClr val="002060"/>
                </a:solidFill>
              </a:rPr>
              <a:t>最短路径</a:t>
            </a:r>
            <a:endParaRPr lang="zh-CN" altLang="en-US" dirty="0"/>
          </a:p>
        </p:txBody>
      </p:sp>
      <p:pic>
        <p:nvPicPr>
          <p:cNvPr id="12" name="Picture 3" descr="t44"/>
          <p:cNvPicPr>
            <a:picLocks noGrp="1" noChangeAspect="1" noChangeArrowheads="1"/>
          </p:cNvPicPr>
          <p:nvPr>
            <p:ph sz="half" idx="4294967295"/>
          </p:nvPr>
        </p:nvPicPr>
        <p:blipFill>
          <a:blip r:embed="rId1">
            <a:extLst>
              <a:ext uri="{28A0092B-C50C-407E-A947-70E740481C1C}">
                <a14:useLocalDpi xmlns:a14="http://schemas.microsoft.com/office/drawing/2010/main" val="0"/>
              </a:ext>
            </a:extLst>
          </a:blip>
          <a:srcRect/>
          <a:stretch>
            <a:fillRect/>
          </a:stretch>
        </p:blipFill>
        <p:spPr>
          <a:xfrm>
            <a:off x="1974722" y="1287719"/>
            <a:ext cx="2327266" cy="2394101"/>
          </a:xfrm>
          <a:prstGeom prst="rect">
            <a:avLst/>
          </a:prstGeom>
          <a:noFill/>
        </p:spPr>
      </p:pic>
      <p:grpSp>
        <p:nvGrpSpPr>
          <p:cNvPr id="2" name="组合 1"/>
          <p:cNvGrpSpPr/>
          <p:nvPr/>
        </p:nvGrpSpPr>
        <p:grpSpPr>
          <a:xfrm>
            <a:off x="4267744" y="1145107"/>
            <a:ext cx="3014729" cy="2536713"/>
            <a:chOff x="2477580" y="1003440"/>
            <a:chExt cx="3014729" cy="2536713"/>
          </a:xfrm>
        </p:grpSpPr>
        <p:grpSp>
          <p:nvGrpSpPr>
            <p:cNvPr id="13" name="Group 4"/>
            <p:cNvGrpSpPr/>
            <p:nvPr/>
          </p:nvGrpSpPr>
          <p:grpSpPr bwMode="auto">
            <a:xfrm>
              <a:off x="2477580" y="1466417"/>
              <a:ext cx="3014729" cy="2073736"/>
              <a:chOff x="3216" y="1152"/>
              <a:chExt cx="2256" cy="1824"/>
            </a:xfrm>
          </p:grpSpPr>
          <p:sp>
            <p:nvSpPr>
              <p:cNvPr id="14" name="AutoShape 5"/>
              <p:cNvSpPr>
                <a:spLocks noChangeArrowheads="1"/>
              </p:cNvSpPr>
              <p:nvPr/>
            </p:nvSpPr>
            <p:spPr bwMode="auto">
              <a:xfrm>
                <a:off x="3216" y="1296"/>
                <a:ext cx="2256" cy="1680"/>
              </a:xfrm>
              <a:prstGeom prst="bracePair">
                <a:avLst>
                  <a:gd name="adj" fmla="val 8333"/>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Text Box 6"/>
              <p:cNvSpPr txBox="1">
                <a:spLocks noChangeArrowheads="1"/>
              </p:cNvSpPr>
              <p:nvPr/>
            </p:nvSpPr>
            <p:spPr bwMode="auto">
              <a:xfrm>
                <a:off x="3504" y="1152"/>
                <a:ext cx="1584" cy="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000" b="0" dirty="0"/>
                  <a:t>0    10   ∞  30  100</a:t>
                </a:r>
                <a:endParaRPr lang="en-US" altLang="zh-CN" sz="2000" b="0" dirty="0"/>
              </a:p>
              <a:p>
                <a:pPr eaLnBrk="1" hangingPunct="1">
                  <a:lnSpc>
                    <a:spcPct val="120000"/>
                  </a:lnSpc>
                </a:pPr>
                <a:r>
                  <a:rPr lang="en-US" altLang="zh-CN" sz="2000" b="0" dirty="0"/>
                  <a:t>∞</a:t>
                </a:r>
                <a:r>
                  <a:rPr lang="en-US" altLang="zh-CN" sz="2000" b="0" dirty="0">
                    <a:solidFill>
                      <a:srgbClr val="FF99FF"/>
                    </a:solidFill>
                  </a:rPr>
                  <a:t>   </a:t>
                </a:r>
                <a:r>
                  <a:rPr lang="en-US" altLang="zh-CN" sz="2000" b="0" dirty="0"/>
                  <a:t>0    50   ∞   ∞</a:t>
                </a:r>
                <a:endParaRPr lang="en-US" altLang="zh-CN" sz="2000" b="0" dirty="0"/>
              </a:p>
              <a:p>
                <a:pPr eaLnBrk="1" hangingPunct="1">
                  <a:lnSpc>
                    <a:spcPct val="120000"/>
                  </a:lnSpc>
                </a:pPr>
                <a:r>
                  <a:rPr lang="en-US" altLang="zh-CN" sz="2000" b="0" dirty="0"/>
                  <a:t>∞  ∞    0     ∞   10</a:t>
                </a:r>
                <a:endParaRPr lang="en-US" altLang="zh-CN" sz="2000" b="0" dirty="0"/>
              </a:p>
              <a:p>
                <a:pPr eaLnBrk="1" hangingPunct="1">
                  <a:lnSpc>
                    <a:spcPct val="120000"/>
                  </a:lnSpc>
                </a:pPr>
                <a:r>
                  <a:rPr lang="en-US" altLang="zh-CN" sz="2000" b="0" dirty="0"/>
                  <a:t>∞  ∞   20    0    60 </a:t>
                </a:r>
                <a:endParaRPr lang="en-US" altLang="zh-CN" sz="2000" b="0" dirty="0"/>
              </a:p>
              <a:p>
                <a:pPr eaLnBrk="1" hangingPunct="1">
                  <a:lnSpc>
                    <a:spcPct val="120000"/>
                  </a:lnSpc>
                </a:pPr>
                <a:r>
                  <a:rPr lang="en-US" altLang="zh-CN" sz="2000" b="0" dirty="0"/>
                  <a:t>∞  ∞   ∞    ∞     0</a:t>
                </a:r>
                <a:endParaRPr lang="en-US" altLang="zh-CN" sz="2000" b="0" dirty="0"/>
              </a:p>
            </p:txBody>
          </p:sp>
        </p:grpSp>
        <p:sp>
          <p:nvSpPr>
            <p:cNvPr id="16" name="Text Box 7"/>
            <p:cNvSpPr txBox="1">
              <a:spLocks noChangeArrowheads="1"/>
            </p:cNvSpPr>
            <p:nvPr/>
          </p:nvSpPr>
          <p:spPr bwMode="auto">
            <a:xfrm>
              <a:off x="2580728" y="1003440"/>
              <a:ext cx="25396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t>邻接矩阵：</a:t>
              </a:r>
              <a:endParaRPr lang="zh-CN" altLang="en-US" dirty="0"/>
            </a:p>
          </p:txBody>
        </p:sp>
      </p:grpSp>
      <p:sp>
        <p:nvSpPr>
          <p:cNvPr id="8" name="标题 2"/>
          <p:cNvSpPr txBox="1"/>
          <p:nvPr/>
        </p:nvSpPr>
        <p:spPr>
          <a:xfrm>
            <a:off x="373591" y="754141"/>
            <a:ext cx="3210081" cy="249299"/>
          </a:xfrm>
          <a:prstGeom prst="rect">
            <a:avLst/>
          </a:prstGeom>
          <a:noFill/>
        </p:spPr>
        <p:txBody>
          <a:bodyPr wrap="square" lIns="36000" tIns="0" rIns="0" bIns="0">
            <a:spAutoFit/>
          </a:bodyPr>
          <a:lstStyle>
            <a:lvl1pPr marL="0" algn="l" defTabSz="685800" rtl="0" eaLnBrk="1" latinLnBrk="0" hangingPunct="1">
              <a:lnSpc>
                <a:spcPct val="90000"/>
              </a:lnSpc>
              <a:spcBef>
                <a:spcPct val="0"/>
              </a:spcBef>
              <a:buNone/>
              <a:defRPr lang="zh-CN" altLang="en-US" sz="1800" b="1" kern="1500" spc="0" baseline="0" dirty="0">
                <a:solidFill>
                  <a:srgbClr val="00B0F0"/>
                </a:solidFill>
                <a:latin typeface="黑体" panose="02010609060101010101" pitchFamily="49" charset="-122"/>
                <a:ea typeface="黑体" panose="02010609060101010101" pitchFamily="49" charset="-122"/>
                <a:cs typeface="+mn-cs"/>
              </a:defRPr>
            </a:lvl1pPr>
          </a:lstStyle>
          <a:p>
            <a:r>
              <a:rPr lang="zh-CN" altLang="en-US" dirty="0"/>
              <a:t>图的存储采用邻接矩阵</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7.6 </a:t>
            </a:r>
            <a:r>
              <a:rPr lang="zh-CN" altLang="en-US" dirty="0"/>
              <a:t>最短路径</a:t>
            </a:r>
            <a:endParaRPr lang="zh-CN" altLang="en-US" dirty="0"/>
          </a:p>
        </p:txBody>
      </p:sp>
      <p:sp>
        <p:nvSpPr>
          <p:cNvPr id="9" name="Rectangle 2"/>
          <p:cNvSpPr txBox="1">
            <a:spLocks noChangeArrowheads="1"/>
          </p:cNvSpPr>
          <p:nvPr/>
        </p:nvSpPr>
        <p:spPr>
          <a:xfrm>
            <a:off x="75501" y="600719"/>
            <a:ext cx="6440913" cy="2022566"/>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107950" indent="0" algn="just" defTabSz="685800" rtl="0" eaLnBrk="1" fontAlgn="ctr" latinLnBrk="0" hangingPunct="1">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defTabSz="685800" rtl="0" eaLnBrk="1" fontAlgn="ctr" latinLnBrk="0" hangingPunct="1">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1"/>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2"/>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a:lnSpc>
                <a:spcPct val="100000"/>
              </a:lnSpc>
            </a:pPr>
            <a:r>
              <a:rPr lang="en-US" altLang="zh-CN" sz="1800" dirty="0">
                <a:solidFill>
                  <a:srgbClr val="00194C"/>
                </a:solidFill>
              </a:rPr>
              <a:t>void </a:t>
            </a:r>
            <a:r>
              <a:rPr lang="en-US" altLang="zh-CN" sz="1800" dirty="0" err="1">
                <a:solidFill>
                  <a:srgbClr val="00194C"/>
                </a:solidFill>
              </a:rPr>
              <a:t>Dijkstra</a:t>
            </a:r>
            <a:r>
              <a:rPr lang="en-US" altLang="zh-CN" sz="1800" dirty="0">
                <a:solidFill>
                  <a:srgbClr val="00194C"/>
                </a:solidFill>
              </a:rPr>
              <a:t> (</a:t>
            </a:r>
            <a:r>
              <a:rPr lang="en-US" altLang="zh-CN" sz="1800" dirty="0" err="1">
                <a:solidFill>
                  <a:srgbClr val="00194C"/>
                </a:solidFill>
              </a:rPr>
              <a:t>Mgraph</a:t>
            </a:r>
            <a:r>
              <a:rPr lang="en-US" altLang="zh-CN" sz="1800" dirty="0">
                <a:solidFill>
                  <a:srgbClr val="00194C"/>
                </a:solidFill>
              </a:rPr>
              <a:t> G , </a:t>
            </a:r>
            <a:r>
              <a:rPr lang="en-US" altLang="zh-CN" sz="1800" dirty="0" err="1">
                <a:solidFill>
                  <a:srgbClr val="00194C"/>
                </a:solidFill>
              </a:rPr>
              <a:t>int</a:t>
            </a:r>
            <a:r>
              <a:rPr lang="en-US" altLang="zh-CN" sz="1800" dirty="0">
                <a:solidFill>
                  <a:srgbClr val="00194C"/>
                </a:solidFill>
              </a:rPr>
              <a:t> v0, </a:t>
            </a:r>
            <a:r>
              <a:rPr lang="en-US" altLang="zh-CN" sz="1800" dirty="0" err="1">
                <a:solidFill>
                  <a:srgbClr val="00194C"/>
                </a:solidFill>
              </a:rPr>
              <a:t>int</a:t>
            </a:r>
            <a:r>
              <a:rPr lang="en-US" altLang="zh-CN" sz="1800" dirty="0">
                <a:solidFill>
                  <a:srgbClr val="00194C"/>
                </a:solidFill>
              </a:rPr>
              <a:t>  </a:t>
            </a:r>
            <a:r>
              <a:rPr lang="en-US" altLang="zh-CN" sz="1800" dirty="0" err="1">
                <a:solidFill>
                  <a:srgbClr val="00194C"/>
                </a:solidFill>
              </a:rPr>
              <a:t>dist</a:t>
            </a:r>
            <a:r>
              <a:rPr lang="en-US" altLang="zh-CN" sz="1800" dirty="0" smtClean="0">
                <a:solidFill>
                  <a:srgbClr val="00194C"/>
                </a:solidFill>
              </a:rPr>
              <a:t>[],   </a:t>
            </a:r>
            <a:r>
              <a:rPr lang="en-US" altLang="zh-CN" sz="1800" dirty="0" err="1">
                <a:solidFill>
                  <a:srgbClr val="00194C"/>
                </a:solidFill>
              </a:rPr>
              <a:t>int</a:t>
            </a:r>
            <a:r>
              <a:rPr lang="en-US" altLang="zh-CN" sz="1800" dirty="0">
                <a:solidFill>
                  <a:srgbClr val="00194C"/>
                </a:solidFill>
              </a:rPr>
              <a:t> path[]</a:t>
            </a:r>
            <a:r>
              <a:rPr lang="zh-CN" altLang="en-US" sz="1800" dirty="0">
                <a:solidFill>
                  <a:srgbClr val="00194C"/>
                </a:solidFill>
              </a:rPr>
              <a:t>，</a:t>
            </a:r>
            <a:r>
              <a:rPr lang="en-US" altLang="zh-CN" sz="1800" dirty="0" err="1">
                <a:solidFill>
                  <a:srgbClr val="00194C"/>
                </a:solidFill>
              </a:rPr>
              <a:t>int</a:t>
            </a:r>
            <a:r>
              <a:rPr lang="en-US" altLang="zh-CN" sz="1800" dirty="0">
                <a:solidFill>
                  <a:srgbClr val="00194C"/>
                </a:solidFill>
              </a:rPr>
              <a:t> n)</a:t>
            </a:r>
            <a:endParaRPr lang="en-US" altLang="zh-CN" sz="1800" dirty="0">
              <a:solidFill>
                <a:srgbClr val="00194C"/>
              </a:solidFill>
            </a:endParaRPr>
          </a:p>
          <a:p>
            <a:pPr>
              <a:lnSpc>
                <a:spcPct val="100000"/>
              </a:lnSpc>
            </a:pPr>
            <a:r>
              <a:rPr lang="en-US" altLang="zh-CN" sz="1800" dirty="0">
                <a:solidFill>
                  <a:srgbClr val="00194C"/>
                </a:solidFill>
              </a:rPr>
              <a:t> { </a:t>
            </a:r>
            <a:endParaRPr lang="en-US" altLang="zh-CN" sz="1800" dirty="0">
              <a:solidFill>
                <a:srgbClr val="00194C"/>
              </a:solidFill>
            </a:endParaRPr>
          </a:p>
          <a:p>
            <a:pPr>
              <a:lnSpc>
                <a:spcPct val="100000"/>
              </a:lnSpc>
            </a:pPr>
            <a:r>
              <a:rPr lang="en-US" altLang="zh-CN" sz="1800" dirty="0">
                <a:solidFill>
                  <a:srgbClr val="00194C"/>
                </a:solidFill>
              </a:rPr>
              <a:t>           </a:t>
            </a:r>
            <a:r>
              <a:rPr lang="en-US" altLang="zh-CN" sz="1800" dirty="0" err="1">
                <a:solidFill>
                  <a:srgbClr val="00194C"/>
                </a:solidFill>
              </a:rPr>
              <a:t>int</a:t>
            </a:r>
            <a:r>
              <a:rPr lang="en-US" altLang="zh-CN" sz="1800" dirty="0">
                <a:solidFill>
                  <a:srgbClr val="00194C"/>
                </a:solidFill>
              </a:rPr>
              <a:t> *s = new </a:t>
            </a:r>
            <a:r>
              <a:rPr lang="en-US" altLang="zh-CN" sz="1800" dirty="0" err="1" smtClean="0">
                <a:solidFill>
                  <a:srgbClr val="00194C"/>
                </a:solidFill>
              </a:rPr>
              <a:t>int</a:t>
            </a:r>
            <a:r>
              <a:rPr lang="en-US" altLang="zh-CN" sz="1800" dirty="0" smtClean="0">
                <a:solidFill>
                  <a:srgbClr val="00194C"/>
                </a:solidFill>
              </a:rPr>
              <a:t>[n];</a:t>
            </a:r>
            <a:endParaRPr lang="en-US" altLang="zh-CN" sz="1800" dirty="0">
              <a:solidFill>
                <a:srgbClr val="00194C"/>
              </a:solidFill>
            </a:endParaRPr>
          </a:p>
          <a:p>
            <a:pPr>
              <a:lnSpc>
                <a:spcPct val="100000"/>
              </a:lnSpc>
            </a:pPr>
            <a:r>
              <a:rPr lang="en-US" altLang="zh-CN" sz="1800" dirty="0">
                <a:solidFill>
                  <a:srgbClr val="00194C"/>
                </a:solidFill>
                <a:latin typeface="Courier New" panose="02070309020205020404" pitchFamily="49" charset="0"/>
              </a:rPr>
              <a:t> </a:t>
            </a:r>
            <a:endParaRPr lang="zh-CN" altLang="en-US" sz="1800" dirty="0">
              <a:solidFill>
                <a:srgbClr val="00194C"/>
              </a:solidFill>
            </a:endParaRPr>
          </a:p>
        </p:txBody>
      </p:sp>
      <p:sp>
        <p:nvSpPr>
          <p:cNvPr id="6" name="Rectangle 2"/>
          <p:cNvSpPr txBox="1">
            <a:spLocks noChangeArrowheads="1"/>
          </p:cNvSpPr>
          <p:nvPr/>
        </p:nvSpPr>
        <p:spPr>
          <a:xfrm>
            <a:off x="0" y="2069150"/>
            <a:ext cx="4924338" cy="18210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107950" indent="0" algn="just" defTabSz="685800" rtl="0" eaLnBrk="1" fontAlgn="ctr" latinLnBrk="0" hangingPunct="1">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defTabSz="685800" rtl="0" eaLnBrk="1" fontAlgn="ctr" latinLnBrk="0" hangingPunct="1">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1"/>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2"/>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a:lnSpc>
                <a:spcPct val="100000"/>
              </a:lnSpc>
            </a:pPr>
            <a:r>
              <a:rPr lang="en-US" altLang="zh-CN" sz="1800" dirty="0">
                <a:solidFill>
                  <a:srgbClr val="00194C"/>
                </a:solidFill>
                <a:latin typeface="Courier New" panose="02070309020205020404" pitchFamily="49" charset="0"/>
              </a:rPr>
              <a:t> </a:t>
            </a:r>
            <a:r>
              <a:rPr lang="en-US" altLang="zh-CN" sz="1800" dirty="0">
                <a:solidFill>
                  <a:srgbClr val="00194C"/>
                </a:solidFill>
              </a:rPr>
              <a:t>        //</a:t>
            </a:r>
            <a:r>
              <a:rPr lang="zh-CN" altLang="en-US" sz="1800" dirty="0">
                <a:solidFill>
                  <a:srgbClr val="00194C"/>
                </a:solidFill>
              </a:rPr>
              <a:t>初始化三个数组 </a:t>
            </a:r>
            <a:endParaRPr lang="en-US" altLang="zh-CN" sz="1800" dirty="0">
              <a:solidFill>
                <a:srgbClr val="00194C"/>
              </a:solidFill>
            </a:endParaRPr>
          </a:p>
          <a:p>
            <a:pPr>
              <a:lnSpc>
                <a:spcPct val="100000"/>
              </a:lnSpc>
            </a:pPr>
            <a:r>
              <a:rPr lang="en-US" altLang="zh-CN" sz="1800" dirty="0">
                <a:solidFill>
                  <a:srgbClr val="00194C"/>
                </a:solidFill>
              </a:rPr>
              <a:t>           (1)s[v0]</a:t>
            </a:r>
            <a:r>
              <a:rPr lang="zh-CN" altLang="en-US" sz="1800" dirty="0">
                <a:solidFill>
                  <a:srgbClr val="00194C"/>
                </a:solidFill>
              </a:rPr>
              <a:t>为</a:t>
            </a:r>
            <a:r>
              <a:rPr lang="en-US" altLang="zh-CN" sz="1800" dirty="0">
                <a:solidFill>
                  <a:srgbClr val="00194C"/>
                </a:solidFill>
              </a:rPr>
              <a:t>1</a:t>
            </a:r>
            <a:r>
              <a:rPr lang="zh-CN" altLang="en-US" sz="1800" dirty="0">
                <a:solidFill>
                  <a:srgbClr val="00194C"/>
                </a:solidFill>
              </a:rPr>
              <a:t>，其余元素为</a:t>
            </a:r>
            <a:r>
              <a:rPr lang="en-US" altLang="zh-CN" sz="1800" dirty="0">
                <a:solidFill>
                  <a:srgbClr val="00194C"/>
                </a:solidFill>
              </a:rPr>
              <a:t>0</a:t>
            </a:r>
            <a:r>
              <a:rPr lang="zh-CN" altLang="en-US" sz="1800" dirty="0">
                <a:solidFill>
                  <a:srgbClr val="00194C"/>
                </a:solidFill>
              </a:rPr>
              <a:t>；</a:t>
            </a:r>
            <a:endParaRPr lang="en-US" altLang="zh-CN" sz="1800" dirty="0">
              <a:solidFill>
                <a:srgbClr val="00194C"/>
              </a:solidFill>
            </a:endParaRPr>
          </a:p>
          <a:p>
            <a:pPr>
              <a:lnSpc>
                <a:spcPct val="100000"/>
              </a:lnSpc>
            </a:pPr>
            <a:r>
              <a:rPr lang="en-US" altLang="zh-CN" sz="1800" dirty="0">
                <a:solidFill>
                  <a:srgbClr val="00194C"/>
                </a:solidFill>
              </a:rPr>
              <a:t>           (2) </a:t>
            </a:r>
            <a:r>
              <a:rPr lang="zh-CN" altLang="en-US" sz="1800" dirty="0">
                <a:solidFill>
                  <a:srgbClr val="00194C"/>
                </a:solidFill>
              </a:rPr>
              <a:t>将邻接矩阵的</a:t>
            </a:r>
            <a:r>
              <a:rPr lang="en-US" altLang="zh-CN" sz="1800" dirty="0">
                <a:solidFill>
                  <a:srgbClr val="00194C"/>
                </a:solidFill>
              </a:rPr>
              <a:t>v0</a:t>
            </a:r>
            <a:r>
              <a:rPr lang="zh-CN" altLang="en-US" sz="1800" dirty="0">
                <a:solidFill>
                  <a:srgbClr val="00194C"/>
                </a:solidFill>
              </a:rPr>
              <a:t>行，复制到</a:t>
            </a:r>
            <a:r>
              <a:rPr lang="en-US" altLang="zh-CN" sz="1800" dirty="0" err="1">
                <a:solidFill>
                  <a:srgbClr val="00194C"/>
                </a:solidFill>
              </a:rPr>
              <a:t>dist</a:t>
            </a:r>
            <a:r>
              <a:rPr lang="zh-CN" altLang="en-US" sz="1800" dirty="0">
                <a:solidFill>
                  <a:srgbClr val="00194C"/>
                </a:solidFill>
              </a:rPr>
              <a:t>数组</a:t>
            </a:r>
            <a:endParaRPr lang="en-US" altLang="zh-CN" sz="1800" dirty="0">
              <a:solidFill>
                <a:srgbClr val="00194C"/>
              </a:solidFill>
            </a:endParaRPr>
          </a:p>
          <a:p>
            <a:pPr>
              <a:lnSpc>
                <a:spcPct val="100000"/>
              </a:lnSpc>
            </a:pPr>
            <a:r>
              <a:rPr lang="en-US" altLang="zh-CN" sz="1800" dirty="0">
                <a:solidFill>
                  <a:srgbClr val="00194C"/>
                </a:solidFill>
              </a:rPr>
              <a:t>           (3) path</a:t>
            </a:r>
            <a:r>
              <a:rPr lang="zh-CN" altLang="en-US" sz="1800" dirty="0">
                <a:solidFill>
                  <a:srgbClr val="00194C"/>
                </a:solidFill>
              </a:rPr>
              <a:t>数组标识每个顶点的前驱；</a:t>
            </a:r>
            <a:endParaRPr lang="zh-CN" altLang="en-US" sz="1800" dirty="0">
              <a:solidFill>
                <a:srgbClr val="00194C"/>
              </a:solidFill>
            </a:endParaRPr>
          </a:p>
        </p:txBody>
      </p:sp>
      <p:sp>
        <p:nvSpPr>
          <p:cNvPr id="7" name="Rectangle 2"/>
          <p:cNvSpPr txBox="1">
            <a:spLocks noChangeArrowheads="1"/>
          </p:cNvSpPr>
          <p:nvPr/>
        </p:nvSpPr>
        <p:spPr>
          <a:xfrm>
            <a:off x="4755659" y="1000345"/>
            <a:ext cx="4089177" cy="1068805"/>
          </a:xfrm>
          <a:prstGeom prst="rect">
            <a:avLst/>
          </a:prstGeom>
          <a:solidFill>
            <a:schemeClr val="tx2">
              <a:lumMod val="20000"/>
              <a:lumOff val="80000"/>
            </a:schemeClr>
          </a:solidFill>
          <a:ln>
            <a:solidFill>
              <a:srgbClr val="FF0000"/>
            </a:solidFill>
          </a:ln>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107950" indent="0" algn="just" defTabSz="685800" rtl="0" eaLnBrk="1" fontAlgn="ctr" latinLnBrk="0" hangingPunct="1">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defTabSz="685800" rtl="0" eaLnBrk="1" fontAlgn="ctr" latinLnBrk="0" hangingPunct="1">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1"/>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2"/>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a:lnSpc>
                <a:spcPct val="100000"/>
              </a:lnSpc>
              <a:spcBef>
                <a:spcPts val="0"/>
              </a:spcBef>
            </a:pPr>
            <a:r>
              <a:rPr lang="en-US" altLang="zh-CN" sz="1800" dirty="0">
                <a:solidFill>
                  <a:srgbClr val="00194C"/>
                </a:solidFill>
              </a:rPr>
              <a:t>for (</a:t>
            </a:r>
            <a:r>
              <a:rPr lang="en-US" altLang="zh-CN" sz="1800" dirty="0" err="1">
                <a:solidFill>
                  <a:srgbClr val="00194C"/>
                </a:solidFill>
              </a:rPr>
              <a:t>int</a:t>
            </a:r>
            <a:r>
              <a:rPr lang="en-US" altLang="zh-CN" sz="1800" dirty="0">
                <a:solidFill>
                  <a:srgbClr val="00194C"/>
                </a:solidFill>
              </a:rPr>
              <a:t> v=0; v&lt;</a:t>
            </a:r>
            <a:r>
              <a:rPr lang="en-US" altLang="zh-CN" sz="1800" dirty="0" err="1">
                <a:solidFill>
                  <a:srgbClr val="00194C"/>
                </a:solidFill>
              </a:rPr>
              <a:t>G.vexNum</a:t>
            </a:r>
            <a:r>
              <a:rPr lang="en-US" altLang="zh-CN" sz="1800" dirty="0">
                <a:solidFill>
                  <a:srgbClr val="00194C"/>
                </a:solidFill>
              </a:rPr>
              <a:t>; ++v)</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         s[v] = </a:t>
            </a:r>
            <a:r>
              <a:rPr lang="en-US" altLang="zh-CN" sz="1800" dirty="0" smtClean="0">
                <a:solidFill>
                  <a:srgbClr val="00194C"/>
                </a:solidFill>
              </a:rPr>
              <a:t>0; </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s[v0] = </a:t>
            </a:r>
            <a:r>
              <a:rPr lang="en-US" altLang="zh-CN" sz="1800" dirty="0" smtClean="0">
                <a:solidFill>
                  <a:srgbClr val="00194C"/>
                </a:solidFill>
              </a:rPr>
              <a:t>1;</a:t>
            </a:r>
            <a:endParaRPr lang="en-US" altLang="zh-CN" sz="1800" dirty="0">
              <a:solidFill>
                <a:srgbClr val="00194C"/>
              </a:solidFill>
            </a:endParaRPr>
          </a:p>
        </p:txBody>
      </p:sp>
      <p:sp>
        <p:nvSpPr>
          <p:cNvPr id="8" name="Rectangle 2"/>
          <p:cNvSpPr txBox="1">
            <a:spLocks noChangeArrowheads="1"/>
          </p:cNvSpPr>
          <p:nvPr/>
        </p:nvSpPr>
        <p:spPr>
          <a:xfrm>
            <a:off x="4743322" y="2165451"/>
            <a:ext cx="4113851" cy="722715"/>
          </a:xfrm>
          <a:prstGeom prst="rect">
            <a:avLst/>
          </a:prstGeom>
          <a:solidFill>
            <a:schemeClr val="tx2">
              <a:lumMod val="20000"/>
              <a:lumOff val="80000"/>
            </a:schemeClr>
          </a:solidFill>
          <a:ln>
            <a:solidFill>
              <a:srgbClr val="FF0000"/>
            </a:solidFill>
          </a:ln>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107950" indent="0" algn="just" defTabSz="685800" rtl="0" eaLnBrk="1" fontAlgn="ctr" latinLnBrk="0" hangingPunct="1">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defTabSz="685800" rtl="0" eaLnBrk="1" fontAlgn="ctr" latinLnBrk="0" hangingPunct="1">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1"/>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2"/>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a:lnSpc>
                <a:spcPct val="100000"/>
              </a:lnSpc>
              <a:spcBef>
                <a:spcPts val="0"/>
              </a:spcBef>
            </a:pPr>
            <a:r>
              <a:rPr lang="en-US" altLang="zh-CN" sz="1800" dirty="0">
                <a:solidFill>
                  <a:srgbClr val="00194C"/>
                </a:solidFill>
              </a:rPr>
              <a:t>for (</a:t>
            </a:r>
            <a:r>
              <a:rPr lang="en-US" altLang="zh-CN" sz="1800" dirty="0" err="1">
                <a:solidFill>
                  <a:srgbClr val="00194C"/>
                </a:solidFill>
              </a:rPr>
              <a:t>int</a:t>
            </a:r>
            <a:r>
              <a:rPr lang="en-US" altLang="zh-CN" sz="1800" dirty="0">
                <a:solidFill>
                  <a:srgbClr val="00194C"/>
                </a:solidFill>
              </a:rPr>
              <a:t> v=0; v&lt;</a:t>
            </a:r>
            <a:r>
              <a:rPr lang="en-US" altLang="zh-CN" sz="1800" dirty="0" err="1">
                <a:solidFill>
                  <a:srgbClr val="00194C"/>
                </a:solidFill>
              </a:rPr>
              <a:t>G.vexNum</a:t>
            </a:r>
            <a:r>
              <a:rPr lang="en-US" altLang="zh-CN" sz="1800" dirty="0">
                <a:solidFill>
                  <a:srgbClr val="00194C"/>
                </a:solidFill>
              </a:rPr>
              <a:t>; ++v)</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    </a:t>
            </a:r>
            <a:r>
              <a:rPr lang="en-US" altLang="zh-CN" sz="1800" dirty="0" err="1">
                <a:solidFill>
                  <a:srgbClr val="00194C"/>
                </a:solidFill>
              </a:rPr>
              <a:t>dist</a:t>
            </a:r>
            <a:r>
              <a:rPr lang="en-US" altLang="zh-CN" sz="1800" dirty="0">
                <a:solidFill>
                  <a:srgbClr val="00194C"/>
                </a:solidFill>
              </a:rPr>
              <a:t>[v] = </a:t>
            </a:r>
            <a:r>
              <a:rPr lang="en-US" altLang="zh-CN" sz="1800" dirty="0" err="1">
                <a:solidFill>
                  <a:srgbClr val="00194C"/>
                </a:solidFill>
              </a:rPr>
              <a:t>G.arcs</a:t>
            </a:r>
            <a:r>
              <a:rPr lang="en-US" altLang="zh-CN" sz="1800" dirty="0">
                <a:solidFill>
                  <a:srgbClr val="00194C"/>
                </a:solidFill>
              </a:rPr>
              <a:t>[v0][v];  </a:t>
            </a:r>
            <a:endParaRPr lang="en-US" altLang="zh-CN" sz="1800" dirty="0">
              <a:solidFill>
                <a:srgbClr val="00194C"/>
              </a:solidFill>
            </a:endParaRPr>
          </a:p>
        </p:txBody>
      </p:sp>
      <p:sp>
        <p:nvSpPr>
          <p:cNvPr id="10" name="Rectangle 2"/>
          <p:cNvSpPr txBox="1">
            <a:spLocks noChangeArrowheads="1"/>
          </p:cNvSpPr>
          <p:nvPr/>
        </p:nvSpPr>
        <p:spPr>
          <a:xfrm>
            <a:off x="4743322" y="2979669"/>
            <a:ext cx="4168487" cy="1848809"/>
          </a:xfrm>
          <a:prstGeom prst="rect">
            <a:avLst/>
          </a:prstGeom>
          <a:solidFill>
            <a:schemeClr val="tx2">
              <a:lumMod val="20000"/>
              <a:lumOff val="80000"/>
            </a:schemeClr>
          </a:solidFill>
          <a:ln>
            <a:solidFill>
              <a:srgbClr val="FF0000"/>
            </a:solidFill>
          </a:ln>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107950" indent="0" algn="just" defTabSz="685800" rtl="0" eaLnBrk="1" fontAlgn="ctr" latinLnBrk="0" hangingPunct="1">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defTabSz="685800" rtl="0" eaLnBrk="1" fontAlgn="ctr" latinLnBrk="0" hangingPunct="1">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1"/>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2"/>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a:lnSpc>
                <a:spcPct val="100000"/>
              </a:lnSpc>
              <a:spcBef>
                <a:spcPts val="0"/>
              </a:spcBef>
            </a:pPr>
            <a:r>
              <a:rPr lang="en-US" altLang="zh-CN" sz="1800" dirty="0">
                <a:solidFill>
                  <a:srgbClr val="00194C"/>
                </a:solidFill>
              </a:rPr>
              <a:t>for (</a:t>
            </a:r>
            <a:r>
              <a:rPr lang="en-US" altLang="zh-CN" sz="1800" dirty="0" err="1">
                <a:solidFill>
                  <a:srgbClr val="00194C"/>
                </a:solidFill>
              </a:rPr>
              <a:t>int</a:t>
            </a:r>
            <a:r>
              <a:rPr lang="en-US" altLang="zh-CN" sz="1800" dirty="0">
                <a:solidFill>
                  <a:srgbClr val="00194C"/>
                </a:solidFill>
              </a:rPr>
              <a:t> v=0; v&lt;</a:t>
            </a:r>
            <a:r>
              <a:rPr lang="en-US" altLang="zh-CN" sz="1800" dirty="0" err="1">
                <a:solidFill>
                  <a:srgbClr val="00194C"/>
                </a:solidFill>
              </a:rPr>
              <a:t>G.vexNum</a:t>
            </a:r>
            <a:r>
              <a:rPr lang="en-US" altLang="zh-CN" sz="1800" dirty="0">
                <a:solidFill>
                  <a:srgbClr val="00194C"/>
                </a:solidFill>
              </a:rPr>
              <a:t>; ++v</a:t>
            </a:r>
            <a:r>
              <a:rPr lang="en-US" altLang="zh-CN" sz="1800" dirty="0" smtClean="0">
                <a:solidFill>
                  <a:srgbClr val="00194C"/>
                </a:solidFill>
              </a:rPr>
              <a:t>){</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      if (</a:t>
            </a:r>
            <a:r>
              <a:rPr lang="en-US" altLang="zh-CN" sz="1800" dirty="0" err="1">
                <a:solidFill>
                  <a:srgbClr val="00194C"/>
                </a:solidFill>
              </a:rPr>
              <a:t>dist</a:t>
            </a:r>
            <a:r>
              <a:rPr lang="en-US" altLang="zh-CN" sz="1800" dirty="0">
                <a:solidFill>
                  <a:srgbClr val="00194C"/>
                </a:solidFill>
              </a:rPr>
              <a:t>[v] &lt; INFINITY)</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                   path[v]=v0;</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      else  </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                 path[v] = -1;  </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  }</a:t>
            </a:r>
            <a:endParaRPr lang="en-US" altLang="zh-CN" sz="1800" dirty="0">
              <a:solidFill>
                <a:srgbClr val="00194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8"/>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8" grpId="0" bldLvl="0" animBg="1"/>
      <p:bldP spid="8" grpId="1" bldLvl="0" animBg="1"/>
      <p:bldP spid="10" grpId="0" bldLvl="0" animBg="1"/>
      <p:bldP spid="10" grpId="1" bldLvl="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7.6 </a:t>
            </a:r>
            <a:r>
              <a:rPr lang="zh-CN" altLang="en-US" dirty="0"/>
              <a:t>最短路径</a:t>
            </a:r>
            <a:endParaRPr lang="zh-CN" altLang="en-US" dirty="0"/>
          </a:p>
        </p:txBody>
      </p:sp>
      <p:sp>
        <p:nvSpPr>
          <p:cNvPr id="9" name="Rectangle 2"/>
          <p:cNvSpPr txBox="1">
            <a:spLocks noChangeArrowheads="1"/>
          </p:cNvSpPr>
          <p:nvPr/>
        </p:nvSpPr>
        <p:spPr>
          <a:xfrm>
            <a:off x="191117" y="723505"/>
            <a:ext cx="8738319" cy="407786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107950" indent="0" algn="just" defTabSz="685800" rtl="0" eaLnBrk="1" fontAlgn="ctr" latinLnBrk="0" hangingPunct="1">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defTabSz="685800" rtl="0" eaLnBrk="1" fontAlgn="ctr" latinLnBrk="0" hangingPunct="1">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1"/>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2"/>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a:lnSpc>
                <a:spcPct val="100000"/>
              </a:lnSpc>
            </a:pPr>
            <a:r>
              <a:rPr lang="en-US" altLang="zh-CN" sz="2000" dirty="0"/>
              <a:t>    </a:t>
            </a:r>
            <a:r>
              <a:rPr lang="en-US" altLang="zh-CN" sz="2000" dirty="0">
                <a:solidFill>
                  <a:srgbClr val="00194C"/>
                </a:solidFill>
              </a:rPr>
              <a:t>for(</a:t>
            </a:r>
            <a:r>
              <a:rPr lang="en-US" altLang="zh-CN" sz="2000" dirty="0" err="1">
                <a:solidFill>
                  <a:srgbClr val="00194C"/>
                </a:solidFill>
              </a:rPr>
              <a:t>i</a:t>
            </a:r>
            <a:r>
              <a:rPr lang="en-US" altLang="zh-CN" sz="2000" dirty="0">
                <a:solidFill>
                  <a:srgbClr val="00194C"/>
                </a:solidFill>
              </a:rPr>
              <a:t>=1 to n-1)   //</a:t>
            </a:r>
            <a:r>
              <a:rPr lang="zh-CN" altLang="en-US" sz="2000" dirty="0">
                <a:solidFill>
                  <a:srgbClr val="00194C"/>
                </a:solidFill>
              </a:rPr>
              <a:t>逐次将各点加入</a:t>
            </a:r>
            <a:r>
              <a:rPr lang="en-US" altLang="zh-CN" sz="2000" dirty="0">
                <a:solidFill>
                  <a:srgbClr val="00194C"/>
                </a:solidFill>
              </a:rPr>
              <a:t>S</a:t>
            </a:r>
            <a:endParaRPr lang="en-US" altLang="zh-CN" sz="2000" dirty="0">
              <a:solidFill>
                <a:srgbClr val="00194C"/>
              </a:solidFill>
            </a:endParaRPr>
          </a:p>
          <a:p>
            <a:pPr>
              <a:lnSpc>
                <a:spcPct val="100000"/>
              </a:lnSpc>
            </a:pPr>
            <a:r>
              <a:rPr lang="en-US" altLang="zh-CN" sz="2000" dirty="0">
                <a:solidFill>
                  <a:srgbClr val="00194C"/>
                </a:solidFill>
              </a:rPr>
              <a:t>   {</a:t>
            </a:r>
            <a:endParaRPr lang="en-US" altLang="zh-CN" sz="2000" dirty="0">
              <a:solidFill>
                <a:srgbClr val="00194C"/>
              </a:solidFill>
            </a:endParaRPr>
          </a:p>
          <a:p>
            <a:pPr>
              <a:lnSpc>
                <a:spcPct val="100000"/>
              </a:lnSpc>
            </a:pPr>
            <a:r>
              <a:rPr lang="en-US" altLang="zh-CN" sz="2000" dirty="0">
                <a:solidFill>
                  <a:srgbClr val="00194C"/>
                </a:solidFill>
              </a:rPr>
              <a:t>       (1) </a:t>
            </a:r>
            <a:r>
              <a:rPr lang="zh-CN" altLang="en-US" sz="2000" dirty="0">
                <a:solidFill>
                  <a:srgbClr val="00194C"/>
                </a:solidFill>
              </a:rPr>
              <a:t>在当前还未找到最短路径的顶点集中   选取具有最短距离的</a:t>
            </a:r>
            <a:r>
              <a:rPr lang="zh-CN" altLang="en-US" sz="2000" dirty="0" smtClean="0">
                <a:solidFill>
                  <a:srgbClr val="00194C"/>
                </a:solidFill>
              </a:rPr>
              <a:t>顶点</a:t>
            </a:r>
            <a:r>
              <a:rPr lang="en-US" altLang="zh-CN" sz="2000" dirty="0" smtClean="0">
                <a:solidFill>
                  <a:srgbClr val="00194C"/>
                </a:solidFill>
              </a:rPr>
              <a:t>v;</a:t>
            </a:r>
            <a:endParaRPr lang="en-US" altLang="zh-CN" sz="2000" dirty="0">
              <a:solidFill>
                <a:srgbClr val="00194C"/>
              </a:solidFill>
            </a:endParaRPr>
          </a:p>
          <a:p>
            <a:pPr>
              <a:lnSpc>
                <a:spcPct val="100000"/>
              </a:lnSpc>
            </a:pPr>
            <a:r>
              <a:rPr lang="en-US" altLang="zh-CN" sz="2000" dirty="0">
                <a:solidFill>
                  <a:srgbClr val="00194C"/>
                </a:solidFill>
              </a:rPr>
              <a:t>       (2) </a:t>
            </a:r>
            <a:r>
              <a:rPr lang="zh-CN" altLang="en-US" sz="2000" dirty="0">
                <a:solidFill>
                  <a:srgbClr val="00194C"/>
                </a:solidFill>
              </a:rPr>
              <a:t>标记</a:t>
            </a:r>
            <a:r>
              <a:rPr lang="zh-CN" altLang="en-US" sz="2000" dirty="0" smtClean="0">
                <a:solidFill>
                  <a:srgbClr val="00194C"/>
                </a:solidFill>
              </a:rPr>
              <a:t>顶点</a:t>
            </a:r>
            <a:r>
              <a:rPr lang="en-US" altLang="zh-CN" sz="2000" dirty="0" smtClean="0">
                <a:solidFill>
                  <a:srgbClr val="00194C"/>
                </a:solidFill>
              </a:rPr>
              <a:t>v</a:t>
            </a:r>
            <a:r>
              <a:rPr lang="zh-CN" altLang="en-US" sz="2000" dirty="0" smtClean="0">
                <a:solidFill>
                  <a:srgbClr val="00194C"/>
                </a:solidFill>
              </a:rPr>
              <a:t>已</a:t>
            </a:r>
            <a:r>
              <a:rPr lang="zh-CN" altLang="en-US" sz="2000" dirty="0">
                <a:solidFill>
                  <a:srgbClr val="00194C"/>
                </a:solidFill>
              </a:rPr>
              <a:t>从集合</a:t>
            </a:r>
            <a:r>
              <a:rPr lang="en-US" altLang="zh-CN" sz="2000" dirty="0">
                <a:solidFill>
                  <a:srgbClr val="00194C"/>
                </a:solidFill>
              </a:rPr>
              <a:t>T</a:t>
            </a:r>
            <a:r>
              <a:rPr lang="zh-CN" altLang="en-US" sz="2000" dirty="0">
                <a:solidFill>
                  <a:srgbClr val="00194C"/>
                </a:solidFill>
              </a:rPr>
              <a:t>加入到集合</a:t>
            </a:r>
            <a:r>
              <a:rPr lang="en-US" altLang="zh-CN" sz="2000" dirty="0">
                <a:solidFill>
                  <a:srgbClr val="00194C"/>
                </a:solidFill>
              </a:rPr>
              <a:t>S</a:t>
            </a:r>
            <a:r>
              <a:rPr lang="zh-CN" altLang="en-US" sz="2000" dirty="0">
                <a:solidFill>
                  <a:srgbClr val="00194C"/>
                </a:solidFill>
              </a:rPr>
              <a:t>中</a:t>
            </a:r>
            <a:r>
              <a:rPr lang="en-US" altLang="zh-CN" sz="2000" dirty="0">
                <a:solidFill>
                  <a:srgbClr val="00194C"/>
                </a:solidFill>
              </a:rPr>
              <a:t>;</a:t>
            </a:r>
            <a:endParaRPr lang="zh-CN" altLang="en-US" sz="2000" dirty="0">
              <a:solidFill>
                <a:srgbClr val="00194C"/>
              </a:solidFill>
            </a:endParaRPr>
          </a:p>
          <a:p>
            <a:pPr>
              <a:lnSpc>
                <a:spcPct val="100000"/>
              </a:lnSpc>
            </a:pPr>
            <a:r>
              <a:rPr lang="en-US" altLang="zh-CN" sz="2000" dirty="0">
                <a:solidFill>
                  <a:srgbClr val="00194C"/>
                </a:solidFill>
              </a:rPr>
              <a:t>       (3) </a:t>
            </a:r>
            <a:r>
              <a:rPr lang="zh-CN" altLang="en-US" sz="2000" dirty="0">
                <a:solidFill>
                  <a:srgbClr val="00194C"/>
                </a:solidFill>
              </a:rPr>
              <a:t>修改从</a:t>
            </a:r>
            <a:r>
              <a:rPr lang="en-US" altLang="zh-CN" sz="2000" dirty="0">
                <a:solidFill>
                  <a:srgbClr val="00194C"/>
                </a:solidFill>
              </a:rPr>
              <a:t>v0</a:t>
            </a:r>
            <a:r>
              <a:rPr lang="zh-CN" altLang="en-US" sz="2000" dirty="0">
                <a:solidFill>
                  <a:srgbClr val="00194C"/>
                </a:solidFill>
              </a:rPr>
              <a:t>到其他顶点的最短距离和最短路径</a:t>
            </a:r>
            <a:r>
              <a:rPr lang="en-US" altLang="zh-CN" sz="2000" dirty="0">
                <a:solidFill>
                  <a:srgbClr val="00194C"/>
                </a:solidFill>
              </a:rPr>
              <a:t>;</a:t>
            </a:r>
            <a:endParaRPr lang="en-US" altLang="zh-CN" sz="2000" dirty="0">
              <a:solidFill>
                <a:srgbClr val="00194C"/>
              </a:solidFill>
            </a:endParaRPr>
          </a:p>
          <a:p>
            <a:pPr>
              <a:lnSpc>
                <a:spcPct val="100000"/>
              </a:lnSpc>
            </a:pPr>
            <a:r>
              <a:rPr lang="en-US" altLang="zh-CN" sz="2000" dirty="0">
                <a:solidFill>
                  <a:srgbClr val="00194C"/>
                </a:solidFill>
              </a:rPr>
              <a:t>    }</a:t>
            </a:r>
            <a:endParaRPr lang="en-US" altLang="zh-CN" sz="2000" dirty="0">
              <a:solidFill>
                <a:srgbClr val="00194C"/>
              </a:solidFill>
            </a:endParaRPr>
          </a:p>
          <a:p>
            <a:pPr>
              <a:lnSpc>
                <a:spcPct val="100000"/>
              </a:lnSpc>
            </a:pPr>
            <a:r>
              <a:rPr lang="zh-CN" altLang="en-US" sz="2000" dirty="0">
                <a:solidFill>
                  <a:srgbClr val="00194C"/>
                </a:solidFill>
              </a:rPr>
              <a:t>｝</a:t>
            </a:r>
            <a:endParaRPr lang="zh-CN" altLang="en-US" sz="2000" dirty="0">
              <a:solidFill>
                <a:srgbClr val="00194C"/>
              </a:solidFill>
            </a:endParaRPr>
          </a:p>
        </p:txBody>
      </p:sp>
      <p:sp>
        <p:nvSpPr>
          <p:cNvPr id="5" name="Rectangle 2"/>
          <p:cNvSpPr txBox="1">
            <a:spLocks noChangeArrowheads="1"/>
          </p:cNvSpPr>
          <p:nvPr/>
        </p:nvSpPr>
        <p:spPr>
          <a:xfrm>
            <a:off x="655284" y="1804429"/>
            <a:ext cx="5866863" cy="1778441"/>
          </a:xfrm>
          <a:prstGeom prst="rect">
            <a:avLst/>
          </a:prstGeom>
          <a:solidFill>
            <a:schemeClr val="tx2">
              <a:lumMod val="20000"/>
              <a:lumOff val="80000"/>
            </a:schemeClr>
          </a:solidFill>
          <a:ln>
            <a:solidFill>
              <a:srgbClr val="FF0000"/>
            </a:solidFill>
          </a:ln>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107950" indent="0" algn="just" defTabSz="685800" rtl="0" eaLnBrk="1" fontAlgn="ctr" latinLnBrk="0" hangingPunct="1">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defTabSz="685800" rtl="0" eaLnBrk="1" fontAlgn="ctr" latinLnBrk="0" hangingPunct="1">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1"/>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2"/>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eaLnBrk="1" hangingPunct="1">
              <a:lnSpc>
                <a:spcPct val="100000"/>
              </a:lnSpc>
              <a:spcBef>
                <a:spcPts val="0"/>
              </a:spcBef>
            </a:pPr>
            <a:r>
              <a:rPr lang="en-US" altLang="zh-CN" sz="1800" dirty="0">
                <a:solidFill>
                  <a:srgbClr val="00194C"/>
                </a:solidFill>
              </a:rPr>
              <a:t>min = INFINITY;</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for (w=0; w&lt;</a:t>
            </a:r>
            <a:r>
              <a:rPr lang="en-US" altLang="zh-CN" sz="1800" dirty="0" err="1">
                <a:solidFill>
                  <a:srgbClr val="00194C"/>
                </a:solidFill>
              </a:rPr>
              <a:t>G.vexnum</a:t>
            </a:r>
            <a:r>
              <a:rPr lang="en-US" altLang="zh-CN" sz="1800" dirty="0">
                <a:solidFill>
                  <a:srgbClr val="00194C"/>
                </a:solidFill>
              </a:rPr>
              <a:t>; ++w)</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    if (! s[w]) </a:t>
            </a:r>
            <a:r>
              <a:rPr lang="en-US" altLang="zh-CN" sz="1800" dirty="0" smtClean="0">
                <a:solidFill>
                  <a:srgbClr val="00194C"/>
                </a:solidFill>
              </a:rPr>
              <a:t>		</a:t>
            </a:r>
            <a:r>
              <a:rPr lang="en-US" altLang="zh-CN" sz="1800" dirty="0" smtClean="0">
                <a:solidFill>
                  <a:srgbClr val="006600"/>
                </a:solidFill>
              </a:rPr>
              <a:t>//w</a:t>
            </a:r>
            <a:r>
              <a:rPr lang="zh-CN" altLang="en-US" sz="1800" dirty="0" smtClean="0">
                <a:solidFill>
                  <a:srgbClr val="006600"/>
                </a:solidFill>
              </a:rPr>
              <a:t>在集合</a:t>
            </a:r>
            <a:r>
              <a:rPr lang="en-US" altLang="zh-CN" sz="1800" dirty="0">
                <a:solidFill>
                  <a:srgbClr val="006600"/>
                </a:solidFill>
              </a:rPr>
              <a:t>S</a:t>
            </a:r>
            <a:r>
              <a:rPr lang="zh-CN" altLang="en-US" sz="1800" dirty="0">
                <a:solidFill>
                  <a:srgbClr val="006600"/>
                </a:solidFill>
              </a:rPr>
              <a:t>外</a:t>
            </a:r>
            <a:r>
              <a:rPr lang="zh-CN" altLang="en-US" sz="1800" dirty="0">
                <a:solidFill>
                  <a:srgbClr val="00194C"/>
                </a:solidFill>
              </a:rPr>
              <a:t>  </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   </a:t>
            </a:r>
            <a:r>
              <a:rPr lang="zh-CN" altLang="en-US" sz="1800" dirty="0">
                <a:solidFill>
                  <a:srgbClr val="00194C"/>
                </a:solidFill>
              </a:rPr>
              <a:t>     </a:t>
            </a:r>
            <a:r>
              <a:rPr lang="en-US" altLang="zh-CN" sz="1800" dirty="0">
                <a:solidFill>
                  <a:srgbClr val="00194C"/>
                </a:solidFill>
              </a:rPr>
              <a:t>if(</a:t>
            </a:r>
            <a:r>
              <a:rPr lang="en-US" altLang="zh-CN" sz="1800" dirty="0" err="1">
                <a:solidFill>
                  <a:srgbClr val="00194C"/>
                </a:solidFill>
              </a:rPr>
              <a:t>dist</a:t>
            </a:r>
            <a:r>
              <a:rPr lang="en-US" altLang="zh-CN" sz="1800" dirty="0">
                <a:solidFill>
                  <a:srgbClr val="00194C"/>
                </a:solidFill>
              </a:rPr>
              <a:t>[w] &lt; min) </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            v = w, min = </a:t>
            </a:r>
            <a:r>
              <a:rPr lang="en-US" altLang="zh-CN" sz="1800" dirty="0" err="1">
                <a:solidFill>
                  <a:srgbClr val="00194C"/>
                </a:solidFill>
              </a:rPr>
              <a:t>dist</a:t>
            </a:r>
            <a:r>
              <a:rPr lang="en-US" altLang="zh-CN" sz="1800" dirty="0">
                <a:solidFill>
                  <a:srgbClr val="00194C"/>
                </a:solidFill>
              </a:rPr>
              <a:t>[w];</a:t>
            </a:r>
            <a:endParaRPr lang="en-US" altLang="zh-CN" sz="1800" dirty="0">
              <a:solidFill>
                <a:srgbClr val="00194C"/>
              </a:solidFill>
            </a:endParaRPr>
          </a:p>
          <a:p>
            <a:pPr eaLnBrk="1" hangingPunct="1">
              <a:lnSpc>
                <a:spcPct val="100000"/>
              </a:lnSpc>
              <a:spcBef>
                <a:spcPts val="0"/>
              </a:spcBef>
            </a:pPr>
            <a:endParaRPr lang="en-US" altLang="zh-CN" sz="1800" dirty="0">
              <a:solidFill>
                <a:srgbClr val="00194C"/>
              </a:solidFill>
            </a:endParaRPr>
          </a:p>
        </p:txBody>
      </p:sp>
      <p:sp>
        <p:nvSpPr>
          <p:cNvPr id="6" name="Rectangle 2"/>
          <p:cNvSpPr txBox="1">
            <a:spLocks noChangeArrowheads="1"/>
          </p:cNvSpPr>
          <p:nvPr/>
        </p:nvSpPr>
        <p:spPr>
          <a:xfrm>
            <a:off x="646650" y="2419512"/>
            <a:ext cx="5866863" cy="1627464"/>
          </a:xfrm>
          <a:prstGeom prst="rect">
            <a:avLst/>
          </a:prstGeom>
          <a:solidFill>
            <a:schemeClr val="tx2">
              <a:lumMod val="20000"/>
              <a:lumOff val="80000"/>
            </a:schemeClr>
          </a:solidFill>
          <a:ln>
            <a:solidFill>
              <a:srgbClr val="FF0000"/>
            </a:solidFill>
          </a:ln>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107950" indent="0" algn="just" defTabSz="685800" rtl="0" eaLnBrk="1" fontAlgn="ctr" latinLnBrk="0" hangingPunct="1">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defTabSz="685800" rtl="0" eaLnBrk="1" fontAlgn="ctr" latinLnBrk="0" hangingPunct="1">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1"/>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2"/>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eaLnBrk="1" hangingPunct="1">
              <a:lnSpc>
                <a:spcPct val="100000"/>
              </a:lnSpc>
              <a:spcBef>
                <a:spcPts val="0"/>
              </a:spcBef>
            </a:pPr>
            <a:r>
              <a:rPr lang="en-US" altLang="zh-CN" sz="1800" dirty="0">
                <a:solidFill>
                  <a:srgbClr val="00194C"/>
                </a:solidFill>
              </a:rPr>
              <a:t>if(min&lt; INFINITY)</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    s[v] = TRUE</a:t>
            </a:r>
            <a:r>
              <a:rPr lang="en-US" altLang="zh-CN" sz="1800" dirty="0" smtClean="0">
                <a:solidFill>
                  <a:srgbClr val="00194C"/>
                </a:solidFill>
              </a:rPr>
              <a:t>;</a:t>
            </a:r>
            <a:endParaRPr lang="en-US" altLang="zh-CN" sz="1800" dirty="0" smtClean="0">
              <a:solidFill>
                <a:srgbClr val="00194C"/>
              </a:solidFill>
            </a:endParaRPr>
          </a:p>
          <a:p>
            <a:pPr eaLnBrk="1" hangingPunct="1">
              <a:lnSpc>
                <a:spcPct val="100000"/>
              </a:lnSpc>
              <a:spcBef>
                <a:spcPts val="0"/>
              </a:spcBef>
            </a:pPr>
            <a:r>
              <a:rPr lang="en-US" altLang="zh-CN" sz="1800" dirty="0" smtClean="0">
                <a:solidFill>
                  <a:srgbClr val="00194C"/>
                </a:solidFill>
              </a:rPr>
              <a:t>else </a:t>
            </a:r>
            <a:endParaRPr lang="en-US" altLang="zh-CN" sz="1800" dirty="0" smtClean="0">
              <a:solidFill>
                <a:srgbClr val="00194C"/>
              </a:solidFill>
            </a:endParaRPr>
          </a:p>
          <a:p>
            <a:pPr eaLnBrk="1" hangingPunct="1">
              <a:lnSpc>
                <a:spcPct val="100000"/>
              </a:lnSpc>
              <a:spcBef>
                <a:spcPts val="0"/>
              </a:spcBef>
            </a:pPr>
            <a:r>
              <a:rPr lang="en-US" altLang="zh-CN" sz="1800" dirty="0">
                <a:solidFill>
                  <a:srgbClr val="00194C"/>
                </a:solidFill>
              </a:rPr>
              <a:t> </a:t>
            </a:r>
            <a:r>
              <a:rPr lang="en-US" altLang="zh-CN" sz="1800" dirty="0" smtClean="0">
                <a:solidFill>
                  <a:srgbClr val="00194C"/>
                </a:solidFill>
              </a:rPr>
              <a:t>  break;</a:t>
            </a:r>
            <a:endParaRPr lang="en-US" altLang="zh-CN" sz="1800" dirty="0">
              <a:solidFill>
                <a:srgbClr val="00194C"/>
              </a:solidFill>
            </a:endParaRPr>
          </a:p>
        </p:txBody>
      </p:sp>
      <p:sp>
        <p:nvSpPr>
          <p:cNvPr id="7" name="Rectangle 2"/>
          <p:cNvSpPr txBox="1">
            <a:spLocks noChangeArrowheads="1"/>
          </p:cNvSpPr>
          <p:nvPr/>
        </p:nvSpPr>
        <p:spPr>
          <a:xfrm>
            <a:off x="646650" y="2797682"/>
            <a:ext cx="5863222" cy="1736280"/>
          </a:xfrm>
          <a:prstGeom prst="rect">
            <a:avLst/>
          </a:prstGeom>
          <a:solidFill>
            <a:schemeClr val="tx2">
              <a:lumMod val="20000"/>
              <a:lumOff val="80000"/>
            </a:schemeClr>
          </a:solidFill>
          <a:ln>
            <a:solidFill>
              <a:srgbClr val="FF0000"/>
            </a:solidFill>
          </a:ln>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107950" indent="0" algn="just" defTabSz="685800" rtl="0" eaLnBrk="1" fontAlgn="ctr" latinLnBrk="0" hangingPunct="1">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defTabSz="685800" rtl="0" eaLnBrk="1" fontAlgn="ctr" latinLnBrk="0" hangingPunct="1">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1"/>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2"/>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eaLnBrk="1" hangingPunct="1">
              <a:lnSpc>
                <a:spcPct val="100000"/>
              </a:lnSpc>
              <a:spcBef>
                <a:spcPts val="0"/>
              </a:spcBef>
            </a:pPr>
            <a:r>
              <a:rPr lang="zh-CN" altLang="en-US" sz="1800" dirty="0"/>
              <a:t> </a:t>
            </a:r>
            <a:r>
              <a:rPr lang="en-US" altLang="zh-CN" sz="1800" dirty="0">
                <a:solidFill>
                  <a:srgbClr val="00194C"/>
                </a:solidFill>
              </a:rPr>
              <a:t>for (w=0; w&lt;</a:t>
            </a:r>
            <a:r>
              <a:rPr lang="en-US" altLang="zh-CN" sz="1800" dirty="0" err="1">
                <a:solidFill>
                  <a:srgbClr val="00194C"/>
                </a:solidFill>
              </a:rPr>
              <a:t>G.vexnum</a:t>
            </a:r>
            <a:r>
              <a:rPr lang="en-US" altLang="zh-CN" sz="1800" dirty="0">
                <a:solidFill>
                  <a:srgbClr val="00194C"/>
                </a:solidFill>
              </a:rPr>
              <a:t>; ++w) </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     if (!s[w] &amp;&amp; </a:t>
            </a:r>
            <a:r>
              <a:rPr lang="en-US" altLang="zh-CN" sz="1800" dirty="0" smtClean="0">
                <a:solidFill>
                  <a:srgbClr val="00194C"/>
                </a:solidFill>
              </a:rPr>
              <a:t>(</a:t>
            </a:r>
            <a:r>
              <a:rPr lang="en-US" altLang="zh-CN" sz="1800" dirty="0" err="1" smtClean="0">
                <a:solidFill>
                  <a:srgbClr val="00194C"/>
                </a:solidFill>
              </a:rPr>
              <a:t>dist</a:t>
            </a:r>
            <a:r>
              <a:rPr lang="en-US" altLang="zh-CN" sz="1800" dirty="0" smtClean="0">
                <a:solidFill>
                  <a:srgbClr val="00194C"/>
                </a:solidFill>
              </a:rPr>
              <a:t>[v]+</a:t>
            </a:r>
            <a:r>
              <a:rPr lang="en-US" altLang="zh-CN" sz="1800" dirty="0" err="1" smtClean="0">
                <a:solidFill>
                  <a:srgbClr val="00194C"/>
                </a:solidFill>
              </a:rPr>
              <a:t>G.arcs</a:t>
            </a:r>
            <a:r>
              <a:rPr lang="en-US" altLang="zh-CN" sz="1800" dirty="0" smtClean="0">
                <a:solidFill>
                  <a:srgbClr val="00194C"/>
                </a:solidFill>
              </a:rPr>
              <a:t>[v</a:t>
            </a:r>
            <a:r>
              <a:rPr lang="en-US" altLang="zh-CN" sz="1800" dirty="0">
                <a:solidFill>
                  <a:srgbClr val="00194C"/>
                </a:solidFill>
              </a:rPr>
              <a:t>][w] &lt; </a:t>
            </a:r>
            <a:r>
              <a:rPr lang="en-US" altLang="zh-CN" sz="1800" dirty="0" err="1">
                <a:solidFill>
                  <a:srgbClr val="00194C"/>
                </a:solidFill>
              </a:rPr>
              <a:t>dist</a:t>
            </a:r>
            <a:r>
              <a:rPr lang="en-US" altLang="zh-CN" sz="1800" dirty="0">
                <a:solidFill>
                  <a:srgbClr val="00194C"/>
                </a:solidFill>
              </a:rPr>
              <a:t>[w]))</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     {</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            </a:t>
            </a:r>
            <a:r>
              <a:rPr lang="en-US" altLang="zh-CN" sz="1800" dirty="0" err="1">
                <a:solidFill>
                  <a:srgbClr val="00194C"/>
                </a:solidFill>
              </a:rPr>
              <a:t>dist</a:t>
            </a:r>
            <a:r>
              <a:rPr lang="en-US" altLang="zh-CN" sz="1800" dirty="0">
                <a:solidFill>
                  <a:srgbClr val="00194C"/>
                </a:solidFill>
              </a:rPr>
              <a:t>[w] = </a:t>
            </a:r>
            <a:r>
              <a:rPr lang="en-US" altLang="zh-CN" sz="1800" dirty="0" err="1" smtClean="0">
                <a:solidFill>
                  <a:srgbClr val="00194C"/>
                </a:solidFill>
              </a:rPr>
              <a:t>dist</a:t>
            </a:r>
            <a:r>
              <a:rPr lang="en-US" altLang="zh-CN" sz="1800" dirty="0" smtClean="0">
                <a:solidFill>
                  <a:srgbClr val="00194C"/>
                </a:solidFill>
              </a:rPr>
              <a:t>[v] </a:t>
            </a:r>
            <a:r>
              <a:rPr lang="en-US" altLang="zh-CN" sz="1800" dirty="0">
                <a:solidFill>
                  <a:srgbClr val="00194C"/>
                </a:solidFill>
              </a:rPr>
              <a:t>+ </a:t>
            </a:r>
            <a:r>
              <a:rPr lang="en-US" altLang="zh-CN" sz="1800" dirty="0" err="1">
                <a:solidFill>
                  <a:srgbClr val="00194C"/>
                </a:solidFill>
              </a:rPr>
              <a:t>G.arcs</a:t>
            </a:r>
            <a:r>
              <a:rPr lang="en-US" altLang="zh-CN" sz="1800" dirty="0">
                <a:solidFill>
                  <a:srgbClr val="00194C"/>
                </a:solidFill>
              </a:rPr>
              <a:t>[v][w];</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            path[w] = v;</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      }</a:t>
            </a:r>
            <a:endParaRPr lang="en-US" altLang="zh-CN" sz="1800" dirty="0">
              <a:solidFill>
                <a:srgbClr val="00194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6"/>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bldLvl="0" animBg="1"/>
      <p:bldP spid="6" grpId="0" bldLvl="0" animBg="1"/>
      <p:bldP spid="6" grpId="1" bldLvl="0" animBg="1"/>
      <p:bldP spid="7" grpId="0" bldLvl="0" animBg="1"/>
      <p:bldP spid="7" grpId="1" bldLvl="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7.6 </a:t>
            </a:r>
            <a:r>
              <a:rPr lang="zh-CN" altLang="en-US" dirty="0"/>
              <a:t>最短路径</a:t>
            </a:r>
            <a:endParaRPr lang="zh-CN" altLang="en-US" dirty="0"/>
          </a:p>
        </p:txBody>
      </p:sp>
      <p:sp>
        <p:nvSpPr>
          <p:cNvPr id="9" name="Rectangle 2"/>
          <p:cNvSpPr txBox="1">
            <a:spLocks noChangeArrowheads="1"/>
          </p:cNvSpPr>
          <p:nvPr/>
        </p:nvSpPr>
        <p:spPr>
          <a:xfrm>
            <a:off x="125725" y="720634"/>
            <a:ext cx="7885761" cy="407786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107950" indent="0" algn="just" defTabSz="685800" rtl="0" eaLnBrk="1" fontAlgn="ctr" latinLnBrk="0" hangingPunct="1">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defTabSz="685800" rtl="0" eaLnBrk="1" fontAlgn="ctr" latinLnBrk="0" hangingPunct="1">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1"/>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2"/>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eaLnBrk="1" hangingPunct="1">
              <a:lnSpc>
                <a:spcPct val="100000"/>
              </a:lnSpc>
              <a:spcBef>
                <a:spcPts val="0"/>
              </a:spcBef>
            </a:pPr>
            <a:r>
              <a:rPr lang="en-US" altLang="zh-CN" sz="2000" dirty="0">
                <a:solidFill>
                  <a:srgbClr val="00194C"/>
                </a:solidFill>
              </a:rPr>
              <a:t>void </a:t>
            </a:r>
            <a:r>
              <a:rPr lang="en-US" altLang="zh-CN" sz="2000" dirty="0" err="1">
                <a:solidFill>
                  <a:srgbClr val="00194C"/>
                </a:solidFill>
              </a:rPr>
              <a:t>Dijkstra</a:t>
            </a:r>
            <a:r>
              <a:rPr lang="en-US" altLang="zh-CN" sz="2000" dirty="0">
                <a:solidFill>
                  <a:srgbClr val="00194C"/>
                </a:solidFill>
              </a:rPr>
              <a:t> ( </a:t>
            </a:r>
            <a:r>
              <a:rPr lang="en-US" altLang="zh-CN" sz="2000" dirty="0" err="1">
                <a:solidFill>
                  <a:srgbClr val="00194C"/>
                </a:solidFill>
              </a:rPr>
              <a:t>Mgraph</a:t>
            </a:r>
            <a:r>
              <a:rPr lang="en-US" altLang="zh-CN" sz="2000" dirty="0">
                <a:solidFill>
                  <a:srgbClr val="00194C"/>
                </a:solidFill>
              </a:rPr>
              <a:t> G, </a:t>
            </a:r>
            <a:r>
              <a:rPr lang="en-US" altLang="zh-CN" sz="2000" dirty="0" err="1">
                <a:solidFill>
                  <a:srgbClr val="00194C"/>
                </a:solidFill>
              </a:rPr>
              <a:t>int</a:t>
            </a:r>
            <a:r>
              <a:rPr lang="en-US" altLang="zh-CN" sz="2000" dirty="0">
                <a:solidFill>
                  <a:srgbClr val="00194C"/>
                </a:solidFill>
              </a:rPr>
              <a:t> v0, </a:t>
            </a:r>
            <a:r>
              <a:rPr lang="en-US" altLang="zh-CN" sz="2000" dirty="0" err="1">
                <a:solidFill>
                  <a:srgbClr val="00194C"/>
                </a:solidFill>
              </a:rPr>
              <a:t>int</a:t>
            </a:r>
            <a:r>
              <a:rPr lang="en-US" altLang="zh-CN" sz="2000" dirty="0">
                <a:solidFill>
                  <a:srgbClr val="00194C"/>
                </a:solidFill>
              </a:rPr>
              <a:t> *path, </a:t>
            </a:r>
            <a:r>
              <a:rPr lang="en-US" altLang="zh-CN" sz="2000" dirty="0" err="1">
                <a:solidFill>
                  <a:srgbClr val="00194C"/>
                </a:solidFill>
              </a:rPr>
              <a:t>int</a:t>
            </a:r>
            <a:r>
              <a:rPr lang="en-US" altLang="zh-CN" sz="2000" dirty="0">
                <a:solidFill>
                  <a:srgbClr val="00194C"/>
                </a:solidFill>
              </a:rPr>
              <a:t> *</a:t>
            </a:r>
            <a:r>
              <a:rPr lang="en-US" altLang="zh-CN" sz="2000" dirty="0" err="1">
                <a:solidFill>
                  <a:srgbClr val="00194C"/>
                </a:solidFill>
              </a:rPr>
              <a:t>dist</a:t>
            </a:r>
            <a:r>
              <a:rPr lang="en-US" altLang="zh-CN" sz="2000" dirty="0">
                <a:solidFill>
                  <a:srgbClr val="00194C"/>
                </a:solidFill>
              </a:rPr>
              <a:t>)</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a:t>
            </a:r>
            <a:endParaRPr lang="en-US" altLang="zh-CN" sz="2000" dirty="0">
              <a:solidFill>
                <a:srgbClr val="00194C"/>
              </a:solidFill>
            </a:endParaRPr>
          </a:p>
          <a:p>
            <a:pPr>
              <a:lnSpc>
                <a:spcPct val="100000"/>
              </a:lnSpc>
              <a:spcBef>
                <a:spcPts val="0"/>
              </a:spcBef>
            </a:pPr>
            <a:r>
              <a:rPr lang="en-US" altLang="zh-CN" sz="2000" dirty="0">
                <a:solidFill>
                  <a:srgbClr val="00194C"/>
                </a:solidFill>
              </a:rPr>
              <a:t>     </a:t>
            </a:r>
            <a:r>
              <a:rPr lang="en-US" altLang="zh-CN" sz="2000" dirty="0" err="1">
                <a:solidFill>
                  <a:srgbClr val="00194C"/>
                </a:solidFill>
              </a:rPr>
              <a:t>int</a:t>
            </a:r>
            <a:r>
              <a:rPr lang="en-US" altLang="zh-CN" sz="2000" dirty="0">
                <a:solidFill>
                  <a:srgbClr val="00194C"/>
                </a:solidFill>
              </a:rPr>
              <a:t> *s = new </a:t>
            </a:r>
            <a:r>
              <a:rPr lang="en-US" altLang="zh-CN" sz="2000" dirty="0" err="1">
                <a:solidFill>
                  <a:srgbClr val="00194C"/>
                </a:solidFill>
              </a:rPr>
              <a:t>int</a:t>
            </a:r>
            <a:r>
              <a:rPr lang="zh-CN" altLang="en-US" sz="2000" dirty="0">
                <a:solidFill>
                  <a:srgbClr val="00194C"/>
                </a:solidFill>
              </a:rPr>
              <a:t>［</a:t>
            </a:r>
            <a:r>
              <a:rPr lang="en-US" altLang="zh-CN" sz="2000" dirty="0">
                <a:solidFill>
                  <a:srgbClr val="00194C"/>
                </a:solidFill>
              </a:rPr>
              <a:t>n</a:t>
            </a:r>
            <a:r>
              <a:rPr lang="zh-CN" altLang="en-US" sz="2000" dirty="0">
                <a:solidFill>
                  <a:srgbClr val="00194C"/>
                </a:solidFill>
              </a:rPr>
              <a:t>］</a:t>
            </a:r>
            <a:r>
              <a:rPr lang="en-US" altLang="zh-CN" sz="2000" dirty="0">
                <a:solidFill>
                  <a:srgbClr val="00194C"/>
                </a:solidFill>
              </a:rPr>
              <a:t>;</a:t>
            </a:r>
            <a:endParaRPr lang="en-US" altLang="zh-CN" sz="2000" dirty="0">
              <a:solidFill>
                <a:srgbClr val="00194C"/>
              </a:solidFill>
            </a:endParaRPr>
          </a:p>
          <a:p>
            <a:pPr>
              <a:lnSpc>
                <a:spcPct val="100000"/>
              </a:lnSpc>
              <a:spcBef>
                <a:spcPts val="0"/>
              </a:spcBef>
            </a:pPr>
            <a:r>
              <a:rPr lang="en-US" altLang="zh-CN" sz="2000" dirty="0">
                <a:solidFill>
                  <a:srgbClr val="00194C"/>
                </a:solidFill>
              </a:rPr>
              <a:t>    for (</a:t>
            </a:r>
            <a:r>
              <a:rPr lang="en-US" altLang="zh-CN" sz="2000" dirty="0" err="1">
                <a:solidFill>
                  <a:srgbClr val="00194C"/>
                </a:solidFill>
              </a:rPr>
              <a:t>int</a:t>
            </a:r>
            <a:r>
              <a:rPr lang="en-US" altLang="zh-CN" sz="2000" dirty="0">
                <a:solidFill>
                  <a:srgbClr val="00194C"/>
                </a:solidFill>
              </a:rPr>
              <a:t> v=0; v&lt;</a:t>
            </a:r>
            <a:r>
              <a:rPr lang="en-US" altLang="zh-CN" sz="2000" dirty="0" err="1">
                <a:solidFill>
                  <a:srgbClr val="00194C"/>
                </a:solidFill>
              </a:rPr>
              <a:t>G.vexNum</a:t>
            </a:r>
            <a:r>
              <a:rPr lang="en-US" altLang="zh-CN" sz="2000" dirty="0">
                <a:solidFill>
                  <a:srgbClr val="00194C"/>
                </a:solidFill>
              </a:rPr>
              <a:t>; ++v) {</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s[v] = FALSE; </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a:t>
            </a:r>
            <a:r>
              <a:rPr lang="en-US" altLang="zh-CN" sz="2000" dirty="0" err="1">
                <a:solidFill>
                  <a:srgbClr val="00194C"/>
                </a:solidFill>
              </a:rPr>
              <a:t>dist</a:t>
            </a:r>
            <a:r>
              <a:rPr lang="en-US" altLang="zh-CN" sz="2000" dirty="0">
                <a:solidFill>
                  <a:srgbClr val="00194C"/>
                </a:solidFill>
              </a:rPr>
              <a:t>[v] = </a:t>
            </a:r>
            <a:r>
              <a:rPr lang="en-US" altLang="zh-CN" sz="2000" dirty="0" err="1">
                <a:solidFill>
                  <a:srgbClr val="00194C"/>
                </a:solidFill>
              </a:rPr>
              <a:t>G.arcs</a:t>
            </a:r>
            <a:r>
              <a:rPr lang="en-US" altLang="zh-CN" sz="2000" dirty="0">
                <a:solidFill>
                  <a:srgbClr val="00194C"/>
                </a:solidFill>
              </a:rPr>
              <a:t>[v0][v];</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if (</a:t>
            </a:r>
            <a:r>
              <a:rPr lang="en-US" altLang="zh-CN" sz="2000" dirty="0" err="1">
                <a:solidFill>
                  <a:srgbClr val="00194C"/>
                </a:solidFill>
              </a:rPr>
              <a:t>dist</a:t>
            </a:r>
            <a:r>
              <a:rPr lang="en-US" altLang="zh-CN" sz="2000" dirty="0">
                <a:solidFill>
                  <a:srgbClr val="00194C"/>
                </a:solidFill>
              </a:rPr>
              <a:t>[v] &lt; INFINITY)</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path[v]=v0;</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}//for</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a:t>
            </a:r>
            <a:r>
              <a:rPr lang="en-US" altLang="zh-CN" sz="2000" dirty="0" err="1">
                <a:solidFill>
                  <a:srgbClr val="00194C"/>
                </a:solidFill>
              </a:rPr>
              <a:t>dist</a:t>
            </a:r>
            <a:r>
              <a:rPr lang="en-US" altLang="zh-CN" sz="2000" dirty="0">
                <a:solidFill>
                  <a:srgbClr val="00194C"/>
                </a:solidFill>
              </a:rPr>
              <a:t>[v0] = 0;</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s[v0] = TRUE;  </a:t>
            </a:r>
            <a:r>
              <a:rPr lang="en-US" altLang="zh-CN" sz="2000" dirty="0"/>
              <a:t>//</a:t>
            </a:r>
            <a:r>
              <a:rPr lang="zh-CN" altLang="en-US" sz="2000" dirty="0">
                <a:solidFill>
                  <a:srgbClr val="006600"/>
                </a:solidFill>
              </a:rPr>
              <a:t>标记顶点</a:t>
            </a:r>
            <a:r>
              <a:rPr lang="en-US" altLang="zh-CN" sz="2000" dirty="0">
                <a:solidFill>
                  <a:srgbClr val="006600"/>
                </a:solidFill>
              </a:rPr>
              <a:t>v0</a:t>
            </a:r>
            <a:r>
              <a:rPr lang="zh-CN" altLang="en-US" sz="2000" dirty="0">
                <a:solidFill>
                  <a:srgbClr val="006600"/>
                </a:solidFill>
              </a:rPr>
              <a:t>已从集合</a:t>
            </a:r>
            <a:r>
              <a:rPr lang="en-US" altLang="zh-CN" sz="2000" dirty="0">
                <a:solidFill>
                  <a:srgbClr val="006600"/>
                </a:solidFill>
              </a:rPr>
              <a:t>T</a:t>
            </a:r>
            <a:r>
              <a:rPr lang="zh-CN" altLang="en-US" sz="2000" dirty="0">
                <a:solidFill>
                  <a:srgbClr val="006600"/>
                </a:solidFill>
              </a:rPr>
              <a:t>加入到集合</a:t>
            </a:r>
            <a:r>
              <a:rPr lang="en-US" altLang="zh-CN" sz="2000" dirty="0">
                <a:solidFill>
                  <a:srgbClr val="006600"/>
                </a:solidFill>
              </a:rPr>
              <a:t>S</a:t>
            </a:r>
            <a:r>
              <a:rPr lang="zh-CN" altLang="en-US" sz="2000" dirty="0">
                <a:solidFill>
                  <a:srgbClr val="006600"/>
                </a:solidFill>
              </a:rPr>
              <a:t>中</a:t>
            </a:r>
            <a:endParaRPr lang="zh-CN" altLang="en-US" sz="2000"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7.6 </a:t>
            </a:r>
            <a:r>
              <a:rPr lang="zh-CN" altLang="en-US" dirty="0"/>
              <a:t>最短路径</a:t>
            </a:r>
            <a:endParaRPr lang="zh-CN" altLang="en-US" dirty="0"/>
          </a:p>
        </p:txBody>
      </p:sp>
      <p:sp>
        <p:nvSpPr>
          <p:cNvPr id="9" name="Rectangle 2"/>
          <p:cNvSpPr txBox="1">
            <a:spLocks noChangeArrowheads="1"/>
          </p:cNvSpPr>
          <p:nvPr/>
        </p:nvSpPr>
        <p:spPr>
          <a:xfrm>
            <a:off x="125725" y="720634"/>
            <a:ext cx="7885761" cy="407786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107950" indent="0" algn="just" defTabSz="685800" rtl="0" eaLnBrk="1" fontAlgn="ctr" latinLnBrk="0" hangingPunct="1">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defTabSz="685800" rtl="0" eaLnBrk="1" fontAlgn="ctr" latinLnBrk="0" hangingPunct="1">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1"/>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2"/>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eaLnBrk="1" hangingPunct="1">
              <a:lnSpc>
                <a:spcPct val="100000"/>
              </a:lnSpc>
              <a:spcBef>
                <a:spcPts val="0"/>
              </a:spcBef>
            </a:pPr>
            <a:r>
              <a:rPr lang="en-US" altLang="zh-CN" sz="2000" dirty="0">
                <a:solidFill>
                  <a:srgbClr val="006600"/>
                </a:solidFill>
              </a:rPr>
              <a:t>//</a:t>
            </a:r>
            <a:r>
              <a:rPr lang="zh-CN" altLang="en-US" sz="2000" dirty="0">
                <a:solidFill>
                  <a:srgbClr val="006600"/>
                </a:solidFill>
              </a:rPr>
              <a:t>每次确定一个顶点</a:t>
            </a:r>
            <a:r>
              <a:rPr lang="en-US" altLang="zh-CN" sz="2000" dirty="0">
                <a:solidFill>
                  <a:srgbClr val="006600"/>
                </a:solidFill>
              </a:rPr>
              <a:t>v</a:t>
            </a:r>
            <a:r>
              <a:rPr lang="zh-CN" altLang="en-US" sz="2000" dirty="0">
                <a:solidFill>
                  <a:srgbClr val="006600"/>
                </a:solidFill>
              </a:rPr>
              <a:t>加入集合</a:t>
            </a:r>
            <a:r>
              <a:rPr lang="en-US" altLang="zh-CN" sz="2000" dirty="0">
                <a:solidFill>
                  <a:srgbClr val="006600"/>
                </a:solidFill>
              </a:rPr>
              <a:t>S</a:t>
            </a:r>
            <a:r>
              <a:rPr lang="zh-CN" altLang="en-US" sz="2000" dirty="0">
                <a:solidFill>
                  <a:srgbClr val="006600"/>
                </a:solidFill>
              </a:rPr>
              <a:t>，并更新</a:t>
            </a:r>
            <a:r>
              <a:rPr lang="en-US" altLang="zh-CN" sz="2000" dirty="0">
                <a:solidFill>
                  <a:srgbClr val="006600"/>
                </a:solidFill>
              </a:rPr>
              <a:t>S</a:t>
            </a:r>
            <a:r>
              <a:rPr lang="zh-CN" altLang="en-US" sz="2000" dirty="0">
                <a:solidFill>
                  <a:srgbClr val="006600"/>
                </a:solidFill>
              </a:rPr>
              <a:t>外的点的最短距离</a:t>
            </a:r>
            <a:endParaRPr lang="zh-CN" altLang="en-US" sz="2000" dirty="0">
              <a:solidFill>
                <a:srgbClr val="006600"/>
              </a:solidFill>
            </a:endParaRPr>
          </a:p>
          <a:p>
            <a:pPr eaLnBrk="1" hangingPunct="1">
              <a:lnSpc>
                <a:spcPct val="100000"/>
              </a:lnSpc>
              <a:spcBef>
                <a:spcPts val="0"/>
              </a:spcBef>
            </a:pPr>
            <a:r>
              <a:rPr lang="zh-CN" altLang="en-US" sz="2000" dirty="0">
                <a:solidFill>
                  <a:srgbClr val="00194C"/>
                </a:solidFill>
              </a:rPr>
              <a:t>     </a:t>
            </a:r>
            <a:r>
              <a:rPr lang="en-US" altLang="zh-CN" sz="2000" dirty="0">
                <a:solidFill>
                  <a:srgbClr val="00194C"/>
                </a:solidFill>
              </a:rPr>
              <a:t>for (</a:t>
            </a:r>
            <a:r>
              <a:rPr lang="en-US" altLang="zh-CN" sz="2000" dirty="0" err="1">
                <a:solidFill>
                  <a:srgbClr val="00194C"/>
                </a:solidFill>
              </a:rPr>
              <a:t>i</a:t>
            </a:r>
            <a:r>
              <a:rPr lang="en-US" altLang="zh-CN" sz="2000" dirty="0">
                <a:solidFill>
                  <a:srgbClr val="00194C"/>
                </a:solidFill>
              </a:rPr>
              <a:t>=1; </a:t>
            </a:r>
            <a:r>
              <a:rPr lang="en-US" altLang="zh-CN" sz="2000" dirty="0" err="1">
                <a:solidFill>
                  <a:srgbClr val="00194C"/>
                </a:solidFill>
              </a:rPr>
              <a:t>i</a:t>
            </a:r>
            <a:r>
              <a:rPr lang="en-US" altLang="zh-CN" sz="2000" dirty="0">
                <a:solidFill>
                  <a:srgbClr val="00194C"/>
                </a:solidFill>
              </a:rPr>
              <a:t>&lt;</a:t>
            </a:r>
            <a:r>
              <a:rPr lang="en-US" altLang="zh-CN" sz="2000" dirty="0" err="1">
                <a:solidFill>
                  <a:srgbClr val="00194C"/>
                </a:solidFill>
              </a:rPr>
              <a:t>G.vexnum</a:t>
            </a:r>
            <a:r>
              <a:rPr lang="en-US" altLang="zh-CN" sz="2000" dirty="0">
                <a:solidFill>
                  <a:srgbClr val="00194C"/>
                </a:solidFill>
              </a:rPr>
              <a:t>; ++</a:t>
            </a:r>
            <a:r>
              <a:rPr lang="en-US" altLang="zh-CN" sz="2000" dirty="0" err="1">
                <a:solidFill>
                  <a:srgbClr val="00194C"/>
                </a:solidFill>
              </a:rPr>
              <a:t>i</a:t>
            </a:r>
            <a:r>
              <a:rPr lang="en-US" altLang="zh-CN" sz="2000" dirty="0">
                <a:solidFill>
                  <a:srgbClr val="00194C"/>
                </a:solidFill>
              </a:rPr>
              <a:t>) {</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min = INFINITY;</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for (w=0; w&lt;</a:t>
            </a:r>
            <a:r>
              <a:rPr lang="en-US" altLang="zh-CN" sz="2000" dirty="0" err="1">
                <a:solidFill>
                  <a:srgbClr val="00194C"/>
                </a:solidFill>
              </a:rPr>
              <a:t>G.vexnum</a:t>
            </a:r>
            <a:r>
              <a:rPr lang="en-US" altLang="zh-CN" sz="2000" dirty="0">
                <a:solidFill>
                  <a:srgbClr val="00194C"/>
                </a:solidFill>
              </a:rPr>
              <a:t>; ++w)</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if (! s[w])          </a:t>
            </a:r>
            <a:r>
              <a:rPr lang="en-US" altLang="zh-CN" sz="2000" dirty="0">
                <a:solidFill>
                  <a:srgbClr val="006600"/>
                </a:solidFill>
              </a:rPr>
              <a:t>//</a:t>
            </a:r>
            <a:r>
              <a:rPr lang="zh-CN" altLang="en-US" sz="2000" dirty="0">
                <a:solidFill>
                  <a:srgbClr val="006600"/>
                </a:solidFill>
              </a:rPr>
              <a:t>在集合</a:t>
            </a:r>
            <a:r>
              <a:rPr lang="en-US" altLang="zh-CN" sz="2000" dirty="0">
                <a:solidFill>
                  <a:srgbClr val="006600"/>
                </a:solidFill>
              </a:rPr>
              <a:t>S</a:t>
            </a:r>
            <a:r>
              <a:rPr lang="zh-CN" altLang="en-US" sz="2000" dirty="0">
                <a:solidFill>
                  <a:srgbClr val="006600"/>
                </a:solidFill>
              </a:rPr>
              <a:t>外寻找具有最短路径的点</a:t>
            </a:r>
            <a:endParaRPr lang="zh-CN" altLang="en-US" sz="2000" dirty="0">
              <a:solidFill>
                <a:srgbClr val="006600"/>
              </a:solidFill>
            </a:endParaRPr>
          </a:p>
          <a:p>
            <a:pPr eaLnBrk="1" hangingPunct="1">
              <a:lnSpc>
                <a:spcPct val="100000"/>
              </a:lnSpc>
              <a:spcBef>
                <a:spcPts val="0"/>
              </a:spcBef>
            </a:pPr>
            <a:r>
              <a:rPr lang="zh-CN" altLang="en-US" sz="2000" dirty="0">
                <a:solidFill>
                  <a:srgbClr val="00194C"/>
                </a:solidFill>
              </a:rPr>
              <a:t>                     </a:t>
            </a:r>
            <a:r>
              <a:rPr lang="en-US" altLang="zh-CN" sz="2000" dirty="0">
                <a:solidFill>
                  <a:srgbClr val="00194C"/>
                </a:solidFill>
              </a:rPr>
              <a:t>if(</a:t>
            </a:r>
            <a:r>
              <a:rPr lang="en-US" altLang="zh-CN" sz="2000" dirty="0" err="1">
                <a:solidFill>
                  <a:srgbClr val="00194C"/>
                </a:solidFill>
              </a:rPr>
              <a:t>dist</a:t>
            </a:r>
            <a:r>
              <a:rPr lang="en-US" altLang="zh-CN" sz="2000" dirty="0">
                <a:solidFill>
                  <a:srgbClr val="00194C"/>
                </a:solidFill>
              </a:rPr>
              <a:t>[w] &lt; min) </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 </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v = w; </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min = </a:t>
            </a:r>
            <a:r>
              <a:rPr lang="en-US" altLang="zh-CN" sz="2000" dirty="0" err="1">
                <a:solidFill>
                  <a:srgbClr val="00194C"/>
                </a:solidFill>
              </a:rPr>
              <a:t>dist</a:t>
            </a:r>
            <a:r>
              <a:rPr lang="en-US" altLang="zh-CN" sz="2000" dirty="0">
                <a:solidFill>
                  <a:srgbClr val="00194C"/>
                </a:solidFill>
              </a:rPr>
              <a:t>[w];</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   </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if(min&lt; INFINITY)</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s[v] = TRUE; </a:t>
            </a:r>
            <a:r>
              <a:rPr lang="en-US" altLang="zh-CN" sz="2000" dirty="0">
                <a:solidFill>
                  <a:srgbClr val="006600"/>
                </a:solidFill>
              </a:rPr>
              <a:t>//</a:t>
            </a:r>
            <a:r>
              <a:rPr lang="zh-CN" altLang="en-US" sz="2000" dirty="0">
                <a:solidFill>
                  <a:srgbClr val="006600"/>
                </a:solidFill>
              </a:rPr>
              <a:t>标记顶点</a:t>
            </a:r>
            <a:r>
              <a:rPr lang="en-US" altLang="zh-CN" sz="2000" dirty="0">
                <a:solidFill>
                  <a:srgbClr val="006600"/>
                </a:solidFill>
              </a:rPr>
              <a:t>V</a:t>
            </a:r>
            <a:r>
              <a:rPr lang="zh-CN" altLang="en-US" sz="2000" dirty="0">
                <a:solidFill>
                  <a:srgbClr val="006600"/>
                </a:solidFill>
              </a:rPr>
              <a:t>已从集合</a:t>
            </a:r>
            <a:r>
              <a:rPr lang="en-US" altLang="zh-CN" sz="2000" dirty="0">
                <a:solidFill>
                  <a:srgbClr val="006600"/>
                </a:solidFill>
              </a:rPr>
              <a:t>T</a:t>
            </a:r>
            <a:r>
              <a:rPr lang="zh-CN" altLang="en-US" sz="2000" dirty="0">
                <a:solidFill>
                  <a:srgbClr val="006600"/>
                </a:solidFill>
              </a:rPr>
              <a:t>加入到集合</a:t>
            </a:r>
            <a:r>
              <a:rPr lang="en-US" altLang="zh-CN" sz="2000" dirty="0">
                <a:solidFill>
                  <a:srgbClr val="006600"/>
                </a:solidFill>
              </a:rPr>
              <a:t>S</a:t>
            </a:r>
            <a:r>
              <a:rPr lang="zh-CN" altLang="en-US" sz="2000" dirty="0">
                <a:solidFill>
                  <a:srgbClr val="006600"/>
                </a:solidFill>
              </a:rPr>
              <a:t>中</a:t>
            </a:r>
            <a:endParaRPr lang="zh-CN" altLang="en-US" sz="2000" dirty="0">
              <a:solidFill>
                <a:srgbClr val="006600"/>
              </a:solidFill>
            </a:endParaRPr>
          </a:p>
          <a:p>
            <a:pPr eaLnBrk="1" hangingPunct="1">
              <a:lnSpc>
                <a:spcPct val="100000"/>
              </a:lnSpc>
              <a:spcBef>
                <a:spcPts val="0"/>
              </a:spcBef>
            </a:pPr>
            <a:r>
              <a:rPr lang="zh-CN" altLang="en-US" sz="2000" dirty="0">
                <a:solidFill>
                  <a:srgbClr val="00194C"/>
                </a:solidFill>
              </a:rPr>
              <a:t>          </a:t>
            </a:r>
            <a:r>
              <a:rPr lang="en-US" altLang="zh-CN" sz="2000" dirty="0">
                <a:solidFill>
                  <a:srgbClr val="00194C"/>
                </a:solidFill>
              </a:rPr>
              <a:t>else    break;   </a:t>
            </a:r>
            <a:r>
              <a:rPr lang="en-US" altLang="zh-CN" sz="2000" dirty="0">
                <a:solidFill>
                  <a:srgbClr val="006600"/>
                </a:solidFill>
              </a:rPr>
              <a:t>//</a:t>
            </a:r>
            <a:r>
              <a:rPr lang="zh-CN" altLang="en-US" sz="2000" dirty="0">
                <a:solidFill>
                  <a:srgbClr val="006600"/>
                </a:solidFill>
              </a:rPr>
              <a:t>剩余顶点都与源点</a:t>
            </a:r>
            <a:r>
              <a:rPr lang="en-US" altLang="zh-CN" sz="2000" dirty="0">
                <a:solidFill>
                  <a:srgbClr val="006600"/>
                </a:solidFill>
              </a:rPr>
              <a:t>v0</a:t>
            </a:r>
            <a:r>
              <a:rPr lang="zh-CN" altLang="en-US" sz="2000" dirty="0">
                <a:solidFill>
                  <a:srgbClr val="006600"/>
                </a:solidFill>
              </a:rPr>
              <a:t>不连通，提前结束。</a:t>
            </a:r>
            <a:endParaRPr lang="zh-CN" altLang="en-US" sz="2000" dirty="0">
              <a:solidFill>
                <a:srgbClr val="006600"/>
              </a:solidFill>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7.6 </a:t>
            </a:r>
            <a:r>
              <a:rPr lang="zh-CN" altLang="en-US" dirty="0"/>
              <a:t>最短路径</a:t>
            </a:r>
            <a:endParaRPr lang="zh-CN" altLang="en-US" dirty="0"/>
          </a:p>
        </p:txBody>
      </p:sp>
      <p:sp>
        <p:nvSpPr>
          <p:cNvPr id="9" name="Rectangle 2"/>
          <p:cNvSpPr txBox="1">
            <a:spLocks noChangeArrowheads="1"/>
          </p:cNvSpPr>
          <p:nvPr/>
        </p:nvSpPr>
        <p:spPr>
          <a:xfrm>
            <a:off x="125725" y="720634"/>
            <a:ext cx="7885761" cy="407786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107950" indent="0" algn="just" defTabSz="685800" rtl="0" eaLnBrk="1" fontAlgn="ctr" latinLnBrk="0" hangingPunct="1">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defTabSz="685800" rtl="0" eaLnBrk="1" fontAlgn="ctr" latinLnBrk="0" hangingPunct="1">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1"/>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2"/>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eaLnBrk="1" hangingPunct="1">
              <a:lnSpc>
                <a:spcPct val="100000"/>
              </a:lnSpc>
              <a:spcBef>
                <a:spcPts val="0"/>
              </a:spcBef>
            </a:pPr>
            <a:r>
              <a:rPr lang="en-US" altLang="zh-CN" sz="2000" dirty="0">
                <a:solidFill>
                  <a:srgbClr val="006600"/>
                </a:solidFill>
              </a:rPr>
              <a:t>         //</a:t>
            </a:r>
            <a:r>
              <a:rPr lang="zh-CN" altLang="en-US" sz="2000" dirty="0">
                <a:solidFill>
                  <a:srgbClr val="006600"/>
                </a:solidFill>
              </a:rPr>
              <a:t>更新</a:t>
            </a:r>
            <a:r>
              <a:rPr lang="en-US" altLang="zh-CN" sz="2000" dirty="0">
                <a:solidFill>
                  <a:srgbClr val="006600"/>
                </a:solidFill>
              </a:rPr>
              <a:t>S</a:t>
            </a:r>
            <a:r>
              <a:rPr lang="zh-CN" altLang="en-US" sz="2000" dirty="0">
                <a:solidFill>
                  <a:srgbClr val="006600"/>
                </a:solidFill>
              </a:rPr>
              <a:t>外的顶点的最短距离和最短路径</a:t>
            </a:r>
            <a:endParaRPr lang="zh-CN" altLang="en-US" sz="2000" dirty="0">
              <a:solidFill>
                <a:srgbClr val="006600"/>
              </a:solidFill>
            </a:endParaRPr>
          </a:p>
          <a:p>
            <a:pPr eaLnBrk="1" hangingPunct="1">
              <a:lnSpc>
                <a:spcPct val="100000"/>
              </a:lnSpc>
              <a:spcBef>
                <a:spcPts val="0"/>
              </a:spcBef>
            </a:pPr>
            <a:r>
              <a:rPr lang="zh-CN" altLang="en-US" sz="2000" dirty="0"/>
              <a:t>            </a:t>
            </a:r>
            <a:r>
              <a:rPr lang="en-US" altLang="zh-CN" sz="2000" dirty="0">
                <a:solidFill>
                  <a:srgbClr val="00194C"/>
                </a:solidFill>
              </a:rPr>
              <a:t>for (w=0; w&lt;</a:t>
            </a:r>
            <a:r>
              <a:rPr lang="en-US" altLang="zh-CN" sz="2000" dirty="0" err="1">
                <a:solidFill>
                  <a:srgbClr val="00194C"/>
                </a:solidFill>
              </a:rPr>
              <a:t>G.vexnum</a:t>
            </a:r>
            <a:r>
              <a:rPr lang="en-US" altLang="zh-CN" sz="2000" dirty="0">
                <a:solidFill>
                  <a:srgbClr val="00194C"/>
                </a:solidFill>
              </a:rPr>
              <a:t>; ++w) </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if (!s[w] &amp;&amp; (</a:t>
            </a:r>
            <a:r>
              <a:rPr lang="en-US" altLang="zh-CN" sz="2000" dirty="0" err="1">
                <a:solidFill>
                  <a:srgbClr val="00194C"/>
                </a:solidFill>
              </a:rPr>
              <a:t>min+G.arcs</a:t>
            </a:r>
            <a:r>
              <a:rPr lang="en-US" altLang="zh-CN" sz="2000" dirty="0">
                <a:solidFill>
                  <a:srgbClr val="00194C"/>
                </a:solidFill>
              </a:rPr>
              <a:t>[v][w] &lt; </a:t>
            </a:r>
            <a:r>
              <a:rPr lang="en-US" altLang="zh-CN" sz="2000" dirty="0" err="1">
                <a:solidFill>
                  <a:srgbClr val="00194C"/>
                </a:solidFill>
              </a:rPr>
              <a:t>dist</a:t>
            </a:r>
            <a:r>
              <a:rPr lang="en-US" altLang="zh-CN" sz="2000" dirty="0">
                <a:solidFill>
                  <a:srgbClr val="00194C"/>
                </a:solidFill>
              </a:rPr>
              <a:t>[w]))</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a:t>
            </a:r>
            <a:r>
              <a:rPr lang="en-US" altLang="zh-CN" sz="2000" dirty="0" err="1">
                <a:solidFill>
                  <a:srgbClr val="00194C"/>
                </a:solidFill>
              </a:rPr>
              <a:t>dist</a:t>
            </a:r>
            <a:r>
              <a:rPr lang="en-US" altLang="zh-CN" sz="2000" dirty="0">
                <a:solidFill>
                  <a:srgbClr val="00194C"/>
                </a:solidFill>
              </a:rPr>
              <a:t>[w] = min + </a:t>
            </a:r>
            <a:r>
              <a:rPr lang="en-US" altLang="zh-CN" sz="2000" dirty="0" err="1">
                <a:solidFill>
                  <a:srgbClr val="00194C"/>
                </a:solidFill>
              </a:rPr>
              <a:t>G.arcs</a:t>
            </a:r>
            <a:r>
              <a:rPr lang="en-US" altLang="zh-CN" sz="2000" dirty="0">
                <a:solidFill>
                  <a:srgbClr val="00194C"/>
                </a:solidFill>
              </a:rPr>
              <a:t>[v][w];</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path[w] = v;</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}//if</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}//for</a:t>
            </a:r>
            <a:endParaRPr lang="en-US" altLang="zh-CN" sz="2000" dirty="0">
              <a:solidFill>
                <a:srgbClr val="00194C"/>
              </a:solidFill>
            </a:endParaRPr>
          </a:p>
          <a:p>
            <a:pPr eaLnBrk="1" hangingPunct="1">
              <a:lnSpc>
                <a:spcPct val="100000"/>
              </a:lnSpc>
              <a:spcBef>
                <a:spcPts val="0"/>
              </a:spcBef>
            </a:pPr>
            <a:r>
              <a:rPr lang="en-US" altLang="zh-CN" sz="2000" dirty="0">
                <a:solidFill>
                  <a:srgbClr val="00194C"/>
                </a:solidFill>
              </a:rPr>
              <a:t>} </a:t>
            </a:r>
            <a:endParaRPr lang="en-US" altLang="zh-CN" sz="2000" dirty="0">
              <a:solidFill>
                <a:srgbClr val="00194C"/>
              </a:solidFill>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7.6 </a:t>
            </a:r>
            <a:r>
              <a:rPr lang="zh-CN" altLang="en-US" dirty="0"/>
              <a:t>最短路径</a:t>
            </a:r>
            <a:endParaRPr lang="zh-CN" altLang="en-US" dirty="0"/>
          </a:p>
        </p:txBody>
      </p:sp>
      <p:sp>
        <p:nvSpPr>
          <p:cNvPr id="9" name="Rectangle 2"/>
          <p:cNvSpPr txBox="1">
            <a:spLocks noChangeArrowheads="1"/>
          </p:cNvSpPr>
          <p:nvPr/>
        </p:nvSpPr>
        <p:spPr>
          <a:xfrm>
            <a:off x="262758" y="701171"/>
            <a:ext cx="8275935" cy="407786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107950" indent="0" algn="just" defTabSz="685800" rtl="0" eaLnBrk="1" fontAlgn="ctr" latinLnBrk="0" hangingPunct="1">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defTabSz="685800" rtl="0" eaLnBrk="1" fontAlgn="ctr" latinLnBrk="0" hangingPunct="1">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1"/>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2"/>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r>
              <a:rPr lang="en-US" altLang="zh-CN" sz="2000" dirty="0">
                <a:solidFill>
                  <a:schemeClr val="tx1"/>
                </a:solidFill>
                <a:latin typeface="楷体_GB2312"/>
                <a:ea typeface="楷体_GB2312"/>
                <a:cs typeface="楷体_GB2312"/>
              </a:rPr>
              <a:t>//</a:t>
            </a:r>
            <a:r>
              <a:rPr lang="zh-CN" altLang="en-US" sz="2000" dirty="0">
                <a:solidFill>
                  <a:schemeClr val="tx1"/>
                </a:solidFill>
                <a:latin typeface="楷体_GB2312"/>
                <a:ea typeface="楷体_GB2312"/>
                <a:cs typeface="楷体_GB2312"/>
              </a:rPr>
              <a:t>求源点到</a:t>
            </a:r>
            <a:r>
              <a:rPr lang="en-US" altLang="zh-CN" sz="2000" dirty="0">
                <a:solidFill>
                  <a:schemeClr val="tx1"/>
                </a:solidFill>
                <a:latin typeface="楷体_GB2312"/>
                <a:ea typeface="楷体_GB2312"/>
                <a:cs typeface="楷体_GB2312"/>
              </a:rPr>
              <a:t>u</a:t>
            </a:r>
            <a:r>
              <a:rPr lang="zh-CN" altLang="en-US" sz="2000" dirty="0">
                <a:solidFill>
                  <a:schemeClr val="tx1"/>
                </a:solidFill>
                <a:latin typeface="楷体_GB2312"/>
                <a:ea typeface="楷体_GB2312"/>
                <a:cs typeface="楷体_GB2312"/>
              </a:rPr>
              <a:t>最短路径的递归函数</a:t>
            </a:r>
            <a:endParaRPr lang="en-US" altLang="zh-CN" sz="2000" dirty="0">
              <a:solidFill>
                <a:schemeClr val="tx1"/>
              </a:solidFill>
              <a:latin typeface="楷体_GB2312"/>
              <a:ea typeface="楷体_GB2312"/>
              <a:cs typeface="楷体_GB2312"/>
            </a:endParaRPr>
          </a:p>
          <a:p>
            <a:r>
              <a:rPr lang="en-US" altLang="zh-CN" sz="2000" dirty="0" err="1">
                <a:solidFill>
                  <a:schemeClr val="tx1"/>
                </a:solidFill>
                <a:latin typeface="楷体_GB2312"/>
                <a:ea typeface="楷体_GB2312"/>
                <a:cs typeface="楷体_GB2312"/>
              </a:rPr>
              <a:t>getPath</a:t>
            </a:r>
            <a:r>
              <a:rPr lang="en-US" altLang="zh-CN" sz="2000" dirty="0">
                <a:solidFill>
                  <a:schemeClr val="tx1"/>
                </a:solidFill>
                <a:latin typeface="楷体_GB2312"/>
                <a:ea typeface="楷体_GB2312"/>
                <a:cs typeface="楷体_GB2312"/>
              </a:rPr>
              <a:t>(</a:t>
            </a:r>
            <a:r>
              <a:rPr lang="en-US" altLang="zh-CN" sz="2000" dirty="0" err="1">
                <a:solidFill>
                  <a:schemeClr val="tx1"/>
                </a:solidFill>
                <a:latin typeface="楷体_GB2312"/>
                <a:ea typeface="楷体_GB2312"/>
                <a:cs typeface="楷体_GB2312"/>
              </a:rPr>
              <a:t>int</a:t>
            </a:r>
            <a:r>
              <a:rPr lang="en-US" altLang="zh-CN" sz="2000" dirty="0">
                <a:solidFill>
                  <a:schemeClr val="tx1"/>
                </a:solidFill>
                <a:latin typeface="楷体_GB2312"/>
                <a:ea typeface="楷体_GB2312"/>
                <a:cs typeface="楷体_GB2312"/>
              </a:rPr>
              <a:t> path[], </a:t>
            </a:r>
            <a:r>
              <a:rPr lang="en-US" altLang="zh-CN" sz="2000" dirty="0" err="1">
                <a:solidFill>
                  <a:schemeClr val="tx1"/>
                </a:solidFill>
                <a:latin typeface="楷体_GB2312"/>
                <a:ea typeface="楷体_GB2312"/>
                <a:cs typeface="楷体_GB2312"/>
              </a:rPr>
              <a:t>int</a:t>
            </a:r>
            <a:r>
              <a:rPr lang="en-US" altLang="zh-CN" sz="2000" dirty="0">
                <a:solidFill>
                  <a:schemeClr val="tx1"/>
                </a:solidFill>
                <a:latin typeface="楷体_GB2312"/>
                <a:ea typeface="楷体_GB2312"/>
                <a:cs typeface="楷体_GB2312"/>
              </a:rPr>
              <a:t> v0, </a:t>
            </a:r>
            <a:r>
              <a:rPr lang="en-US" altLang="zh-CN" sz="2000" dirty="0" err="1">
                <a:solidFill>
                  <a:schemeClr val="tx1"/>
                </a:solidFill>
                <a:latin typeface="楷体_GB2312"/>
                <a:ea typeface="楷体_GB2312"/>
                <a:cs typeface="楷体_GB2312"/>
              </a:rPr>
              <a:t>int</a:t>
            </a:r>
            <a:r>
              <a:rPr lang="en-US" altLang="zh-CN" sz="2000" dirty="0">
                <a:solidFill>
                  <a:schemeClr val="tx1"/>
                </a:solidFill>
                <a:latin typeface="楷体_GB2312"/>
                <a:ea typeface="楷体_GB2312"/>
                <a:cs typeface="楷体_GB2312"/>
              </a:rPr>
              <a:t> u)</a:t>
            </a:r>
            <a:endParaRPr lang="en-US" altLang="zh-CN" sz="2000" dirty="0">
              <a:solidFill>
                <a:schemeClr val="tx1"/>
              </a:solidFill>
              <a:latin typeface="楷体_GB2312"/>
              <a:ea typeface="楷体_GB2312"/>
              <a:cs typeface="楷体_GB2312"/>
            </a:endParaRPr>
          </a:p>
          <a:p>
            <a:r>
              <a:rPr lang="en-US" altLang="zh-CN" sz="2000" dirty="0">
                <a:solidFill>
                  <a:schemeClr val="tx1"/>
                </a:solidFill>
                <a:latin typeface="楷体_GB2312"/>
                <a:ea typeface="楷体_GB2312"/>
                <a:cs typeface="楷体_GB2312"/>
              </a:rPr>
              <a:t>{</a:t>
            </a:r>
            <a:endParaRPr lang="en-US" altLang="zh-CN" sz="2000" dirty="0">
              <a:solidFill>
                <a:schemeClr val="tx1"/>
              </a:solidFill>
              <a:latin typeface="楷体_GB2312"/>
              <a:ea typeface="楷体_GB2312"/>
              <a:cs typeface="楷体_GB2312"/>
            </a:endParaRPr>
          </a:p>
          <a:p>
            <a:r>
              <a:rPr lang="zh-CN" altLang="en-US" sz="2000" dirty="0">
                <a:solidFill>
                  <a:schemeClr val="tx1"/>
                </a:solidFill>
                <a:latin typeface="楷体_GB2312"/>
                <a:ea typeface="楷体_GB2312"/>
                <a:cs typeface="楷体_GB2312"/>
              </a:rPr>
              <a:t>  （</a:t>
            </a:r>
            <a:r>
              <a:rPr lang="en-US" altLang="zh-CN" sz="2000" dirty="0">
                <a:solidFill>
                  <a:schemeClr val="tx1"/>
                </a:solidFill>
                <a:latin typeface="楷体_GB2312"/>
                <a:ea typeface="楷体_GB2312"/>
                <a:cs typeface="楷体_GB2312"/>
              </a:rPr>
              <a:t>1</a:t>
            </a:r>
            <a:r>
              <a:rPr lang="zh-CN" altLang="en-US" sz="2000" dirty="0">
                <a:solidFill>
                  <a:schemeClr val="tx1"/>
                </a:solidFill>
                <a:latin typeface="楷体_GB2312"/>
                <a:ea typeface="楷体_GB2312"/>
                <a:cs typeface="楷体_GB2312"/>
              </a:rPr>
              <a:t>）若</a:t>
            </a:r>
            <a:r>
              <a:rPr lang="en-US" altLang="zh-CN" sz="2000" dirty="0">
                <a:solidFill>
                  <a:schemeClr val="tx1"/>
                </a:solidFill>
                <a:latin typeface="楷体_GB2312"/>
                <a:ea typeface="楷体_GB2312"/>
                <a:cs typeface="楷体_GB2312"/>
              </a:rPr>
              <a:t>u</a:t>
            </a:r>
            <a:r>
              <a:rPr lang="zh-CN" altLang="en-US" sz="2000" dirty="0">
                <a:solidFill>
                  <a:schemeClr val="tx1"/>
                </a:solidFill>
                <a:latin typeface="楷体_GB2312"/>
                <a:ea typeface="楷体_GB2312"/>
                <a:cs typeface="楷体_GB2312"/>
              </a:rPr>
              <a:t>不是源点，输出源点到其前驱顶点</a:t>
            </a:r>
            <a:r>
              <a:rPr lang="en-US" altLang="zh-CN" sz="2000" dirty="0">
                <a:solidFill>
                  <a:schemeClr val="tx1"/>
                </a:solidFill>
                <a:latin typeface="楷体_GB2312"/>
                <a:ea typeface="楷体_GB2312"/>
                <a:cs typeface="楷体_GB2312"/>
              </a:rPr>
              <a:t>path[u]</a:t>
            </a:r>
            <a:r>
              <a:rPr lang="zh-CN" altLang="en-US" sz="2000" dirty="0">
                <a:solidFill>
                  <a:schemeClr val="tx1"/>
                </a:solidFill>
                <a:latin typeface="楷体_GB2312"/>
                <a:ea typeface="楷体_GB2312"/>
                <a:cs typeface="楷体_GB2312"/>
              </a:rPr>
              <a:t>的最短路径（</a:t>
            </a:r>
            <a:r>
              <a:rPr lang="en-US" altLang="zh-CN" sz="2000" dirty="0" err="1">
                <a:solidFill>
                  <a:schemeClr val="tx1"/>
                </a:solidFill>
                <a:latin typeface="楷体_GB2312"/>
                <a:ea typeface="楷体_GB2312"/>
                <a:cs typeface="楷体_GB2312"/>
              </a:rPr>
              <a:t>getPath</a:t>
            </a:r>
            <a:r>
              <a:rPr lang="en-US" altLang="zh-CN" sz="2000" dirty="0">
                <a:solidFill>
                  <a:schemeClr val="tx1"/>
                </a:solidFill>
                <a:latin typeface="楷体_GB2312"/>
                <a:ea typeface="楷体_GB2312"/>
                <a:cs typeface="楷体_GB2312"/>
              </a:rPr>
              <a:t>(path[u])</a:t>
            </a:r>
            <a:r>
              <a:rPr lang="zh-CN" altLang="en-US" sz="2000" dirty="0">
                <a:solidFill>
                  <a:schemeClr val="tx1"/>
                </a:solidFill>
                <a:latin typeface="楷体_GB2312"/>
                <a:ea typeface="楷体_GB2312"/>
                <a:cs typeface="楷体_GB2312"/>
              </a:rPr>
              <a:t>）</a:t>
            </a:r>
            <a:endParaRPr lang="en-US" altLang="zh-CN" sz="2000" dirty="0">
              <a:solidFill>
                <a:schemeClr val="tx1"/>
              </a:solidFill>
              <a:latin typeface="楷体_GB2312"/>
              <a:ea typeface="楷体_GB2312"/>
              <a:cs typeface="楷体_GB2312"/>
            </a:endParaRPr>
          </a:p>
          <a:p>
            <a:r>
              <a:rPr lang="zh-CN" altLang="en-US" sz="2000" dirty="0">
                <a:solidFill>
                  <a:schemeClr val="tx1"/>
                </a:solidFill>
                <a:latin typeface="楷体_GB2312"/>
                <a:ea typeface="楷体_GB2312"/>
                <a:cs typeface="楷体_GB2312"/>
              </a:rPr>
              <a:t>  （</a:t>
            </a:r>
            <a:r>
              <a:rPr lang="en-US" altLang="zh-CN" sz="2000" dirty="0">
                <a:solidFill>
                  <a:schemeClr val="tx1"/>
                </a:solidFill>
                <a:latin typeface="楷体_GB2312"/>
                <a:ea typeface="楷体_GB2312"/>
                <a:cs typeface="楷体_GB2312"/>
              </a:rPr>
              <a:t>2</a:t>
            </a:r>
            <a:r>
              <a:rPr lang="zh-CN" altLang="en-US" sz="2000" dirty="0">
                <a:solidFill>
                  <a:schemeClr val="tx1"/>
                </a:solidFill>
                <a:latin typeface="楷体_GB2312"/>
                <a:ea typeface="楷体_GB2312"/>
                <a:cs typeface="楷体_GB2312"/>
              </a:rPr>
              <a:t>）输出</a:t>
            </a:r>
            <a:r>
              <a:rPr lang="en-US" altLang="zh-CN" sz="2000" dirty="0">
                <a:solidFill>
                  <a:schemeClr val="tx1"/>
                </a:solidFill>
                <a:latin typeface="楷体_GB2312"/>
                <a:ea typeface="楷体_GB2312"/>
                <a:cs typeface="楷体_GB2312"/>
              </a:rPr>
              <a:t>u</a:t>
            </a:r>
            <a:endParaRPr lang="en-US" altLang="zh-CN" sz="2000" dirty="0">
              <a:solidFill>
                <a:schemeClr val="tx1"/>
              </a:solidFill>
              <a:latin typeface="楷体_GB2312"/>
              <a:ea typeface="楷体_GB2312"/>
              <a:cs typeface="楷体_GB2312"/>
            </a:endParaRPr>
          </a:p>
          <a:p>
            <a:r>
              <a:rPr lang="en-US" altLang="zh-CN" sz="2000" dirty="0">
                <a:solidFill>
                  <a:schemeClr val="tx1"/>
                </a:solidFill>
                <a:latin typeface="楷体_GB2312"/>
                <a:ea typeface="楷体_GB2312"/>
                <a:cs typeface="楷体_GB2312"/>
              </a:rPr>
              <a:t>}</a:t>
            </a:r>
            <a:endParaRPr lang="zh-CN" altLang="en-US" sz="2000" dirty="0">
              <a:solidFill>
                <a:schemeClr val="tx1"/>
              </a:solidFill>
              <a:latin typeface="楷体_GB2312"/>
              <a:ea typeface="楷体_GB2312"/>
              <a:cs typeface="楷体_GB2312"/>
            </a:endParaRPr>
          </a:p>
        </p:txBody>
      </p:sp>
      <p:sp>
        <p:nvSpPr>
          <p:cNvPr id="5" name="Rectangle 2"/>
          <p:cNvSpPr txBox="1">
            <a:spLocks noChangeArrowheads="1"/>
          </p:cNvSpPr>
          <p:nvPr/>
        </p:nvSpPr>
        <p:spPr>
          <a:xfrm>
            <a:off x="262758" y="1289679"/>
            <a:ext cx="8275935" cy="3269280"/>
          </a:xfrm>
          <a:prstGeom prst="rect">
            <a:avLst/>
          </a:prstGeom>
          <a:solidFill>
            <a:schemeClr val="tx2">
              <a:lumMod val="20000"/>
              <a:lumOff val="80000"/>
            </a:schemeClr>
          </a:solidFill>
          <a:ln>
            <a:solidFill>
              <a:srgbClr val="FF0000"/>
            </a:solidFill>
          </a:ln>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zh-CN" altLang="en-US" sz="2300" b="1" kern="1200" baseline="0" dirty="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en-US" altLang="zh-CN" sz="2100" b="1" kern="1200" baseline="0" dirty="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107950" indent="0" algn="just" defTabSz="685800" rtl="0" eaLnBrk="1" fontAlgn="ctr" latinLnBrk="0" hangingPunct="1">
              <a:lnSpc>
                <a:spcPts val="2550"/>
              </a:lnSpc>
              <a:spcBef>
                <a:spcPts val="0"/>
              </a:spcBef>
              <a:spcAft>
                <a:spcPts val="225"/>
              </a:spcAft>
              <a:buClr>
                <a:srgbClr val="800000"/>
              </a:buClr>
              <a:buSzPct val="16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0" algn="just" defTabSz="685800" rtl="0" eaLnBrk="1" fontAlgn="ctr" latinLnBrk="0" hangingPunct="1">
              <a:lnSpc>
                <a:spcPts val="2550"/>
              </a:lnSpc>
              <a:spcBef>
                <a:spcPts val="0"/>
              </a:spcBef>
              <a:spcAft>
                <a:spcPts val="0"/>
              </a:spcAft>
              <a:buSzPct val="220000"/>
              <a:buFontTx/>
              <a:buNone/>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1"/>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2"/>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eaLnBrk="1" hangingPunct="1">
              <a:lnSpc>
                <a:spcPct val="100000"/>
              </a:lnSpc>
              <a:spcBef>
                <a:spcPts val="0"/>
              </a:spcBef>
            </a:pPr>
            <a:r>
              <a:rPr lang="zh-CN" altLang="en-US" sz="1800" dirty="0"/>
              <a:t> </a:t>
            </a:r>
            <a:r>
              <a:rPr lang="en-US" altLang="zh-CN" sz="1800" dirty="0" err="1">
                <a:solidFill>
                  <a:schemeClr val="tx1"/>
                </a:solidFill>
                <a:latin typeface="楷体_GB2312"/>
                <a:ea typeface="楷体_GB2312"/>
                <a:cs typeface="楷体_GB2312"/>
              </a:rPr>
              <a:t>getPath</a:t>
            </a:r>
            <a:r>
              <a:rPr lang="en-US" altLang="zh-CN" sz="1800" dirty="0">
                <a:solidFill>
                  <a:schemeClr val="tx1"/>
                </a:solidFill>
                <a:latin typeface="楷体_GB2312"/>
                <a:ea typeface="楷体_GB2312"/>
                <a:cs typeface="楷体_GB2312"/>
              </a:rPr>
              <a:t>(</a:t>
            </a:r>
            <a:r>
              <a:rPr lang="en-US" altLang="zh-CN" sz="1800" dirty="0" err="1">
                <a:solidFill>
                  <a:schemeClr val="tx1"/>
                </a:solidFill>
                <a:latin typeface="楷体_GB2312"/>
                <a:ea typeface="楷体_GB2312"/>
                <a:cs typeface="楷体_GB2312"/>
              </a:rPr>
              <a:t>int</a:t>
            </a:r>
            <a:r>
              <a:rPr lang="en-US" altLang="zh-CN" sz="1800" dirty="0">
                <a:solidFill>
                  <a:schemeClr val="tx1"/>
                </a:solidFill>
                <a:latin typeface="楷体_GB2312"/>
                <a:ea typeface="楷体_GB2312"/>
                <a:cs typeface="楷体_GB2312"/>
              </a:rPr>
              <a:t> path[], </a:t>
            </a:r>
            <a:r>
              <a:rPr lang="en-US" altLang="zh-CN" sz="1800" dirty="0" err="1">
                <a:solidFill>
                  <a:schemeClr val="tx1"/>
                </a:solidFill>
                <a:latin typeface="楷体_GB2312"/>
                <a:ea typeface="楷体_GB2312"/>
                <a:cs typeface="楷体_GB2312"/>
              </a:rPr>
              <a:t>int</a:t>
            </a:r>
            <a:r>
              <a:rPr lang="en-US" altLang="zh-CN" sz="1800" dirty="0">
                <a:solidFill>
                  <a:schemeClr val="tx1"/>
                </a:solidFill>
                <a:latin typeface="楷体_GB2312"/>
                <a:ea typeface="楷体_GB2312"/>
                <a:cs typeface="楷体_GB2312"/>
              </a:rPr>
              <a:t> v0, </a:t>
            </a:r>
            <a:r>
              <a:rPr lang="en-US" altLang="zh-CN" sz="1800" dirty="0" err="1">
                <a:solidFill>
                  <a:schemeClr val="tx1"/>
                </a:solidFill>
                <a:latin typeface="楷体_GB2312"/>
                <a:ea typeface="楷体_GB2312"/>
                <a:cs typeface="楷体_GB2312"/>
              </a:rPr>
              <a:t>int</a:t>
            </a:r>
            <a:r>
              <a:rPr lang="en-US" altLang="zh-CN" sz="1800" dirty="0">
                <a:solidFill>
                  <a:schemeClr val="tx1"/>
                </a:solidFill>
                <a:latin typeface="楷体_GB2312"/>
                <a:ea typeface="楷体_GB2312"/>
                <a:cs typeface="楷体_GB2312"/>
              </a:rPr>
              <a:t> u)</a:t>
            </a:r>
            <a:endParaRPr lang="en-US" altLang="zh-CN" sz="1800" dirty="0">
              <a:solidFill>
                <a:schemeClr val="tx1"/>
              </a:solidFill>
              <a:latin typeface="楷体_GB2312"/>
              <a:ea typeface="楷体_GB2312"/>
              <a:cs typeface="楷体_GB2312"/>
            </a:endParaRPr>
          </a:p>
          <a:p>
            <a:pPr eaLnBrk="1" hangingPunct="1">
              <a:lnSpc>
                <a:spcPct val="100000"/>
              </a:lnSpc>
              <a:spcBef>
                <a:spcPts val="0"/>
              </a:spcBef>
            </a:pPr>
            <a:r>
              <a:rPr lang="en-US" altLang="zh-CN" sz="1800" dirty="0">
                <a:solidFill>
                  <a:srgbClr val="00194C"/>
                </a:solidFill>
              </a:rPr>
              <a:t>{</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    if(u != v0</a:t>
            </a:r>
            <a:r>
              <a:rPr lang="zh-CN" altLang="en-US" sz="1800" dirty="0">
                <a:solidFill>
                  <a:srgbClr val="00194C"/>
                </a:solidFill>
              </a:rPr>
              <a:t>）</a:t>
            </a:r>
            <a:r>
              <a:rPr lang="en-US" altLang="zh-CN" sz="1800" dirty="0">
                <a:solidFill>
                  <a:srgbClr val="00B050"/>
                </a:solidFill>
              </a:rPr>
              <a:t>//</a:t>
            </a:r>
            <a:r>
              <a:rPr lang="zh-CN" altLang="en-US" sz="1800" dirty="0">
                <a:solidFill>
                  <a:srgbClr val="00B050"/>
                </a:solidFill>
              </a:rPr>
              <a:t>若</a:t>
            </a:r>
            <a:r>
              <a:rPr lang="en-US" altLang="zh-CN" sz="1800" dirty="0">
                <a:solidFill>
                  <a:srgbClr val="00B050"/>
                </a:solidFill>
              </a:rPr>
              <a:t>u</a:t>
            </a:r>
            <a:r>
              <a:rPr lang="zh-CN" altLang="en-US" sz="1800" dirty="0">
                <a:solidFill>
                  <a:srgbClr val="00B050"/>
                </a:solidFill>
              </a:rPr>
              <a:t>非源点</a:t>
            </a:r>
            <a:endParaRPr lang="en-US" altLang="zh-CN" sz="1800" dirty="0">
              <a:solidFill>
                <a:srgbClr val="00B050"/>
              </a:solidFill>
            </a:endParaRPr>
          </a:p>
          <a:p>
            <a:pPr eaLnBrk="1" hangingPunct="1">
              <a:lnSpc>
                <a:spcPct val="100000"/>
              </a:lnSpc>
              <a:spcBef>
                <a:spcPts val="0"/>
              </a:spcBef>
            </a:pPr>
            <a:r>
              <a:rPr lang="en-US" altLang="zh-CN" sz="1800" dirty="0">
                <a:solidFill>
                  <a:srgbClr val="00194C"/>
                </a:solidFill>
              </a:rPr>
              <a:t>    { </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latin typeface="楷体_GB2312"/>
                <a:ea typeface="楷体_GB2312"/>
                <a:cs typeface="楷体_GB2312"/>
              </a:rPr>
              <a:t>     </a:t>
            </a:r>
            <a:r>
              <a:rPr lang="en-US" altLang="zh-CN" sz="1800" dirty="0" err="1">
                <a:solidFill>
                  <a:schemeClr val="tx1"/>
                </a:solidFill>
                <a:latin typeface="楷体_GB2312"/>
                <a:ea typeface="楷体_GB2312"/>
                <a:cs typeface="楷体_GB2312"/>
              </a:rPr>
              <a:t>getPath</a:t>
            </a:r>
            <a:r>
              <a:rPr lang="en-US" altLang="zh-CN" sz="1800" dirty="0">
                <a:solidFill>
                  <a:schemeClr val="tx1"/>
                </a:solidFill>
                <a:latin typeface="楷体_GB2312"/>
                <a:ea typeface="楷体_GB2312"/>
                <a:cs typeface="楷体_GB2312"/>
              </a:rPr>
              <a:t>(path, v0, path[u]); </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          </a:t>
            </a:r>
            <a:r>
              <a:rPr lang="en-US" altLang="zh-CN" sz="1800" dirty="0" err="1">
                <a:solidFill>
                  <a:srgbClr val="00194C"/>
                </a:solidFill>
              </a:rPr>
              <a:t>printf</a:t>
            </a:r>
            <a:r>
              <a:rPr lang="en-US" altLang="zh-CN" sz="1800" dirty="0">
                <a:solidFill>
                  <a:srgbClr val="00194C"/>
                </a:solidFill>
              </a:rPr>
              <a:t>(“-&gt;%d”, u);</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      }</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   else</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       </a:t>
            </a:r>
            <a:r>
              <a:rPr lang="en-US" altLang="zh-CN" sz="1800" dirty="0" err="1">
                <a:solidFill>
                  <a:srgbClr val="00194C"/>
                </a:solidFill>
              </a:rPr>
              <a:t>printf</a:t>
            </a:r>
            <a:r>
              <a:rPr lang="en-US" altLang="zh-CN" sz="1800" dirty="0">
                <a:solidFill>
                  <a:srgbClr val="00194C"/>
                </a:solidFill>
              </a:rPr>
              <a:t>(“%d”, v0); </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a:t>
            </a:r>
            <a:endParaRPr lang="en-US" altLang="zh-CN" sz="1800" dirty="0">
              <a:solidFill>
                <a:srgbClr val="00194C"/>
              </a:solidFill>
            </a:endParaRPr>
          </a:p>
          <a:p>
            <a:pPr eaLnBrk="1" hangingPunct="1">
              <a:lnSpc>
                <a:spcPct val="100000"/>
              </a:lnSpc>
              <a:spcBef>
                <a:spcPts val="0"/>
              </a:spcBef>
            </a:pPr>
            <a:r>
              <a:rPr lang="en-US" altLang="zh-CN" sz="1800" dirty="0">
                <a:solidFill>
                  <a:srgbClr val="00194C"/>
                </a:solidFill>
              </a:rPr>
              <a:t>  </a:t>
            </a:r>
            <a:endParaRPr lang="en-US" altLang="zh-CN" sz="1800" dirty="0">
              <a:solidFill>
                <a:srgbClr val="00194C"/>
              </a:solidFill>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7.6.2 </a:t>
            </a:r>
            <a:r>
              <a:rPr lang="zh-CN" altLang="en-US" dirty="0"/>
              <a:t>所有点对的</a:t>
            </a:r>
            <a:r>
              <a:rPr lang="zh-CN" altLang="en-US" dirty="0" smtClean="0"/>
              <a:t>最短路径问题</a:t>
            </a:r>
            <a:endParaRPr lang="en-US" altLang="zh-CN" dirty="0" smtClean="0"/>
          </a:p>
          <a:p>
            <a:pPr lvl="2"/>
            <a:r>
              <a:rPr lang="zh-CN" altLang="en-US" sz="2400" dirty="0"/>
              <a:t>对于一个各边权值均大于</a:t>
            </a:r>
            <a:r>
              <a:rPr lang="en-US" altLang="zh-CN" sz="2400" dirty="0"/>
              <a:t>0</a:t>
            </a:r>
            <a:r>
              <a:rPr lang="zh-CN" altLang="en-US" sz="2400" dirty="0"/>
              <a:t>的有</a:t>
            </a:r>
            <a:r>
              <a:rPr lang="en-US" altLang="zh-CN" sz="2400" dirty="0"/>
              <a:t>n</a:t>
            </a:r>
            <a:r>
              <a:rPr lang="zh-CN" altLang="en-US" sz="2400" dirty="0"/>
              <a:t>个顶点的带权有向图</a:t>
            </a:r>
            <a:r>
              <a:rPr lang="en-US" altLang="zh-CN" sz="2400" dirty="0"/>
              <a:t>G=(V,E)</a:t>
            </a:r>
            <a:r>
              <a:rPr lang="zh-CN" altLang="en-US" sz="2400" dirty="0"/>
              <a:t>，求所有顶点之间的最短路径和最短距离</a:t>
            </a:r>
            <a:r>
              <a:rPr lang="zh-CN" altLang="en-US" sz="2400" dirty="0" smtClean="0"/>
              <a:t>。</a:t>
            </a:r>
            <a:endParaRPr lang="en-US" altLang="zh-CN" sz="2400" dirty="0" smtClean="0"/>
          </a:p>
          <a:p>
            <a:pPr lvl="2"/>
            <a:endParaRPr lang="en-US" altLang="zh-CN" sz="2400" dirty="0" smtClean="0"/>
          </a:p>
          <a:p>
            <a:pPr lvl="2"/>
            <a:r>
              <a:rPr lang="zh-CN" altLang="en-US" sz="2400" dirty="0" smtClean="0"/>
              <a:t>图</a:t>
            </a:r>
            <a:r>
              <a:rPr lang="zh-CN" altLang="en-US" sz="2400" dirty="0"/>
              <a:t>的邻接矩阵表示法</a:t>
            </a:r>
            <a:endParaRPr lang="zh-CN" altLang="en-US" sz="2400" dirty="0"/>
          </a:p>
          <a:p>
            <a:pPr lvl="2"/>
            <a:endParaRPr lang="zh-CN" altLang="en-US" dirty="0"/>
          </a:p>
          <a:p>
            <a:endParaRPr lang="en-US" altLang="zh-CN" dirty="0"/>
          </a:p>
        </p:txBody>
      </p:sp>
      <p:sp>
        <p:nvSpPr>
          <p:cNvPr id="3" name="标题 2"/>
          <p:cNvSpPr>
            <a:spLocks noGrp="1"/>
          </p:cNvSpPr>
          <p:nvPr>
            <p:ph type="title"/>
          </p:nvPr>
        </p:nvSpPr>
        <p:spPr>
          <a:xfrm>
            <a:off x="746301" y="171219"/>
            <a:ext cx="4816300" cy="248285"/>
          </a:xfrm>
        </p:spPr>
        <p:txBody>
          <a:bodyPr/>
          <a:lstStyle/>
          <a:p>
            <a:r>
              <a:rPr lang="en-US" altLang="zh-CN" dirty="0" smtClean="0">
                <a:sym typeface="+mn-ea"/>
              </a:rPr>
              <a:t>7.6 </a:t>
            </a:r>
            <a:r>
              <a:rPr lang="zh-CN" altLang="en-US" dirty="0" smtClean="0">
                <a:sym typeface="+mn-ea"/>
              </a:rPr>
              <a:t>最短路径</a:t>
            </a:r>
            <a:endParaRPr lang="zh-CN" altLang="en-US" dirty="0"/>
          </a:p>
        </p:txBody>
      </p:sp>
      <p:grpSp>
        <p:nvGrpSpPr>
          <p:cNvPr id="4" name="组合 3"/>
          <p:cNvGrpSpPr/>
          <p:nvPr/>
        </p:nvGrpSpPr>
        <p:grpSpPr>
          <a:xfrm>
            <a:off x="1365120" y="2871745"/>
            <a:ext cx="1210865" cy="1536790"/>
            <a:chOff x="2038888" y="3324135"/>
            <a:chExt cx="1210865" cy="1536790"/>
          </a:xfrm>
        </p:grpSpPr>
        <p:sp>
          <p:nvSpPr>
            <p:cNvPr id="5" name="Rectangle 16"/>
            <p:cNvSpPr/>
            <p:nvPr/>
          </p:nvSpPr>
          <p:spPr>
            <a:xfrm>
              <a:off x="2528888" y="4676775"/>
              <a:ext cx="5080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dirty="0">
                  <a:solidFill>
                    <a:srgbClr val="000000"/>
                  </a:solidFill>
                  <a:latin typeface="Times" pitchFamily="18" charset="0"/>
                </a:rPr>
                <a:t>( </a:t>
              </a:r>
              <a:endParaRPr lang="en-US" altLang="zh-CN" sz="1800" b="1" dirty="0"/>
            </a:p>
          </p:txBody>
        </p:sp>
        <p:sp>
          <p:nvSpPr>
            <p:cNvPr id="6" name="Rectangle 17"/>
            <p:cNvSpPr/>
            <p:nvPr/>
          </p:nvSpPr>
          <p:spPr>
            <a:xfrm>
              <a:off x="2612231" y="4676775"/>
              <a:ext cx="7620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i="1" dirty="0">
                  <a:solidFill>
                    <a:srgbClr val="000000"/>
                  </a:solidFill>
                  <a:latin typeface="Times" pitchFamily="18" charset="0"/>
                </a:rPr>
                <a:t>a </a:t>
              </a:r>
              <a:endParaRPr lang="en-US" altLang="zh-CN" sz="1800" b="1" dirty="0"/>
            </a:p>
          </p:txBody>
        </p:sp>
        <p:sp>
          <p:nvSpPr>
            <p:cNvPr id="7" name="Rectangle 18"/>
            <p:cNvSpPr/>
            <p:nvPr/>
          </p:nvSpPr>
          <p:spPr>
            <a:xfrm>
              <a:off x="2730103" y="4676775"/>
              <a:ext cx="5080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dirty="0">
                  <a:solidFill>
                    <a:srgbClr val="000000"/>
                  </a:solidFill>
                  <a:latin typeface="Times" pitchFamily="18" charset="0"/>
                </a:rPr>
                <a:t>)</a:t>
              </a:r>
              <a:endParaRPr lang="en-US" altLang="zh-CN" sz="1800" b="1" dirty="0"/>
            </a:p>
          </p:txBody>
        </p:sp>
        <p:grpSp>
          <p:nvGrpSpPr>
            <p:cNvPr id="8" name="组合 7"/>
            <p:cNvGrpSpPr/>
            <p:nvPr/>
          </p:nvGrpSpPr>
          <p:grpSpPr>
            <a:xfrm>
              <a:off x="2038888" y="3324135"/>
              <a:ext cx="1210865" cy="1173400"/>
              <a:chOff x="1644254" y="3218260"/>
              <a:chExt cx="1210865" cy="1173400"/>
            </a:xfrm>
          </p:grpSpPr>
          <p:grpSp>
            <p:nvGrpSpPr>
              <p:cNvPr id="9" name="Group 5"/>
              <p:cNvGrpSpPr/>
              <p:nvPr/>
            </p:nvGrpSpPr>
            <p:grpSpPr>
              <a:xfrm>
                <a:off x="1644254" y="3218260"/>
                <a:ext cx="1210865" cy="1064419"/>
                <a:chOff x="421" y="2703"/>
                <a:chExt cx="1017" cy="894"/>
              </a:xfrm>
            </p:grpSpPr>
            <p:sp>
              <p:nvSpPr>
                <p:cNvPr id="23" name="Freeform 6"/>
                <p:cNvSpPr/>
                <p:nvPr/>
              </p:nvSpPr>
              <p:spPr>
                <a:xfrm>
                  <a:off x="768" y="2703"/>
                  <a:ext cx="227" cy="228"/>
                </a:xfrm>
                <a:custGeom>
                  <a:avLst/>
                  <a:gdLst>
                    <a:gd name="txL" fmla="*/ 0 w 227"/>
                    <a:gd name="txT" fmla="*/ 0 h 228"/>
                    <a:gd name="txR" fmla="*/ 227 w 227"/>
                    <a:gd name="txB" fmla="*/ 228 h 228"/>
                  </a:gdLst>
                  <a:ahLst/>
                  <a:cxnLst>
                    <a:cxn ang="0">
                      <a:pos x="0" y="119"/>
                    </a:cxn>
                    <a:cxn ang="0">
                      <a:pos x="9" y="60"/>
                    </a:cxn>
                    <a:cxn ang="0">
                      <a:pos x="59" y="10"/>
                    </a:cxn>
                    <a:cxn ang="0">
                      <a:pos x="109" y="0"/>
                    </a:cxn>
                    <a:cxn ang="0">
                      <a:pos x="168" y="10"/>
                    </a:cxn>
                    <a:cxn ang="0">
                      <a:pos x="217" y="60"/>
                    </a:cxn>
                    <a:cxn ang="0">
                      <a:pos x="227" y="119"/>
                    </a:cxn>
                    <a:cxn ang="0">
                      <a:pos x="217" y="169"/>
                    </a:cxn>
                    <a:cxn ang="0">
                      <a:pos x="168" y="218"/>
                    </a:cxn>
                    <a:cxn ang="0">
                      <a:pos x="109" y="228"/>
                    </a:cxn>
                    <a:cxn ang="0">
                      <a:pos x="59" y="218"/>
                    </a:cxn>
                    <a:cxn ang="0">
                      <a:pos x="9" y="169"/>
                    </a:cxn>
                    <a:cxn ang="0">
                      <a:pos x="0" y="119"/>
                    </a:cxn>
                  </a:cxnLst>
                  <a:rect l="txL" t="txT" r="txR" b="txB"/>
                  <a:pathLst>
                    <a:path w="227" h="228">
                      <a:moveTo>
                        <a:pt x="0" y="119"/>
                      </a:moveTo>
                      <a:lnTo>
                        <a:pt x="9" y="60"/>
                      </a:lnTo>
                      <a:lnTo>
                        <a:pt x="59" y="10"/>
                      </a:lnTo>
                      <a:lnTo>
                        <a:pt x="109" y="0"/>
                      </a:lnTo>
                      <a:lnTo>
                        <a:pt x="168" y="10"/>
                      </a:lnTo>
                      <a:lnTo>
                        <a:pt x="217" y="60"/>
                      </a:lnTo>
                      <a:lnTo>
                        <a:pt x="227" y="119"/>
                      </a:lnTo>
                      <a:lnTo>
                        <a:pt x="217" y="169"/>
                      </a:lnTo>
                      <a:lnTo>
                        <a:pt x="168" y="218"/>
                      </a:lnTo>
                      <a:lnTo>
                        <a:pt x="109" y="228"/>
                      </a:lnTo>
                      <a:lnTo>
                        <a:pt x="59" y="218"/>
                      </a:lnTo>
                      <a:lnTo>
                        <a:pt x="9" y="169"/>
                      </a:lnTo>
                      <a:lnTo>
                        <a:pt x="0" y="119"/>
                      </a:lnTo>
                      <a:close/>
                    </a:path>
                  </a:pathLst>
                </a:custGeom>
                <a:solidFill>
                  <a:srgbClr val="FFFFFF">
                    <a:alpha val="100000"/>
                  </a:srgbClr>
                </a:solidFill>
                <a:ln w="15875"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24" name="Rectangle 7"/>
                <p:cNvSpPr/>
                <p:nvPr/>
              </p:nvSpPr>
              <p:spPr>
                <a:xfrm>
                  <a:off x="864" y="2751"/>
                  <a:ext cx="64"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i="1" dirty="0">
                      <a:solidFill>
                        <a:srgbClr val="000000"/>
                      </a:solidFill>
                      <a:latin typeface="Times" pitchFamily="18" charset="0"/>
                    </a:rPr>
                    <a:t>1</a:t>
                  </a:r>
                  <a:endParaRPr lang="en-US" altLang="zh-CN" sz="1800" b="1" dirty="0"/>
                </a:p>
              </p:txBody>
            </p:sp>
            <p:sp>
              <p:nvSpPr>
                <p:cNvPr id="25" name="Freeform 8"/>
                <p:cNvSpPr/>
                <p:nvPr/>
              </p:nvSpPr>
              <p:spPr>
                <a:xfrm>
                  <a:off x="421" y="3354"/>
                  <a:ext cx="238" cy="237"/>
                </a:xfrm>
                <a:custGeom>
                  <a:avLst/>
                  <a:gdLst>
                    <a:gd name="txL" fmla="*/ 0 w 238"/>
                    <a:gd name="txT" fmla="*/ 0 h 237"/>
                    <a:gd name="txR" fmla="*/ 238 w 238"/>
                    <a:gd name="txB" fmla="*/ 237 h 237"/>
                  </a:gdLst>
                  <a:ahLst/>
                  <a:cxnLst>
                    <a:cxn ang="0">
                      <a:pos x="0" y="119"/>
                    </a:cxn>
                    <a:cxn ang="0">
                      <a:pos x="20" y="59"/>
                    </a:cxn>
                    <a:cxn ang="0">
                      <a:pos x="60" y="20"/>
                    </a:cxn>
                    <a:cxn ang="0">
                      <a:pos x="119" y="0"/>
                    </a:cxn>
                    <a:cxn ang="0">
                      <a:pos x="179" y="20"/>
                    </a:cxn>
                    <a:cxn ang="0">
                      <a:pos x="218" y="59"/>
                    </a:cxn>
                    <a:cxn ang="0">
                      <a:pos x="238" y="119"/>
                    </a:cxn>
                    <a:cxn ang="0">
                      <a:pos x="218" y="178"/>
                    </a:cxn>
                    <a:cxn ang="0">
                      <a:pos x="179" y="218"/>
                    </a:cxn>
                    <a:cxn ang="0">
                      <a:pos x="119" y="237"/>
                    </a:cxn>
                    <a:cxn ang="0">
                      <a:pos x="60" y="218"/>
                    </a:cxn>
                    <a:cxn ang="0">
                      <a:pos x="20" y="178"/>
                    </a:cxn>
                    <a:cxn ang="0">
                      <a:pos x="0" y="119"/>
                    </a:cxn>
                  </a:cxnLst>
                  <a:rect l="txL" t="txT" r="txR" b="txB"/>
                  <a:pathLst>
                    <a:path w="238" h="237">
                      <a:moveTo>
                        <a:pt x="0" y="119"/>
                      </a:moveTo>
                      <a:lnTo>
                        <a:pt x="20" y="59"/>
                      </a:lnTo>
                      <a:lnTo>
                        <a:pt x="60" y="20"/>
                      </a:lnTo>
                      <a:lnTo>
                        <a:pt x="119" y="0"/>
                      </a:lnTo>
                      <a:lnTo>
                        <a:pt x="179" y="20"/>
                      </a:lnTo>
                      <a:lnTo>
                        <a:pt x="218" y="59"/>
                      </a:lnTo>
                      <a:lnTo>
                        <a:pt x="238" y="119"/>
                      </a:lnTo>
                      <a:lnTo>
                        <a:pt x="218" y="178"/>
                      </a:lnTo>
                      <a:lnTo>
                        <a:pt x="179" y="218"/>
                      </a:lnTo>
                      <a:lnTo>
                        <a:pt x="119" y="237"/>
                      </a:lnTo>
                      <a:lnTo>
                        <a:pt x="60" y="218"/>
                      </a:lnTo>
                      <a:lnTo>
                        <a:pt x="20" y="178"/>
                      </a:lnTo>
                      <a:lnTo>
                        <a:pt x="0" y="119"/>
                      </a:lnTo>
                      <a:close/>
                    </a:path>
                  </a:pathLst>
                </a:custGeom>
                <a:solidFill>
                  <a:srgbClr val="FFFFFF">
                    <a:alpha val="100000"/>
                  </a:srgbClr>
                </a:solidFill>
                <a:ln w="15875"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26" name="Rectangle 9"/>
                <p:cNvSpPr/>
                <p:nvPr/>
              </p:nvSpPr>
              <p:spPr>
                <a:xfrm>
                  <a:off x="480" y="3408"/>
                  <a:ext cx="64"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i="1" dirty="0">
                      <a:solidFill>
                        <a:srgbClr val="000000"/>
                      </a:solidFill>
                      <a:latin typeface="Times" pitchFamily="18" charset="0"/>
                    </a:rPr>
                    <a:t>2</a:t>
                  </a:r>
                  <a:endParaRPr lang="en-US" altLang="zh-CN" sz="1800" b="1" dirty="0"/>
                </a:p>
              </p:txBody>
            </p:sp>
            <p:sp>
              <p:nvSpPr>
                <p:cNvPr id="27" name="Freeform 10"/>
                <p:cNvSpPr/>
                <p:nvPr/>
              </p:nvSpPr>
              <p:spPr>
                <a:xfrm>
                  <a:off x="1200" y="3360"/>
                  <a:ext cx="238" cy="237"/>
                </a:xfrm>
                <a:custGeom>
                  <a:avLst/>
                  <a:gdLst>
                    <a:gd name="txL" fmla="*/ 0 w 238"/>
                    <a:gd name="txT" fmla="*/ 0 h 237"/>
                    <a:gd name="txR" fmla="*/ 238 w 238"/>
                    <a:gd name="txB" fmla="*/ 237 h 237"/>
                  </a:gdLst>
                  <a:ahLst/>
                  <a:cxnLst>
                    <a:cxn ang="0">
                      <a:pos x="0" y="119"/>
                    </a:cxn>
                    <a:cxn ang="0">
                      <a:pos x="20" y="59"/>
                    </a:cxn>
                    <a:cxn ang="0">
                      <a:pos x="59" y="20"/>
                    </a:cxn>
                    <a:cxn ang="0">
                      <a:pos x="119" y="0"/>
                    </a:cxn>
                    <a:cxn ang="0">
                      <a:pos x="178" y="20"/>
                    </a:cxn>
                    <a:cxn ang="0">
                      <a:pos x="218" y="59"/>
                    </a:cxn>
                    <a:cxn ang="0">
                      <a:pos x="238" y="119"/>
                    </a:cxn>
                    <a:cxn ang="0">
                      <a:pos x="218" y="178"/>
                    </a:cxn>
                    <a:cxn ang="0">
                      <a:pos x="178" y="218"/>
                    </a:cxn>
                    <a:cxn ang="0">
                      <a:pos x="119" y="237"/>
                    </a:cxn>
                    <a:cxn ang="0">
                      <a:pos x="59" y="218"/>
                    </a:cxn>
                    <a:cxn ang="0">
                      <a:pos x="20" y="178"/>
                    </a:cxn>
                    <a:cxn ang="0">
                      <a:pos x="0" y="119"/>
                    </a:cxn>
                  </a:cxnLst>
                  <a:rect l="txL" t="txT" r="txR" b="txB"/>
                  <a:pathLst>
                    <a:path w="238" h="237">
                      <a:moveTo>
                        <a:pt x="0" y="119"/>
                      </a:moveTo>
                      <a:lnTo>
                        <a:pt x="20" y="59"/>
                      </a:lnTo>
                      <a:lnTo>
                        <a:pt x="59" y="20"/>
                      </a:lnTo>
                      <a:lnTo>
                        <a:pt x="119" y="0"/>
                      </a:lnTo>
                      <a:lnTo>
                        <a:pt x="178" y="20"/>
                      </a:lnTo>
                      <a:lnTo>
                        <a:pt x="218" y="59"/>
                      </a:lnTo>
                      <a:lnTo>
                        <a:pt x="238" y="119"/>
                      </a:lnTo>
                      <a:lnTo>
                        <a:pt x="218" y="178"/>
                      </a:lnTo>
                      <a:lnTo>
                        <a:pt x="178" y="218"/>
                      </a:lnTo>
                      <a:lnTo>
                        <a:pt x="119" y="237"/>
                      </a:lnTo>
                      <a:lnTo>
                        <a:pt x="59" y="218"/>
                      </a:lnTo>
                      <a:lnTo>
                        <a:pt x="20" y="178"/>
                      </a:lnTo>
                      <a:lnTo>
                        <a:pt x="0" y="119"/>
                      </a:lnTo>
                      <a:close/>
                    </a:path>
                  </a:pathLst>
                </a:custGeom>
                <a:solidFill>
                  <a:srgbClr val="FFFFFF">
                    <a:alpha val="100000"/>
                  </a:srgbClr>
                </a:solidFill>
                <a:ln w="15875" cap="flat" cmpd="sng">
                  <a:solidFill>
                    <a:srgbClr val="000000">
                      <a:alpha val="100000"/>
                    </a:srgbClr>
                  </a:solidFill>
                  <a:prstDash val="solid"/>
                  <a:round/>
                  <a:headEnd type="none" w="med" len="med"/>
                  <a:tailEnd type="none" w="med" len="med"/>
                </a:ln>
              </p:spPr>
              <p:txBody>
                <a:bodyPr/>
                <a:lstStyle/>
                <a:p>
                  <a:endParaRPr lang="zh-CN" altLang="en-US" sz="1015"/>
                </a:p>
              </p:txBody>
            </p:sp>
          </p:grpSp>
          <p:sp>
            <p:nvSpPr>
              <p:cNvPr id="10" name="Rectangle 11"/>
              <p:cNvSpPr/>
              <p:nvPr/>
            </p:nvSpPr>
            <p:spPr>
              <a:xfrm>
                <a:off x="2686050" y="4057650"/>
                <a:ext cx="7620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i="1" dirty="0">
                    <a:solidFill>
                      <a:srgbClr val="000000"/>
                    </a:solidFill>
                    <a:latin typeface="Times" pitchFamily="18" charset="0"/>
                  </a:rPr>
                  <a:t>3</a:t>
                </a:r>
                <a:endParaRPr lang="en-US" altLang="zh-CN" sz="1800" b="1" dirty="0"/>
              </a:p>
            </p:txBody>
          </p:sp>
          <p:sp>
            <p:nvSpPr>
              <p:cNvPr id="11" name="Line 19"/>
              <p:cNvSpPr/>
              <p:nvPr/>
            </p:nvSpPr>
            <p:spPr>
              <a:xfrm>
                <a:off x="1943100" y="4171950"/>
                <a:ext cx="628650" cy="0"/>
              </a:xfrm>
              <a:prstGeom prst="line">
                <a:avLst/>
              </a:prstGeom>
              <a:ln w="9525" cap="flat" cmpd="sng">
                <a:solidFill>
                  <a:schemeClr val="tx1"/>
                </a:solidFill>
                <a:prstDash val="solid"/>
                <a:headEnd type="none" w="med" len="med"/>
                <a:tailEnd type="triangle" w="med" len="med"/>
              </a:ln>
            </p:spPr>
          </p:sp>
          <p:sp>
            <p:nvSpPr>
              <p:cNvPr id="12" name="Text Box 20"/>
              <p:cNvSpPr txBox="1"/>
              <p:nvPr/>
            </p:nvSpPr>
            <p:spPr>
              <a:xfrm>
                <a:off x="1771650" y="3486150"/>
                <a:ext cx="171450" cy="27686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800" b="1" dirty="0"/>
                  <a:t>2</a:t>
                </a:r>
                <a:endParaRPr lang="en-US" altLang="zh-CN" sz="1800" b="1" dirty="0"/>
              </a:p>
            </p:txBody>
          </p:sp>
          <p:grpSp>
            <p:nvGrpSpPr>
              <p:cNvPr id="13" name="Group 21"/>
              <p:cNvGrpSpPr/>
              <p:nvPr/>
            </p:nvGrpSpPr>
            <p:grpSpPr>
              <a:xfrm>
                <a:off x="1771650" y="3486150"/>
                <a:ext cx="514350" cy="571500"/>
                <a:chOff x="528" y="2928"/>
                <a:chExt cx="432" cy="480"/>
              </a:xfrm>
            </p:grpSpPr>
            <p:sp>
              <p:nvSpPr>
                <p:cNvPr id="20" name="Line 22"/>
                <p:cNvSpPr/>
                <p:nvPr/>
              </p:nvSpPr>
              <p:spPr>
                <a:xfrm flipH="1">
                  <a:off x="528" y="2928"/>
                  <a:ext cx="288" cy="432"/>
                </a:xfrm>
                <a:prstGeom prst="line">
                  <a:avLst/>
                </a:prstGeom>
                <a:ln w="9525" cap="flat" cmpd="sng">
                  <a:solidFill>
                    <a:schemeClr val="tx1"/>
                  </a:solidFill>
                  <a:prstDash val="solid"/>
                  <a:headEnd type="none" w="med" len="med"/>
                  <a:tailEnd type="triangle" w="med" len="med"/>
                </a:ln>
              </p:spPr>
            </p:sp>
            <p:sp>
              <p:nvSpPr>
                <p:cNvPr id="21" name="Line 23"/>
                <p:cNvSpPr/>
                <p:nvPr/>
              </p:nvSpPr>
              <p:spPr>
                <a:xfrm flipV="1">
                  <a:off x="624" y="2928"/>
                  <a:ext cx="288" cy="480"/>
                </a:xfrm>
                <a:prstGeom prst="line">
                  <a:avLst/>
                </a:prstGeom>
                <a:ln w="9525" cap="flat" cmpd="sng">
                  <a:solidFill>
                    <a:schemeClr val="tx1"/>
                  </a:solidFill>
                  <a:prstDash val="solid"/>
                  <a:headEnd type="none" w="med" len="med"/>
                  <a:tailEnd type="triangle" w="med" len="med"/>
                </a:ln>
              </p:spPr>
            </p:sp>
            <p:sp>
              <p:nvSpPr>
                <p:cNvPr id="22" name="Text Box 24"/>
                <p:cNvSpPr txBox="1"/>
                <p:nvPr/>
              </p:nvSpPr>
              <p:spPr>
                <a:xfrm>
                  <a:off x="816" y="3120"/>
                  <a:ext cx="144" cy="23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800" b="1" dirty="0"/>
                    <a:t>8</a:t>
                  </a:r>
                  <a:endParaRPr lang="en-US" altLang="zh-CN" sz="1800" b="1" dirty="0"/>
                </a:p>
              </p:txBody>
            </p:sp>
          </p:grpSp>
          <p:grpSp>
            <p:nvGrpSpPr>
              <p:cNvPr id="14" name="Group 25"/>
              <p:cNvGrpSpPr/>
              <p:nvPr/>
            </p:nvGrpSpPr>
            <p:grpSpPr>
              <a:xfrm>
                <a:off x="2286000" y="3371850"/>
                <a:ext cx="457200" cy="628650"/>
                <a:chOff x="960" y="2832"/>
                <a:chExt cx="384" cy="528"/>
              </a:xfrm>
            </p:grpSpPr>
            <p:sp>
              <p:nvSpPr>
                <p:cNvPr id="17" name="Line 26"/>
                <p:cNvSpPr/>
                <p:nvPr/>
              </p:nvSpPr>
              <p:spPr>
                <a:xfrm>
                  <a:off x="960" y="2880"/>
                  <a:ext cx="288" cy="480"/>
                </a:xfrm>
                <a:prstGeom prst="line">
                  <a:avLst/>
                </a:prstGeom>
                <a:ln w="9525" cap="flat" cmpd="sng">
                  <a:solidFill>
                    <a:schemeClr val="tx1"/>
                  </a:solidFill>
                  <a:prstDash val="solid"/>
                  <a:headEnd type="none" w="med" len="med"/>
                  <a:tailEnd type="triangle" w="med" len="med"/>
                </a:ln>
              </p:spPr>
            </p:sp>
            <p:sp>
              <p:nvSpPr>
                <p:cNvPr id="18" name="Line 27"/>
                <p:cNvSpPr/>
                <p:nvPr/>
              </p:nvSpPr>
              <p:spPr>
                <a:xfrm flipH="1" flipV="1">
                  <a:off x="1008" y="2832"/>
                  <a:ext cx="336" cy="528"/>
                </a:xfrm>
                <a:prstGeom prst="line">
                  <a:avLst/>
                </a:prstGeom>
                <a:ln w="9525" cap="flat" cmpd="sng">
                  <a:solidFill>
                    <a:schemeClr val="tx1"/>
                  </a:solidFill>
                  <a:prstDash val="solid"/>
                  <a:headEnd type="none" w="med" len="med"/>
                  <a:tailEnd type="triangle" w="med" len="med"/>
                </a:ln>
              </p:spPr>
            </p:sp>
            <p:sp>
              <p:nvSpPr>
                <p:cNvPr id="19" name="Text Box 28"/>
                <p:cNvSpPr txBox="1"/>
                <p:nvPr/>
              </p:nvSpPr>
              <p:spPr>
                <a:xfrm>
                  <a:off x="1200" y="2880"/>
                  <a:ext cx="144" cy="23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800" b="1" dirty="0"/>
                    <a:t>1</a:t>
                  </a:r>
                  <a:endParaRPr lang="en-US" altLang="zh-CN" sz="1800" b="1" dirty="0"/>
                </a:p>
              </p:txBody>
            </p:sp>
          </p:grpSp>
          <p:sp>
            <p:nvSpPr>
              <p:cNvPr id="15" name="Text Box 29"/>
              <p:cNvSpPr txBox="1"/>
              <p:nvPr/>
            </p:nvSpPr>
            <p:spPr>
              <a:xfrm>
                <a:off x="2343150" y="3600450"/>
                <a:ext cx="171450" cy="27686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800" b="1" dirty="0"/>
                  <a:t>9</a:t>
                </a:r>
                <a:endParaRPr lang="en-US" altLang="zh-CN" sz="1800" b="1" dirty="0"/>
              </a:p>
            </p:txBody>
          </p:sp>
          <p:sp>
            <p:nvSpPr>
              <p:cNvPr id="16" name="Text Box 30"/>
              <p:cNvSpPr txBox="1"/>
              <p:nvPr/>
            </p:nvSpPr>
            <p:spPr>
              <a:xfrm>
                <a:off x="2171700" y="4114800"/>
                <a:ext cx="171450" cy="27686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800" b="1" dirty="0"/>
                  <a:t>6</a:t>
                </a:r>
                <a:endParaRPr lang="en-US" altLang="zh-CN" sz="1800" b="1" dirty="0"/>
              </a:p>
            </p:txBody>
          </p:sp>
        </p:grpSp>
      </p:grpSp>
      <p:grpSp>
        <p:nvGrpSpPr>
          <p:cNvPr id="28" name="组合 27"/>
          <p:cNvGrpSpPr/>
          <p:nvPr/>
        </p:nvGrpSpPr>
        <p:grpSpPr>
          <a:xfrm>
            <a:off x="3577579" y="2658927"/>
            <a:ext cx="3030140" cy="1749608"/>
            <a:chOff x="4251347" y="3111317"/>
            <a:chExt cx="3030140" cy="1749608"/>
          </a:xfrm>
        </p:grpSpPr>
        <p:sp>
          <p:nvSpPr>
            <p:cNvPr id="29" name="Rectangle 13"/>
            <p:cNvSpPr/>
            <p:nvPr/>
          </p:nvSpPr>
          <p:spPr>
            <a:xfrm>
              <a:off x="5642372" y="4676775"/>
              <a:ext cx="5080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dirty="0">
                  <a:solidFill>
                    <a:srgbClr val="000000"/>
                  </a:solidFill>
                  <a:latin typeface="Times" pitchFamily="18" charset="0"/>
                </a:rPr>
                <a:t>( </a:t>
              </a:r>
              <a:endParaRPr lang="en-US" altLang="zh-CN" sz="1800" b="1" dirty="0"/>
            </a:p>
          </p:txBody>
        </p:sp>
        <p:sp>
          <p:nvSpPr>
            <p:cNvPr id="30" name="Rectangle 14"/>
            <p:cNvSpPr/>
            <p:nvPr/>
          </p:nvSpPr>
          <p:spPr>
            <a:xfrm>
              <a:off x="5724525" y="4676775"/>
              <a:ext cx="7620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i="1" dirty="0">
                  <a:solidFill>
                    <a:srgbClr val="000000"/>
                  </a:solidFill>
                  <a:latin typeface="Times" pitchFamily="18" charset="0"/>
                </a:rPr>
                <a:t>b </a:t>
              </a:r>
              <a:endParaRPr lang="en-US" altLang="zh-CN" sz="1800" b="1" dirty="0"/>
            </a:p>
          </p:txBody>
        </p:sp>
        <p:sp>
          <p:nvSpPr>
            <p:cNvPr id="31" name="Rectangle 15"/>
            <p:cNvSpPr/>
            <p:nvPr/>
          </p:nvSpPr>
          <p:spPr>
            <a:xfrm>
              <a:off x="5842397" y="4676775"/>
              <a:ext cx="5080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dirty="0">
                  <a:solidFill>
                    <a:srgbClr val="000000"/>
                  </a:solidFill>
                  <a:latin typeface="Times" pitchFamily="18" charset="0"/>
                </a:rPr>
                <a:t>)</a:t>
              </a:r>
              <a:endParaRPr lang="en-US" altLang="zh-CN" sz="1800" b="1" dirty="0"/>
            </a:p>
          </p:txBody>
        </p:sp>
        <p:grpSp>
          <p:nvGrpSpPr>
            <p:cNvPr id="32" name="组合 31"/>
            <p:cNvGrpSpPr/>
            <p:nvPr/>
          </p:nvGrpSpPr>
          <p:grpSpPr>
            <a:xfrm>
              <a:off x="4251347" y="3111317"/>
              <a:ext cx="3030140" cy="1384995"/>
              <a:chOff x="4058841" y="2976563"/>
              <a:chExt cx="3030140" cy="1384995"/>
            </a:xfrm>
          </p:grpSpPr>
          <p:sp>
            <p:nvSpPr>
              <p:cNvPr id="33" name="Rectangle 12"/>
              <p:cNvSpPr/>
              <p:nvPr/>
            </p:nvSpPr>
            <p:spPr>
              <a:xfrm>
                <a:off x="4058841" y="3570685"/>
                <a:ext cx="403860" cy="32258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100" b="1" i="1" dirty="0">
                    <a:solidFill>
                      <a:srgbClr val="000000"/>
                    </a:solidFill>
                    <a:latin typeface="黑体" panose="02010609060101010101" pitchFamily="49" charset="-122"/>
                    <a:ea typeface="黑体" panose="02010609060101010101" pitchFamily="49" charset="-122"/>
                  </a:rPr>
                  <a:t>V =</a:t>
                </a:r>
                <a:endParaRPr lang="en-US" altLang="zh-CN" sz="2100" b="1" dirty="0"/>
              </a:p>
            </p:txBody>
          </p:sp>
          <p:sp>
            <p:nvSpPr>
              <p:cNvPr id="34" name="AutoShape 31"/>
              <p:cNvSpPr/>
              <p:nvPr/>
            </p:nvSpPr>
            <p:spPr>
              <a:xfrm>
                <a:off x="4599385" y="3246835"/>
                <a:ext cx="57150" cy="971550"/>
              </a:xfrm>
              <a:prstGeom prst="leftBrace">
                <a:avLst>
                  <a:gd name="adj1" fmla="val 141666"/>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35" name="AutoShape 32"/>
              <p:cNvSpPr/>
              <p:nvPr/>
            </p:nvSpPr>
            <p:spPr>
              <a:xfrm>
                <a:off x="4914900" y="3257550"/>
                <a:ext cx="57150" cy="971550"/>
              </a:xfrm>
              <a:prstGeom prst="rightBrace">
                <a:avLst>
                  <a:gd name="adj1" fmla="val 141666"/>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36" name="Text Box 33"/>
              <p:cNvSpPr txBox="1"/>
              <p:nvPr/>
            </p:nvSpPr>
            <p:spPr>
              <a:xfrm>
                <a:off x="4629150" y="3143250"/>
                <a:ext cx="28575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800" b="1" dirty="0"/>
                  <a:t>1</a:t>
                </a:r>
                <a:endParaRPr lang="en-US" altLang="zh-CN" sz="1800" b="1" dirty="0"/>
              </a:p>
              <a:p>
                <a:pPr marL="0" lvl="0" indent="0" eaLnBrk="1" hangingPunct="1">
                  <a:spcBef>
                    <a:spcPct val="50000"/>
                  </a:spcBef>
                  <a:buNone/>
                </a:pPr>
                <a:r>
                  <a:rPr lang="en-US" altLang="zh-CN" sz="1800" b="1" dirty="0"/>
                  <a:t>2</a:t>
                </a:r>
                <a:endParaRPr lang="en-US" altLang="zh-CN" sz="1800" b="1" dirty="0"/>
              </a:p>
              <a:p>
                <a:pPr marL="0" lvl="0" indent="0" eaLnBrk="1" hangingPunct="1">
                  <a:spcBef>
                    <a:spcPct val="50000"/>
                  </a:spcBef>
                  <a:buNone/>
                </a:pPr>
                <a:r>
                  <a:rPr lang="en-US" altLang="zh-CN" sz="1800" b="1" dirty="0"/>
                  <a:t>3</a:t>
                </a:r>
                <a:endParaRPr lang="en-US" altLang="zh-CN" sz="1800" b="1" dirty="0"/>
              </a:p>
            </p:txBody>
          </p:sp>
          <p:sp>
            <p:nvSpPr>
              <p:cNvPr id="37" name="Rectangle 34"/>
              <p:cNvSpPr/>
              <p:nvPr/>
            </p:nvSpPr>
            <p:spPr>
              <a:xfrm>
                <a:off x="5257800" y="3543300"/>
                <a:ext cx="269240" cy="32258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100" b="1" i="1" dirty="0">
                    <a:solidFill>
                      <a:srgbClr val="000000"/>
                    </a:solidFill>
                    <a:latin typeface="黑体" panose="02010609060101010101" pitchFamily="49" charset="-122"/>
                    <a:ea typeface="黑体" panose="02010609060101010101" pitchFamily="49" charset="-122"/>
                  </a:rPr>
                  <a:t>L=</a:t>
                </a:r>
                <a:r>
                  <a:rPr lang="en-US" altLang="zh-CN" sz="1200" b="1" i="1" dirty="0">
                    <a:solidFill>
                      <a:srgbClr val="000000"/>
                    </a:solidFill>
                    <a:latin typeface="黑体" panose="02010609060101010101" pitchFamily="49" charset="-122"/>
                    <a:ea typeface="黑体" panose="02010609060101010101" pitchFamily="49" charset="-122"/>
                  </a:rPr>
                  <a:t> </a:t>
                </a:r>
                <a:endParaRPr lang="en-US" altLang="zh-CN" sz="1800" b="1" dirty="0"/>
              </a:p>
            </p:txBody>
          </p:sp>
          <p:sp>
            <p:nvSpPr>
              <p:cNvPr id="38" name="AutoShape 35"/>
              <p:cNvSpPr/>
              <p:nvPr/>
            </p:nvSpPr>
            <p:spPr>
              <a:xfrm>
                <a:off x="5598319" y="3138488"/>
                <a:ext cx="57150" cy="1085850"/>
              </a:xfrm>
              <a:prstGeom prst="leftBrace">
                <a:avLst>
                  <a:gd name="adj1" fmla="val 158333"/>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39" name="AutoShape 36"/>
              <p:cNvSpPr/>
              <p:nvPr/>
            </p:nvSpPr>
            <p:spPr>
              <a:xfrm>
                <a:off x="6974681" y="3138488"/>
                <a:ext cx="114300" cy="1143000"/>
              </a:xfrm>
              <a:prstGeom prst="rightBrace">
                <a:avLst>
                  <a:gd name="adj1" fmla="val 83333"/>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40" name="Text Box 37"/>
              <p:cNvSpPr txBox="1"/>
              <p:nvPr/>
            </p:nvSpPr>
            <p:spPr>
              <a:xfrm>
                <a:off x="5715000" y="3028950"/>
                <a:ext cx="971550" cy="368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endParaRPr lang="zh-CN" altLang="zh-CN" sz="1800" b="1" dirty="0"/>
              </a:p>
            </p:txBody>
          </p:sp>
          <p:sp>
            <p:nvSpPr>
              <p:cNvPr id="41" name="Text Box 38"/>
              <p:cNvSpPr txBox="1"/>
              <p:nvPr/>
            </p:nvSpPr>
            <p:spPr>
              <a:xfrm>
                <a:off x="5706666" y="2976563"/>
                <a:ext cx="1320404" cy="13849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457200" lvl="0" indent="-457200" eaLnBrk="1" hangingPunct="1">
                  <a:spcBef>
                    <a:spcPct val="50000"/>
                  </a:spcBef>
                  <a:buNone/>
                </a:pPr>
                <a:r>
                  <a:rPr lang="en-US" altLang="zh-CN" sz="2100" b="1" dirty="0"/>
                  <a:t>0    2    9</a:t>
                </a:r>
                <a:endParaRPr lang="en-US" altLang="zh-CN" sz="2100" b="1" dirty="0"/>
              </a:p>
              <a:p>
                <a:pPr marL="0" lvl="0" indent="0" eaLnBrk="1" hangingPunct="1">
                  <a:spcBef>
                    <a:spcPct val="50000"/>
                  </a:spcBef>
                  <a:buNone/>
                </a:pPr>
                <a:r>
                  <a:rPr lang="en-US" altLang="zh-CN" sz="2100" b="1" dirty="0" smtClean="0"/>
                  <a:t>8    0    </a:t>
                </a:r>
                <a:r>
                  <a:rPr lang="en-US" altLang="zh-CN" sz="2100" b="1" dirty="0"/>
                  <a:t>6</a:t>
                </a:r>
                <a:endParaRPr lang="en-US" altLang="zh-CN" sz="2100" b="1" dirty="0"/>
              </a:p>
              <a:p>
                <a:pPr marL="457200" lvl="0" indent="-457200" eaLnBrk="1" hangingPunct="1">
                  <a:spcBef>
                    <a:spcPct val="50000"/>
                  </a:spcBef>
                  <a:buNone/>
                </a:pPr>
                <a:r>
                  <a:rPr lang="en-US" altLang="zh-CN" sz="2100" b="1" dirty="0"/>
                  <a:t>1   ∞   0</a:t>
                </a:r>
                <a:endParaRPr lang="en-US" altLang="zh-CN" sz="2100" b="1" dirty="0"/>
              </a:p>
            </p:txBody>
          </p:sp>
        </p:grpSp>
      </p:gr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方法</a:t>
            </a:r>
            <a:r>
              <a:rPr lang="zh-CN" altLang="en-US" dirty="0"/>
              <a:t>一：重复调用</a:t>
            </a:r>
            <a:r>
              <a:rPr lang="en-US" altLang="zh-CN" dirty="0" err="1"/>
              <a:t>Dijkstra</a:t>
            </a:r>
            <a:r>
              <a:rPr lang="zh-CN" altLang="en-US" dirty="0"/>
              <a:t>算法</a:t>
            </a:r>
            <a:r>
              <a:rPr lang="en-US" altLang="zh-CN" dirty="0"/>
              <a:t>n</a:t>
            </a:r>
            <a:r>
              <a:rPr lang="zh-CN" altLang="en-US" dirty="0" smtClean="0"/>
              <a:t>次</a:t>
            </a:r>
            <a:endParaRPr lang="en-US" altLang="zh-CN" dirty="0" smtClean="0"/>
          </a:p>
          <a:p>
            <a:pPr marL="342900" lvl="2" indent="-342900">
              <a:buFont typeface="Wingdings" panose="05000000000000000000" pitchFamily="2" charset="2"/>
              <a:buChar char="Ø"/>
            </a:pPr>
            <a:r>
              <a:rPr lang="zh-CN" altLang="en-US" dirty="0"/>
              <a:t>可轮流以每一个顶点为源点，重复调用狄克斯特拉算法函数</a:t>
            </a:r>
            <a:r>
              <a:rPr lang="en-US" altLang="zh-CN" dirty="0" err="1"/>
              <a:t>Dijkstra</a:t>
            </a:r>
            <a:r>
              <a:rPr lang="en-US" altLang="zh-CN" dirty="0"/>
              <a:t>() n</a:t>
            </a:r>
            <a:r>
              <a:rPr lang="zh-CN" altLang="en-US" dirty="0"/>
              <a:t>次，即可求得所有顶点之间的最短路径和最短距离。</a:t>
            </a:r>
            <a:endParaRPr lang="zh-CN" altLang="en-US" dirty="0"/>
          </a:p>
          <a:p>
            <a:pPr marL="342900" lvl="2" indent="-342900">
              <a:buFont typeface="Wingdings" panose="05000000000000000000" pitchFamily="2" charset="2"/>
              <a:buChar char="Ø"/>
            </a:pPr>
            <a:r>
              <a:rPr lang="zh-CN" altLang="en-US" dirty="0"/>
              <a:t>利用</a:t>
            </a:r>
            <a:r>
              <a:rPr lang="en-US" altLang="zh-CN" dirty="0" err="1"/>
              <a:t>Dijkstra</a:t>
            </a:r>
            <a:r>
              <a:rPr lang="en-US" altLang="zh-CN" dirty="0"/>
              <a:t>()</a:t>
            </a:r>
            <a:r>
              <a:rPr lang="zh-CN" altLang="en-US" dirty="0"/>
              <a:t>函数求所有顶点之间的最短路径算法如下。其中，</a:t>
            </a:r>
            <a:r>
              <a:rPr lang="en-US" altLang="zh-CN" dirty="0"/>
              <a:t>distance[</a:t>
            </a:r>
            <a:r>
              <a:rPr lang="en-US" altLang="zh-CN" dirty="0" err="1"/>
              <a:t>i</a:t>
            </a:r>
            <a:r>
              <a:rPr lang="en-US" altLang="zh-CN" dirty="0"/>
              <a:t>][j]</a:t>
            </a:r>
            <a:r>
              <a:rPr lang="zh-CN" altLang="en-US" dirty="0"/>
              <a:t>中存放着从顶点</a:t>
            </a:r>
            <a:r>
              <a:rPr lang="en-US" altLang="zh-CN" dirty="0" err="1"/>
              <a:t>i</a:t>
            </a:r>
            <a:r>
              <a:rPr lang="zh-CN" altLang="en-US" dirty="0"/>
              <a:t>到顶点</a:t>
            </a:r>
            <a:r>
              <a:rPr lang="en-US" altLang="zh-CN" dirty="0"/>
              <a:t>j</a:t>
            </a:r>
            <a:r>
              <a:rPr lang="zh-CN" altLang="en-US" dirty="0"/>
              <a:t>的最短距离，</a:t>
            </a:r>
            <a:r>
              <a:rPr lang="en-US" altLang="zh-CN" dirty="0"/>
              <a:t>path[</a:t>
            </a:r>
            <a:r>
              <a:rPr lang="en-US" altLang="zh-CN" dirty="0" err="1"/>
              <a:t>i</a:t>
            </a:r>
            <a:r>
              <a:rPr lang="en-US" altLang="zh-CN" dirty="0"/>
              <a:t>][j]</a:t>
            </a:r>
            <a:r>
              <a:rPr lang="zh-CN" altLang="en-US" dirty="0"/>
              <a:t>中存放着从顶点</a:t>
            </a:r>
            <a:r>
              <a:rPr lang="en-US" altLang="zh-CN" dirty="0" err="1"/>
              <a:t>i</a:t>
            </a:r>
            <a:r>
              <a:rPr lang="zh-CN" altLang="en-US" dirty="0"/>
              <a:t>到顶点</a:t>
            </a:r>
            <a:r>
              <a:rPr lang="en-US" altLang="zh-CN" dirty="0"/>
              <a:t>j</a:t>
            </a:r>
            <a:r>
              <a:rPr lang="zh-CN" altLang="en-US" dirty="0"/>
              <a:t>的最短路径的前一顶点下标</a:t>
            </a:r>
            <a:r>
              <a:rPr lang="zh-CN" altLang="en-US" dirty="0" smtClean="0"/>
              <a:t>。</a:t>
            </a:r>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dirty="0" smtClean="0">
                <a:sym typeface="+mn-ea"/>
              </a:rPr>
              <a:t>7.6 </a:t>
            </a:r>
            <a:r>
              <a:rPr lang="zh-CN" altLang="en-US" dirty="0" smtClean="0">
                <a:sym typeface="+mn-ea"/>
              </a:rPr>
              <a:t>最短路径</a:t>
            </a:r>
            <a:endParaRPr lang="zh-CN" altLang="en-US"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方法</a:t>
            </a:r>
            <a:r>
              <a:rPr lang="zh-CN" altLang="en-US" dirty="0"/>
              <a:t>一：重复调用</a:t>
            </a:r>
            <a:r>
              <a:rPr lang="en-US" altLang="zh-CN" dirty="0" err="1"/>
              <a:t>Dijkstra</a:t>
            </a:r>
            <a:r>
              <a:rPr lang="zh-CN" altLang="en-US" dirty="0"/>
              <a:t>算法</a:t>
            </a:r>
            <a:r>
              <a:rPr lang="en-US" altLang="zh-CN" dirty="0"/>
              <a:t>n</a:t>
            </a:r>
            <a:r>
              <a:rPr lang="zh-CN" altLang="en-US" dirty="0" smtClean="0"/>
              <a:t>次</a:t>
            </a:r>
            <a:endParaRPr lang="en-US" altLang="zh-CN" dirty="0" smtClean="0"/>
          </a:p>
          <a:p>
            <a:pPr lvl="2">
              <a:lnSpc>
                <a:spcPct val="90000"/>
              </a:lnSpc>
            </a:pPr>
            <a:r>
              <a:rPr lang="en-US" altLang="zh-CN" dirty="0"/>
              <a:t>v</a:t>
            </a:r>
            <a:r>
              <a:rPr lang="en-US" altLang="zh-CN" dirty="0" smtClean="0"/>
              <a:t>oid </a:t>
            </a:r>
            <a:r>
              <a:rPr lang="en-US" altLang="zh-CN" dirty="0" err="1" smtClean="0"/>
              <a:t>ShortPath</a:t>
            </a:r>
            <a:r>
              <a:rPr lang="en-US" altLang="zh-CN" dirty="0" smtClean="0"/>
              <a:t>(</a:t>
            </a:r>
            <a:r>
              <a:rPr lang="en-US" altLang="zh-CN" dirty="0" err="1" smtClean="0"/>
              <a:t>AdjMWGraph</a:t>
            </a:r>
            <a:r>
              <a:rPr lang="en-US" altLang="zh-CN" dirty="0" smtClean="0"/>
              <a:t> </a:t>
            </a:r>
            <a:r>
              <a:rPr lang="en-US" altLang="zh-CN" dirty="0"/>
              <a:t>&amp;G, </a:t>
            </a:r>
            <a:r>
              <a:rPr lang="en-US" altLang="zh-CN" dirty="0" err="1"/>
              <a:t>int</a:t>
            </a:r>
            <a:r>
              <a:rPr lang="en-US" altLang="zh-CN" dirty="0"/>
              <a:t> **distance, </a:t>
            </a:r>
            <a:r>
              <a:rPr lang="en-US" altLang="zh-CN" dirty="0" err="1"/>
              <a:t>int</a:t>
            </a:r>
            <a:r>
              <a:rPr lang="en-US" altLang="zh-CN" dirty="0"/>
              <a:t> **path)</a:t>
            </a:r>
            <a:endParaRPr lang="en-US" altLang="zh-CN" dirty="0"/>
          </a:p>
          <a:p>
            <a:pPr lvl="2">
              <a:lnSpc>
                <a:spcPct val="90000"/>
              </a:lnSpc>
            </a:pPr>
            <a:r>
              <a:rPr lang="en-US" altLang="zh-CN" dirty="0"/>
              <a:t>{</a:t>
            </a:r>
            <a:endParaRPr lang="en-US" altLang="zh-CN" dirty="0"/>
          </a:p>
          <a:p>
            <a:pPr lvl="2">
              <a:lnSpc>
                <a:spcPct val="90000"/>
              </a:lnSpc>
            </a:pPr>
            <a:r>
              <a:rPr lang="en-US" altLang="zh-CN" dirty="0" smtClean="0"/>
              <a:t>	n=</a:t>
            </a:r>
            <a:r>
              <a:rPr lang="en-US" altLang="zh-CN" dirty="0" err="1" smtClean="0"/>
              <a:t>G.NumOfVertices</a:t>
            </a:r>
            <a:r>
              <a:rPr lang="en-US" altLang="zh-CN" dirty="0" smtClean="0"/>
              <a:t>( );</a:t>
            </a:r>
            <a:endParaRPr lang="en-US" altLang="zh-CN" dirty="0"/>
          </a:p>
          <a:p>
            <a:pPr lvl="2">
              <a:lnSpc>
                <a:spcPct val="90000"/>
              </a:lnSpc>
            </a:pPr>
            <a:r>
              <a:rPr lang="en-US" altLang="zh-CN" dirty="0" smtClean="0"/>
              <a:t>	for(</a:t>
            </a:r>
            <a:r>
              <a:rPr lang="en-US" altLang="zh-CN" dirty="0" err="1" smtClean="0"/>
              <a:t>i</a:t>
            </a:r>
            <a:r>
              <a:rPr lang="en-US" altLang="zh-CN" dirty="0" smtClean="0"/>
              <a:t>=0</a:t>
            </a:r>
            <a:r>
              <a:rPr lang="en-US" altLang="zh-CN" dirty="0"/>
              <a:t>; </a:t>
            </a:r>
            <a:r>
              <a:rPr lang="en-US" altLang="zh-CN" dirty="0" err="1"/>
              <a:t>i</a:t>
            </a:r>
            <a:r>
              <a:rPr lang="en-US" altLang="zh-CN" dirty="0"/>
              <a:t>&lt;n; </a:t>
            </a:r>
            <a:r>
              <a:rPr lang="en-US" altLang="zh-CN" dirty="0" err="1"/>
              <a:t>i</a:t>
            </a:r>
            <a:r>
              <a:rPr lang="en-US" altLang="zh-CN" dirty="0"/>
              <a:t>++)</a:t>
            </a:r>
            <a:endParaRPr lang="en-US" altLang="zh-CN" dirty="0"/>
          </a:p>
          <a:p>
            <a:pPr lvl="2">
              <a:lnSpc>
                <a:spcPct val="90000"/>
              </a:lnSpc>
            </a:pPr>
            <a:r>
              <a:rPr lang="en-US" altLang="zh-CN" dirty="0" smtClean="0"/>
              <a:t>		</a:t>
            </a:r>
            <a:r>
              <a:rPr lang="en-US" altLang="zh-CN" dirty="0" err="1" smtClean="0"/>
              <a:t>Dijkstra</a:t>
            </a:r>
            <a:r>
              <a:rPr lang="en-US" altLang="zh-CN" dirty="0" smtClean="0"/>
              <a:t>(G</a:t>
            </a:r>
            <a:r>
              <a:rPr lang="en-US" altLang="zh-CN" dirty="0"/>
              <a:t>, </a:t>
            </a:r>
            <a:r>
              <a:rPr lang="en-US" altLang="zh-CN" dirty="0" err="1"/>
              <a:t>i</a:t>
            </a:r>
            <a:r>
              <a:rPr lang="en-US" altLang="zh-CN" dirty="0"/>
              <a:t>, distance[</a:t>
            </a:r>
            <a:r>
              <a:rPr lang="en-US" altLang="zh-CN" dirty="0" err="1"/>
              <a:t>i</a:t>
            </a:r>
            <a:r>
              <a:rPr lang="en-US" altLang="zh-CN" dirty="0"/>
              <a:t>], path[</a:t>
            </a:r>
            <a:r>
              <a:rPr lang="en-US" altLang="zh-CN" dirty="0" err="1"/>
              <a:t>i</a:t>
            </a:r>
            <a:r>
              <a:rPr lang="en-US" altLang="zh-CN" dirty="0"/>
              <a:t>]);</a:t>
            </a:r>
            <a:endParaRPr lang="en-US" altLang="zh-CN" dirty="0"/>
          </a:p>
          <a:p>
            <a:pPr lvl="2">
              <a:lnSpc>
                <a:spcPct val="90000"/>
              </a:lnSpc>
            </a:pPr>
            <a:r>
              <a:rPr lang="en-US" altLang="zh-CN" dirty="0"/>
              <a:t>}</a:t>
            </a:r>
            <a:endParaRPr lang="en-US" altLang="zh-CN" dirty="0"/>
          </a:p>
          <a:p>
            <a:pPr marL="342900" lvl="2" indent="-342900">
              <a:buFont typeface="Wingdings" panose="05000000000000000000" pitchFamily="2" charset="2"/>
              <a:buChar char="Ø"/>
            </a:pPr>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dirty="0" smtClean="0">
                <a:sym typeface="+mn-ea"/>
              </a:rPr>
              <a:t>7.6 </a:t>
            </a:r>
            <a:r>
              <a:rPr lang="zh-CN" altLang="en-US" dirty="0" smtClean="0">
                <a:sym typeface="+mn-ea"/>
              </a:rPr>
              <a:t>最短路径</a:t>
            </a:r>
            <a:endParaRPr lang="zh-CN"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478155" lvl="2" indent="-342900">
              <a:buFont typeface="Wingdings" panose="05000000000000000000" pitchFamily="2" charset="2"/>
              <a:buChar char="Ø"/>
            </a:pPr>
            <a:r>
              <a:rPr lang="zh-CN" altLang="en-US" dirty="0" smtClean="0"/>
              <a:t>连通图</a:t>
            </a:r>
            <a:r>
              <a:rPr lang="zh-CN" altLang="en-US" dirty="0"/>
              <a:t>：在无向图</a:t>
            </a:r>
            <a:r>
              <a:rPr lang="en-US" altLang="zh-CN" dirty="0"/>
              <a:t>G=( V, E)</a:t>
            </a:r>
            <a:r>
              <a:rPr lang="zh-CN" altLang="en-US" dirty="0"/>
              <a:t>中，若对任何</a:t>
            </a:r>
            <a:endParaRPr lang="en-US" altLang="zh-CN" dirty="0"/>
          </a:p>
          <a:p>
            <a:pPr lvl="2"/>
            <a:r>
              <a:rPr lang="zh-CN" altLang="en-US" dirty="0"/>
              <a:t>                     两个顶点 </a:t>
            </a:r>
            <a:r>
              <a:rPr lang="en-US" altLang="zh-CN" dirty="0"/>
              <a:t>v</a:t>
            </a:r>
            <a:r>
              <a:rPr lang="zh-CN" altLang="en-US" dirty="0"/>
              <a:t>、</a:t>
            </a:r>
            <a:r>
              <a:rPr lang="en-US" altLang="zh-CN" dirty="0"/>
              <a:t>u</a:t>
            </a:r>
            <a:r>
              <a:rPr lang="zh-CN" altLang="en-US" dirty="0"/>
              <a:t>，都存在从</a:t>
            </a:r>
            <a:r>
              <a:rPr lang="en-US" altLang="zh-CN" dirty="0"/>
              <a:t>v</a:t>
            </a:r>
            <a:r>
              <a:rPr lang="zh-CN" altLang="en-US" dirty="0"/>
              <a:t>到</a:t>
            </a:r>
            <a:r>
              <a:rPr lang="en-US" altLang="zh-CN" dirty="0"/>
              <a:t>u</a:t>
            </a:r>
            <a:r>
              <a:rPr lang="zh-CN" altLang="en-US" dirty="0"/>
              <a:t>的路径，</a:t>
            </a:r>
            <a:endParaRPr lang="en-US" altLang="zh-CN" dirty="0"/>
          </a:p>
          <a:p>
            <a:pPr lvl="2"/>
            <a:r>
              <a:rPr lang="en-US" altLang="zh-CN" dirty="0"/>
              <a:t>                     </a:t>
            </a:r>
            <a:r>
              <a:rPr lang="zh-CN" altLang="en-US" dirty="0"/>
              <a:t>则称</a:t>
            </a:r>
            <a:r>
              <a:rPr lang="en-US" altLang="zh-CN" dirty="0"/>
              <a:t>G</a:t>
            </a:r>
            <a:r>
              <a:rPr lang="zh-CN" altLang="en-US" dirty="0"/>
              <a:t>是连通图。</a:t>
            </a:r>
            <a:endParaRPr lang="en-US" altLang="zh-CN" dirty="0"/>
          </a:p>
          <a:p>
            <a:pPr marL="478155" lvl="2" indent="-342900">
              <a:buFont typeface="Wingdings" panose="05000000000000000000" pitchFamily="2" charset="2"/>
              <a:buChar char="Ø"/>
            </a:pPr>
            <a:r>
              <a:rPr lang="zh-CN" altLang="en-US" dirty="0"/>
              <a:t>强连通</a:t>
            </a:r>
            <a:r>
              <a:rPr lang="zh-CN" altLang="en-US" dirty="0" smtClean="0"/>
              <a:t>图：</a:t>
            </a:r>
            <a:r>
              <a:rPr lang="zh-CN" altLang="en-US" dirty="0"/>
              <a:t>有向图中任意两点都有路径。</a:t>
            </a:r>
            <a:endParaRPr lang="en-US" altLang="zh-CN" dirty="0"/>
          </a:p>
          <a:p>
            <a:pPr marL="478155" lvl="2" indent="-342900">
              <a:buFont typeface="Wingdings" panose="05000000000000000000" pitchFamily="2" charset="2"/>
              <a:buChar char="Ø"/>
            </a:pPr>
            <a:r>
              <a:rPr lang="zh-CN" altLang="en-US" dirty="0"/>
              <a:t>连通</a:t>
            </a:r>
            <a:r>
              <a:rPr lang="zh-CN" altLang="en-US" dirty="0" smtClean="0"/>
              <a:t>分量：</a:t>
            </a:r>
            <a:r>
              <a:rPr lang="zh-CN" altLang="en-US" dirty="0"/>
              <a:t>无向图</a:t>
            </a:r>
            <a:r>
              <a:rPr lang="en-US" altLang="zh-CN" dirty="0"/>
              <a:t>G</a:t>
            </a:r>
            <a:r>
              <a:rPr lang="zh-CN" altLang="en-US" dirty="0"/>
              <a:t>的极大连通子图。</a:t>
            </a:r>
            <a:endParaRPr lang="en-US" altLang="zh-CN" dirty="0"/>
          </a:p>
          <a:p>
            <a:pPr marL="478155" lvl="2" indent="-342900">
              <a:buFont typeface="Wingdings" panose="05000000000000000000" pitchFamily="2" charset="2"/>
              <a:buChar char="Ø"/>
            </a:pPr>
            <a:r>
              <a:rPr lang="zh-CN" altLang="en-US" dirty="0"/>
              <a:t>极大连通子图：该子图是</a:t>
            </a:r>
            <a:r>
              <a:rPr lang="en-US" altLang="zh-CN" dirty="0"/>
              <a:t>G</a:t>
            </a:r>
            <a:r>
              <a:rPr lang="zh-CN" altLang="en-US" dirty="0"/>
              <a:t>的连通子图，</a:t>
            </a:r>
            <a:endParaRPr lang="en-US" altLang="zh-CN" dirty="0"/>
          </a:p>
          <a:p>
            <a:pPr lvl="2"/>
            <a:r>
              <a:rPr lang="en-US" altLang="zh-CN" dirty="0"/>
              <a:t> </a:t>
            </a:r>
            <a:r>
              <a:rPr lang="en-US" altLang="zh-CN" dirty="0" smtClean="0"/>
              <a:t>    </a:t>
            </a:r>
            <a:r>
              <a:rPr lang="zh-CN" altLang="en-US" dirty="0"/>
              <a:t>将</a:t>
            </a:r>
            <a:r>
              <a:rPr lang="en-US" altLang="zh-CN" dirty="0"/>
              <a:t>G</a:t>
            </a:r>
            <a:r>
              <a:rPr lang="zh-CN" altLang="en-US" dirty="0"/>
              <a:t>中任何不在该子图的顶点加入，子图不再连通。</a:t>
            </a:r>
            <a:endParaRPr lang="en-US" altLang="zh-CN" dirty="0"/>
          </a:p>
          <a:p>
            <a:pPr marL="478155" lvl="2" indent="-342900">
              <a:buFont typeface="Wingdings" panose="05000000000000000000" pitchFamily="2" charset="2"/>
              <a:buChar char="Ø"/>
            </a:pPr>
            <a:r>
              <a:rPr lang="zh-CN" altLang="en-US" dirty="0" smtClean="0"/>
              <a:t>强连通分量：有向图的</a:t>
            </a:r>
            <a:r>
              <a:rPr lang="zh-CN" altLang="en-US" dirty="0"/>
              <a:t>极大强连通</a:t>
            </a:r>
            <a:r>
              <a:rPr lang="zh-CN" altLang="en-US" dirty="0" smtClean="0"/>
              <a:t>子图。</a:t>
            </a:r>
            <a:endParaRPr lang="zh-CN" altLang="en-US" sz="2100" dirty="0">
              <a:solidFill>
                <a:srgbClr val="00194C"/>
              </a:solidFill>
              <a:latin typeface="华文楷体" panose="02010600040101010101" pitchFamily="2" charset="-122"/>
              <a:ea typeface="华文楷体" panose="02010600040101010101" pitchFamily="2" charset="-122"/>
            </a:endParaRPr>
          </a:p>
        </p:txBody>
      </p:sp>
      <p:sp>
        <p:nvSpPr>
          <p:cNvPr id="3" name="标题 2"/>
          <p:cNvSpPr>
            <a:spLocks noGrp="1"/>
          </p:cNvSpPr>
          <p:nvPr>
            <p:ph type="title"/>
          </p:nvPr>
        </p:nvSpPr>
        <p:spPr>
          <a:xfrm>
            <a:off x="746301" y="171219"/>
            <a:ext cx="4816300" cy="248285"/>
          </a:xfrm>
        </p:spPr>
        <p:txBody>
          <a:bodyPr/>
          <a:lstStyle/>
          <a:p>
            <a:r>
              <a:rPr lang="en-US" altLang="zh-CN" smtClean="0">
                <a:sym typeface="+mn-ea"/>
              </a:rPr>
              <a:t>7.1 </a:t>
            </a:r>
            <a:r>
              <a:rPr smtClean="0">
                <a:sym typeface="+mn-ea"/>
              </a:rPr>
              <a:t>图的定义和术语</a:t>
            </a:r>
            <a:endParaRPr lang="zh-CN" altLang="en-US" dirty="0"/>
          </a:p>
        </p:txBody>
      </p:sp>
      <p:grpSp>
        <p:nvGrpSpPr>
          <p:cNvPr id="44" name="Group 26"/>
          <p:cNvGrpSpPr/>
          <p:nvPr/>
        </p:nvGrpSpPr>
        <p:grpSpPr bwMode="auto">
          <a:xfrm>
            <a:off x="7089180" y="2477291"/>
            <a:ext cx="1415653" cy="1283493"/>
            <a:chOff x="378" y="1667"/>
            <a:chExt cx="1189" cy="1078"/>
          </a:xfrm>
        </p:grpSpPr>
        <p:sp>
          <p:nvSpPr>
            <p:cNvPr id="45" name="Line 27"/>
            <p:cNvSpPr>
              <a:spLocks noChangeShapeType="1"/>
            </p:cNvSpPr>
            <p:nvPr/>
          </p:nvSpPr>
          <p:spPr bwMode="auto">
            <a:xfrm>
              <a:off x="618" y="2019"/>
              <a:ext cx="0" cy="412"/>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46" name="Line 28"/>
            <p:cNvSpPr>
              <a:spLocks noChangeShapeType="1"/>
            </p:cNvSpPr>
            <p:nvPr/>
          </p:nvSpPr>
          <p:spPr bwMode="auto">
            <a:xfrm>
              <a:off x="752" y="2602"/>
              <a:ext cx="506" cy="0"/>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47" name="Line 29"/>
            <p:cNvSpPr>
              <a:spLocks noChangeShapeType="1"/>
            </p:cNvSpPr>
            <p:nvPr/>
          </p:nvSpPr>
          <p:spPr bwMode="auto">
            <a:xfrm>
              <a:off x="752" y="1848"/>
              <a:ext cx="472" cy="0"/>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48" name="Line 30"/>
            <p:cNvSpPr>
              <a:spLocks noChangeShapeType="1"/>
            </p:cNvSpPr>
            <p:nvPr/>
          </p:nvSpPr>
          <p:spPr bwMode="auto">
            <a:xfrm flipH="1" flipV="1">
              <a:off x="672" y="1920"/>
              <a:ext cx="672" cy="624"/>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nvGrpSpPr>
            <p:cNvPr id="49" name="Group 31"/>
            <p:cNvGrpSpPr/>
            <p:nvPr/>
          </p:nvGrpSpPr>
          <p:grpSpPr bwMode="auto">
            <a:xfrm>
              <a:off x="378" y="1667"/>
              <a:ext cx="408" cy="310"/>
              <a:chOff x="378" y="1667"/>
              <a:chExt cx="408" cy="310"/>
            </a:xfrm>
          </p:grpSpPr>
          <p:sp>
            <p:nvSpPr>
              <p:cNvPr id="59" name="Oval 3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60" name="Text Box 33"/>
              <p:cNvSpPr txBox="1">
                <a:spLocks noChangeArrowheads="1"/>
              </p:cNvSpPr>
              <p:nvPr/>
            </p:nvSpPr>
            <p:spPr bwMode="auto">
              <a:xfrm>
                <a:off x="378" y="1667"/>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50" name="Group 34"/>
            <p:cNvGrpSpPr/>
            <p:nvPr/>
          </p:nvGrpSpPr>
          <p:grpSpPr bwMode="auto">
            <a:xfrm>
              <a:off x="1149" y="1667"/>
              <a:ext cx="408" cy="312"/>
              <a:chOff x="381" y="1665"/>
              <a:chExt cx="408" cy="312"/>
            </a:xfrm>
          </p:grpSpPr>
          <p:sp>
            <p:nvSpPr>
              <p:cNvPr id="57" name="Oval 3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58" name="Text Box 36"/>
              <p:cNvSpPr txBox="1">
                <a:spLocks noChangeArrowheads="1"/>
              </p:cNvSpPr>
              <p:nvPr/>
            </p:nvSpPr>
            <p:spPr bwMode="auto">
              <a:xfrm>
                <a:off x="381" y="1665"/>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51" name="Group 37"/>
            <p:cNvGrpSpPr/>
            <p:nvPr/>
          </p:nvGrpSpPr>
          <p:grpSpPr bwMode="auto">
            <a:xfrm>
              <a:off x="393" y="2428"/>
              <a:ext cx="408" cy="317"/>
              <a:chOff x="393" y="1660"/>
              <a:chExt cx="408" cy="317"/>
            </a:xfrm>
          </p:grpSpPr>
          <p:sp>
            <p:nvSpPr>
              <p:cNvPr id="55" name="Oval 3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56" name="Text Box 39"/>
              <p:cNvSpPr txBox="1">
                <a:spLocks noChangeArrowheads="1"/>
              </p:cNvSpPr>
              <p:nvPr/>
            </p:nvSpPr>
            <p:spPr bwMode="auto">
              <a:xfrm>
                <a:off x="393" y="1660"/>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nvGrpSpPr>
            <p:cNvPr id="52" name="Group 40"/>
            <p:cNvGrpSpPr/>
            <p:nvPr/>
          </p:nvGrpSpPr>
          <p:grpSpPr bwMode="auto">
            <a:xfrm>
              <a:off x="1159" y="2428"/>
              <a:ext cx="408" cy="317"/>
              <a:chOff x="391" y="1660"/>
              <a:chExt cx="408" cy="317"/>
            </a:xfrm>
          </p:grpSpPr>
          <p:sp>
            <p:nvSpPr>
              <p:cNvPr id="53" name="Oval 41"/>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54" name="Text Box 42"/>
              <p:cNvSpPr txBox="1">
                <a:spLocks noChangeArrowheads="1"/>
              </p:cNvSpPr>
              <p:nvPr/>
            </p:nvSpPr>
            <p:spPr bwMode="auto">
              <a:xfrm>
                <a:off x="391" y="1660"/>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grpSp>
        <p:nvGrpSpPr>
          <p:cNvPr id="61" name="Group 3"/>
          <p:cNvGrpSpPr/>
          <p:nvPr/>
        </p:nvGrpSpPr>
        <p:grpSpPr bwMode="auto">
          <a:xfrm>
            <a:off x="7189193" y="657421"/>
            <a:ext cx="1340644" cy="1232297"/>
            <a:chOff x="642" y="1902"/>
            <a:chExt cx="1126" cy="1035"/>
          </a:xfrm>
        </p:grpSpPr>
        <p:grpSp>
          <p:nvGrpSpPr>
            <p:cNvPr id="62" name="Group 4"/>
            <p:cNvGrpSpPr/>
            <p:nvPr/>
          </p:nvGrpSpPr>
          <p:grpSpPr bwMode="auto">
            <a:xfrm>
              <a:off x="816" y="2064"/>
              <a:ext cx="783" cy="658"/>
              <a:chOff x="794" y="2106"/>
              <a:chExt cx="783" cy="658"/>
            </a:xfrm>
          </p:grpSpPr>
          <p:sp>
            <p:nvSpPr>
              <p:cNvPr id="78" name="Line 5"/>
              <p:cNvSpPr>
                <a:spLocks noChangeShapeType="1"/>
              </p:cNvSpPr>
              <p:nvPr/>
            </p:nvSpPr>
            <p:spPr bwMode="auto">
              <a:xfrm>
                <a:off x="794"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79" name="Line 6"/>
              <p:cNvSpPr>
                <a:spLocks noChangeShapeType="1"/>
              </p:cNvSpPr>
              <p:nvPr/>
            </p:nvSpPr>
            <p:spPr bwMode="auto">
              <a:xfrm>
                <a:off x="965" y="2106"/>
                <a:ext cx="47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80" name="Line 7"/>
              <p:cNvSpPr>
                <a:spLocks noChangeShapeType="1"/>
              </p:cNvSpPr>
              <p:nvPr/>
            </p:nvSpPr>
            <p:spPr bwMode="auto">
              <a:xfrm>
                <a:off x="1577"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81" name="Line 8"/>
              <p:cNvSpPr>
                <a:spLocks noChangeShapeType="1"/>
              </p:cNvSpPr>
              <p:nvPr/>
            </p:nvSpPr>
            <p:spPr bwMode="auto">
              <a:xfrm flipH="1">
                <a:off x="930" y="2591"/>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82" name="Line 9"/>
              <p:cNvSpPr>
                <a:spLocks noChangeShapeType="1"/>
              </p:cNvSpPr>
              <p:nvPr/>
            </p:nvSpPr>
            <p:spPr bwMode="auto">
              <a:xfrm flipH="1">
                <a:off x="1305" y="2245"/>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83" name="Line 10"/>
              <p:cNvSpPr>
                <a:spLocks noChangeShapeType="1"/>
              </p:cNvSpPr>
              <p:nvPr/>
            </p:nvSpPr>
            <p:spPr bwMode="auto">
              <a:xfrm>
                <a:off x="1292" y="2614"/>
                <a:ext cx="149" cy="147"/>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grpSp>
        <p:grpSp>
          <p:nvGrpSpPr>
            <p:cNvPr id="63" name="Group 11"/>
            <p:cNvGrpSpPr/>
            <p:nvPr/>
          </p:nvGrpSpPr>
          <p:grpSpPr bwMode="auto">
            <a:xfrm>
              <a:off x="648" y="1902"/>
              <a:ext cx="408" cy="315"/>
              <a:chOff x="406" y="1662"/>
              <a:chExt cx="408" cy="315"/>
            </a:xfrm>
          </p:grpSpPr>
          <p:sp>
            <p:nvSpPr>
              <p:cNvPr id="76" name="Oval 1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77" name="Text Box 13"/>
              <p:cNvSpPr txBox="1">
                <a:spLocks noChangeArrowheads="1"/>
              </p:cNvSpPr>
              <p:nvPr/>
            </p:nvSpPr>
            <p:spPr bwMode="auto">
              <a:xfrm>
                <a:off x="406" y="1662"/>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64" name="Group 14"/>
            <p:cNvGrpSpPr/>
            <p:nvPr/>
          </p:nvGrpSpPr>
          <p:grpSpPr bwMode="auto">
            <a:xfrm>
              <a:off x="1360" y="2618"/>
              <a:ext cx="408" cy="319"/>
              <a:chOff x="400" y="1658"/>
              <a:chExt cx="408" cy="319"/>
            </a:xfrm>
          </p:grpSpPr>
          <p:sp>
            <p:nvSpPr>
              <p:cNvPr id="74" name="Oval 1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75" name="Text Box 16"/>
              <p:cNvSpPr txBox="1">
                <a:spLocks noChangeArrowheads="1"/>
              </p:cNvSpPr>
              <p:nvPr/>
            </p:nvSpPr>
            <p:spPr bwMode="auto">
              <a:xfrm>
                <a:off x="400"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65" name="Group 17"/>
            <p:cNvGrpSpPr/>
            <p:nvPr/>
          </p:nvGrpSpPr>
          <p:grpSpPr bwMode="auto">
            <a:xfrm>
              <a:off x="642" y="2618"/>
              <a:ext cx="408" cy="319"/>
              <a:chOff x="402" y="1658"/>
              <a:chExt cx="408" cy="319"/>
            </a:xfrm>
          </p:grpSpPr>
          <p:sp>
            <p:nvSpPr>
              <p:cNvPr id="72" name="Oval 1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73" name="Text Box 19"/>
              <p:cNvSpPr txBox="1">
                <a:spLocks noChangeArrowheads="1"/>
              </p:cNvSpPr>
              <p:nvPr/>
            </p:nvSpPr>
            <p:spPr bwMode="auto">
              <a:xfrm>
                <a:off x="402"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nvGrpSpPr>
            <p:cNvPr id="66" name="Group 20"/>
            <p:cNvGrpSpPr/>
            <p:nvPr/>
          </p:nvGrpSpPr>
          <p:grpSpPr bwMode="auto">
            <a:xfrm>
              <a:off x="1360" y="1909"/>
              <a:ext cx="408" cy="310"/>
              <a:chOff x="2918" y="3301"/>
              <a:chExt cx="408" cy="310"/>
            </a:xfrm>
          </p:grpSpPr>
          <p:sp>
            <p:nvSpPr>
              <p:cNvPr id="70" name="Oval 21"/>
              <p:cNvSpPr>
                <a:spLocks noChangeArrowheads="1"/>
              </p:cNvSpPr>
              <p:nvPr/>
            </p:nvSpPr>
            <p:spPr bwMode="auto">
              <a:xfrm>
                <a:off x="2976" y="3312"/>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71" name="Text Box 22"/>
              <p:cNvSpPr txBox="1">
                <a:spLocks noChangeArrowheads="1"/>
              </p:cNvSpPr>
              <p:nvPr/>
            </p:nvSpPr>
            <p:spPr bwMode="auto">
              <a:xfrm>
                <a:off x="2918" y="330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67" name="Group 23"/>
            <p:cNvGrpSpPr/>
            <p:nvPr/>
          </p:nvGrpSpPr>
          <p:grpSpPr bwMode="auto">
            <a:xfrm>
              <a:off x="998" y="2261"/>
              <a:ext cx="408" cy="337"/>
              <a:chOff x="998" y="2261"/>
              <a:chExt cx="408" cy="337"/>
            </a:xfrm>
          </p:grpSpPr>
          <p:sp>
            <p:nvSpPr>
              <p:cNvPr id="68" name="Oval 24"/>
              <p:cNvSpPr>
                <a:spLocks noChangeArrowheads="1"/>
              </p:cNvSpPr>
              <p:nvPr/>
            </p:nvSpPr>
            <p:spPr bwMode="auto">
              <a:xfrm>
                <a:off x="1056" y="2304"/>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69" name="Text Box 25"/>
              <p:cNvSpPr txBox="1">
                <a:spLocks noChangeArrowheads="1"/>
              </p:cNvSpPr>
              <p:nvPr/>
            </p:nvSpPr>
            <p:spPr bwMode="auto">
              <a:xfrm>
                <a:off x="998" y="226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fade">
                                      <p:cBhvr>
                                        <p:cTn id="15" dur="500"/>
                                        <p:tgtEl>
                                          <p:spTgt spid="2">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fade">
                                      <p:cBhvr>
                                        <p:cTn id="18" dur="500"/>
                                        <p:tgtEl>
                                          <p:spTgt spid="2">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animEffect transition="in" filter="fade">
                                      <p:cBhvr>
                                        <p:cTn id="23"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0" eaLnBrk="1" hangingPunct="1">
              <a:spcBef>
                <a:spcPct val="0"/>
              </a:spcBef>
            </a:pPr>
            <a:r>
              <a:rPr lang="zh-CN" altLang="en-US" dirty="0" smtClean="0"/>
              <a:t>方法</a:t>
            </a:r>
            <a:r>
              <a:rPr lang="zh-CN" altLang="en-US" dirty="0"/>
              <a:t>一</a:t>
            </a:r>
            <a:r>
              <a:rPr lang="zh-CN" altLang="en-US" dirty="0" smtClean="0"/>
              <a:t>：</a:t>
            </a:r>
            <a:r>
              <a:rPr lang="zh-CN" altLang="en-US" dirty="0"/>
              <a:t>递推求</a:t>
            </a:r>
            <a:r>
              <a:rPr lang="zh-CN" altLang="en-US" dirty="0" smtClean="0"/>
              <a:t>解</a:t>
            </a:r>
            <a:endParaRPr lang="en-US" altLang="zh-CN" dirty="0" smtClean="0"/>
          </a:p>
          <a:p>
            <a:pPr eaLnBrk="1" hangingPunct="1">
              <a:spcBef>
                <a:spcPct val="0"/>
              </a:spcBef>
            </a:pPr>
            <a:r>
              <a:rPr lang="zh-CN" altLang="en-US" dirty="0"/>
              <a:t>该</a:t>
            </a:r>
            <a:r>
              <a:rPr lang="zh-CN" altLang="en-US" dirty="0"/>
              <a:t>问题具有最优子结构性质，可递推求</a:t>
            </a:r>
            <a:r>
              <a:rPr lang="zh-CN" altLang="en-US" dirty="0" smtClean="0"/>
              <a:t>解</a:t>
            </a:r>
            <a:endParaRPr lang="en-US" altLang="zh-CN" dirty="0" smtClean="0"/>
          </a:p>
          <a:p>
            <a:pPr lvl="2">
              <a:lnSpc>
                <a:spcPts val="3000"/>
              </a:lnSpc>
            </a:pPr>
            <a:r>
              <a:rPr lang="zh-CN" altLang="en-US" dirty="0">
                <a:solidFill>
                  <a:srgbClr val="0000CC"/>
                </a:solidFill>
              </a:rPr>
              <a:t>原问题：</a:t>
            </a:r>
            <a:r>
              <a:rPr lang="zh-CN" altLang="en-US" dirty="0"/>
              <a:t>每个顶点到其他所有顶点的最短距离</a:t>
            </a:r>
            <a:endParaRPr lang="zh-CN" altLang="en-US" dirty="0"/>
          </a:p>
          <a:p>
            <a:pPr lvl="2">
              <a:lnSpc>
                <a:spcPts val="3000"/>
              </a:lnSpc>
            </a:pPr>
            <a:r>
              <a:rPr lang="zh-CN" altLang="en-US" dirty="0">
                <a:solidFill>
                  <a:srgbClr val="0000CC"/>
                </a:solidFill>
              </a:rPr>
              <a:t>最小的子问题</a:t>
            </a:r>
            <a:r>
              <a:rPr lang="en-US" altLang="zh-CN" dirty="0">
                <a:solidFill>
                  <a:srgbClr val="0000CC"/>
                </a:solidFill>
              </a:rPr>
              <a:t>D0</a:t>
            </a:r>
            <a:r>
              <a:rPr lang="zh-CN" altLang="en-US" dirty="0">
                <a:solidFill>
                  <a:srgbClr val="0000CC"/>
                </a:solidFill>
              </a:rPr>
              <a:t>：</a:t>
            </a:r>
            <a:r>
              <a:rPr lang="zh-CN" altLang="en-US" dirty="0"/>
              <a:t>从顶点</a:t>
            </a:r>
            <a:r>
              <a:rPr lang="en-US" altLang="zh-CN" dirty="0" err="1" smtClean="0"/>
              <a:t>i</a:t>
            </a:r>
            <a:r>
              <a:rPr lang="zh-CN" altLang="en-US" dirty="0" smtClean="0"/>
              <a:t>（</a:t>
            </a:r>
            <a:r>
              <a:rPr lang="zh-CN" altLang="en-US" dirty="0"/>
              <a:t>不得经过任何其他顶点）到顶点</a:t>
            </a:r>
            <a:r>
              <a:rPr lang="en-US" altLang="zh-CN" dirty="0"/>
              <a:t>j</a:t>
            </a:r>
            <a:r>
              <a:rPr lang="zh-CN" altLang="en-US" dirty="0"/>
              <a:t>的距离；</a:t>
            </a:r>
            <a:endParaRPr lang="zh-CN" altLang="en-US" dirty="0"/>
          </a:p>
          <a:p>
            <a:pPr lvl="2">
              <a:lnSpc>
                <a:spcPts val="3000"/>
              </a:lnSpc>
            </a:pPr>
            <a:r>
              <a:rPr lang="zh-CN" altLang="en-US" dirty="0">
                <a:solidFill>
                  <a:srgbClr val="0000CC"/>
                </a:solidFill>
              </a:rPr>
              <a:t>子问题</a:t>
            </a:r>
            <a:r>
              <a:rPr lang="en-US" altLang="zh-CN" dirty="0">
                <a:solidFill>
                  <a:srgbClr val="0000CC"/>
                </a:solidFill>
              </a:rPr>
              <a:t>D1</a:t>
            </a:r>
            <a:r>
              <a:rPr lang="zh-CN" altLang="en-US" dirty="0">
                <a:solidFill>
                  <a:srgbClr val="0000CC"/>
                </a:solidFill>
              </a:rPr>
              <a:t>：</a:t>
            </a:r>
            <a:r>
              <a:rPr lang="zh-CN" altLang="en-US" dirty="0"/>
              <a:t>从顶点</a:t>
            </a:r>
            <a:r>
              <a:rPr lang="en-US" altLang="zh-CN" dirty="0" err="1"/>
              <a:t>i</a:t>
            </a:r>
            <a:r>
              <a:rPr lang="zh-CN" altLang="en-US" dirty="0"/>
              <a:t>（可以经过顶点</a:t>
            </a:r>
            <a:r>
              <a:rPr lang="en-US" altLang="zh-CN" dirty="0"/>
              <a:t>1</a:t>
            </a:r>
            <a:r>
              <a:rPr lang="zh-CN" altLang="en-US" dirty="0"/>
              <a:t>，不得经过其他任何其他顶点）到顶点</a:t>
            </a:r>
            <a:r>
              <a:rPr lang="en-US" altLang="zh-CN" dirty="0"/>
              <a:t>j</a:t>
            </a:r>
            <a:r>
              <a:rPr lang="zh-CN" altLang="en-US" dirty="0"/>
              <a:t>的距离</a:t>
            </a:r>
            <a:r>
              <a:rPr lang="zh-CN" altLang="en-US" dirty="0" smtClean="0"/>
              <a:t>。</a:t>
            </a:r>
            <a:endParaRPr lang="en-US" altLang="zh-CN" dirty="0" smtClean="0"/>
          </a:p>
          <a:p>
            <a:pPr lvl="2">
              <a:lnSpc>
                <a:spcPts val="3000"/>
              </a:lnSpc>
            </a:pPr>
            <a:r>
              <a:rPr lang="zh-CN" altLang="en-US" dirty="0">
                <a:solidFill>
                  <a:srgbClr val="0000CC"/>
                </a:solidFill>
              </a:rPr>
              <a:t>子问题</a:t>
            </a:r>
            <a:r>
              <a:rPr lang="en-US" altLang="zh-CN" dirty="0" err="1">
                <a:solidFill>
                  <a:srgbClr val="0000CC"/>
                </a:solidFill>
              </a:rPr>
              <a:t>Dk</a:t>
            </a:r>
            <a:r>
              <a:rPr lang="zh-CN" altLang="en-US" dirty="0">
                <a:solidFill>
                  <a:srgbClr val="0000CC"/>
                </a:solidFill>
              </a:rPr>
              <a:t>：</a:t>
            </a:r>
            <a:r>
              <a:rPr lang="zh-CN" altLang="en-US" dirty="0"/>
              <a:t>从顶点</a:t>
            </a:r>
            <a:r>
              <a:rPr lang="en-US" altLang="zh-CN" dirty="0" err="1"/>
              <a:t>i</a:t>
            </a:r>
            <a:r>
              <a:rPr lang="zh-CN" altLang="en-US" dirty="0"/>
              <a:t>（可以经过顶点</a:t>
            </a:r>
            <a:r>
              <a:rPr lang="en-US" altLang="zh-CN" dirty="0"/>
              <a:t>1</a:t>
            </a:r>
            <a:r>
              <a:rPr lang="zh-CN" altLang="en-US" dirty="0"/>
              <a:t>、顶点</a:t>
            </a:r>
            <a:r>
              <a:rPr lang="en-US" altLang="zh-CN" dirty="0"/>
              <a:t>2</a:t>
            </a:r>
            <a:r>
              <a:rPr lang="zh-CN" altLang="en-US" dirty="0"/>
              <a:t>、</a:t>
            </a:r>
            <a:r>
              <a:rPr lang="en-US" altLang="zh-CN" dirty="0"/>
              <a:t>……</a:t>
            </a:r>
            <a:r>
              <a:rPr lang="zh-CN" altLang="en-US" dirty="0"/>
              <a:t>顶点</a:t>
            </a:r>
            <a:r>
              <a:rPr lang="en-US" altLang="zh-CN" dirty="0"/>
              <a:t>k</a:t>
            </a:r>
            <a:r>
              <a:rPr lang="zh-CN" altLang="en-US" dirty="0"/>
              <a:t>，不得经过任何其他顶点）到顶点</a:t>
            </a:r>
            <a:r>
              <a:rPr lang="en-US" altLang="zh-CN" dirty="0"/>
              <a:t>j</a:t>
            </a:r>
            <a:r>
              <a:rPr lang="zh-CN" altLang="en-US" dirty="0"/>
              <a:t>的距离。</a:t>
            </a:r>
            <a:endParaRPr lang="zh-CN" altLang="en-US" dirty="0"/>
          </a:p>
          <a:p>
            <a:pPr lvl="2">
              <a:lnSpc>
                <a:spcPts val="3000"/>
              </a:lnSpc>
            </a:pPr>
            <a:r>
              <a:rPr lang="zh-CN" altLang="en-US" dirty="0">
                <a:solidFill>
                  <a:srgbClr val="0000CC"/>
                </a:solidFill>
              </a:rPr>
              <a:t>子问题</a:t>
            </a:r>
            <a:r>
              <a:rPr lang="en-US" altLang="zh-CN" dirty="0" err="1">
                <a:solidFill>
                  <a:srgbClr val="0000CC"/>
                </a:solidFill>
              </a:rPr>
              <a:t>Dn</a:t>
            </a:r>
            <a:r>
              <a:rPr lang="zh-CN" altLang="en-US" dirty="0">
                <a:solidFill>
                  <a:srgbClr val="0000CC"/>
                </a:solidFill>
              </a:rPr>
              <a:t>：</a:t>
            </a:r>
            <a:r>
              <a:rPr lang="zh-CN" altLang="en-US" dirty="0"/>
              <a:t>从顶点</a:t>
            </a:r>
            <a:r>
              <a:rPr lang="en-US" altLang="zh-CN" dirty="0" err="1"/>
              <a:t>i</a:t>
            </a:r>
            <a:r>
              <a:rPr lang="zh-CN" altLang="en-US" dirty="0"/>
              <a:t>（可以经过顶点</a:t>
            </a:r>
            <a:r>
              <a:rPr lang="en-US" altLang="zh-CN" dirty="0"/>
              <a:t>1</a:t>
            </a:r>
            <a:r>
              <a:rPr lang="zh-CN" altLang="en-US" dirty="0"/>
              <a:t>、顶点</a:t>
            </a:r>
            <a:r>
              <a:rPr lang="en-US" altLang="zh-CN" dirty="0"/>
              <a:t>2</a:t>
            </a:r>
            <a:r>
              <a:rPr lang="zh-CN" altLang="en-US" dirty="0"/>
              <a:t>、</a:t>
            </a:r>
            <a:r>
              <a:rPr lang="en-US" altLang="zh-CN" dirty="0"/>
              <a:t>……</a:t>
            </a:r>
            <a:r>
              <a:rPr lang="zh-CN" altLang="en-US" dirty="0"/>
              <a:t>顶点</a:t>
            </a:r>
            <a:r>
              <a:rPr lang="en-US" altLang="zh-CN" dirty="0"/>
              <a:t>n </a:t>
            </a:r>
            <a:r>
              <a:rPr lang="zh-CN" altLang="en-US" dirty="0"/>
              <a:t>）到顶点</a:t>
            </a:r>
            <a:r>
              <a:rPr lang="en-US" altLang="zh-CN" dirty="0"/>
              <a:t>j</a:t>
            </a:r>
            <a:r>
              <a:rPr lang="zh-CN" altLang="en-US" dirty="0"/>
              <a:t>的距离</a:t>
            </a:r>
            <a:r>
              <a:rPr lang="zh-CN" altLang="en-US" dirty="0" smtClean="0"/>
              <a:t>。                 </a:t>
            </a:r>
            <a:r>
              <a:rPr lang="en-US" altLang="zh-CN" dirty="0"/>
              <a:t>——</a:t>
            </a:r>
            <a:r>
              <a:rPr lang="zh-CN" altLang="en-US" dirty="0"/>
              <a:t>即原</a:t>
            </a:r>
            <a:r>
              <a:rPr lang="zh-CN" altLang="en-US" dirty="0" smtClean="0"/>
              <a:t>问题</a:t>
            </a:r>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dirty="0" smtClean="0">
                <a:sym typeface="+mn-ea"/>
              </a:rPr>
              <a:t>7.6 </a:t>
            </a:r>
            <a:r>
              <a:rPr lang="zh-CN" altLang="en-US" dirty="0" smtClean="0">
                <a:sym typeface="+mn-ea"/>
              </a:rPr>
              <a:t>最短路径</a:t>
            </a:r>
            <a:endParaRPr lang="zh-CN" altLang="en-US"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递推</a:t>
            </a:r>
            <a:r>
              <a:rPr lang="zh-CN" altLang="en-US" dirty="0"/>
              <a:t>关系的</a:t>
            </a:r>
            <a:r>
              <a:rPr lang="zh-CN" altLang="en-US" dirty="0" smtClean="0"/>
              <a:t>建立：</a:t>
            </a:r>
            <a:endParaRPr lang="en-US" altLang="zh-CN" dirty="0" smtClean="0"/>
          </a:p>
          <a:p>
            <a:pPr lvl="2">
              <a:lnSpc>
                <a:spcPct val="120000"/>
              </a:lnSpc>
              <a:spcBef>
                <a:spcPct val="0"/>
              </a:spcBef>
            </a:pPr>
            <a:r>
              <a:rPr lang="zh-CN" altLang="en-US" dirty="0"/>
              <a:t>由</a:t>
            </a:r>
            <a:r>
              <a:rPr lang="en-US" altLang="zh-CN" dirty="0"/>
              <a:t>d</a:t>
            </a:r>
            <a:r>
              <a:rPr lang="en-US" altLang="zh-CN" baseline="-25000" dirty="0"/>
              <a:t>i,j</a:t>
            </a:r>
            <a:r>
              <a:rPr lang="en-US" altLang="zh-CN" baseline="30000" dirty="0"/>
              <a:t>k-1</a:t>
            </a:r>
            <a:r>
              <a:rPr lang="zh-CN" altLang="en-US" dirty="0"/>
              <a:t>推出</a:t>
            </a:r>
            <a:r>
              <a:rPr lang="en-US" altLang="zh-CN" dirty="0" err="1"/>
              <a:t>d</a:t>
            </a:r>
            <a:r>
              <a:rPr lang="en-US" altLang="zh-CN" baseline="-25000" dirty="0" err="1"/>
              <a:t>i,j</a:t>
            </a:r>
            <a:r>
              <a:rPr lang="en-US" altLang="zh-CN" baseline="30000" dirty="0" err="1"/>
              <a:t>k</a:t>
            </a:r>
            <a:r>
              <a:rPr lang="zh-CN" altLang="en-US" dirty="0"/>
              <a:t>的过程</a:t>
            </a:r>
            <a:r>
              <a:rPr lang="zh-CN" altLang="en-US" dirty="0" smtClean="0"/>
              <a:t>如下</a:t>
            </a:r>
            <a:r>
              <a:rPr lang="zh-CN" altLang="en-US" dirty="0"/>
              <a:t>：</a:t>
            </a:r>
            <a:endParaRPr lang="zh-CN" altLang="en-US" dirty="0"/>
          </a:p>
          <a:p>
            <a:pPr lvl="2">
              <a:lnSpc>
                <a:spcPct val="120000"/>
              </a:lnSpc>
              <a:spcBef>
                <a:spcPct val="0"/>
              </a:spcBef>
            </a:pPr>
            <a:r>
              <a:rPr lang="zh-CN" altLang="en-US" dirty="0"/>
              <a:t>若</a:t>
            </a:r>
            <a:r>
              <a:rPr lang="en-US" altLang="zh-CN" dirty="0"/>
              <a:t>k=0,   </a:t>
            </a:r>
            <a:r>
              <a:rPr lang="en-US" altLang="zh-CN" dirty="0" smtClean="0"/>
              <a:t>       </a:t>
            </a:r>
            <a:r>
              <a:rPr lang="en-US" altLang="zh-CN" dirty="0" err="1"/>
              <a:t>d</a:t>
            </a:r>
            <a:r>
              <a:rPr lang="en-US" altLang="zh-CN" baseline="-25000" dirty="0" err="1"/>
              <a:t>i,j</a:t>
            </a:r>
            <a:r>
              <a:rPr lang="en-US" altLang="zh-CN" baseline="30000" dirty="0" err="1"/>
              <a:t>k</a:t>
            </a:r>
            <a:r>
              <a:rPr lang="en-US" altLang="zh-CN" dirty="0"/>
              <a:t>=L[</a:t>
            </a:r>
            <a:r>
              <a:rPr lang="en-US" altLang="zh-CN" dirty="0" err="1"/>
              <a:t>i</a:t>
            </a:r>
            <a:r>
              <a:rPr lang="en-US" altLang="zh-CN" dirty="0"/>
              <a:t>][j]</a:t>
            </a:r>
            <a:r>
              <a:rPr lang="en-US" altLang="zh-CN" sz="1800" dirty="0"/>
              <a:t>  (</a:t>
            </a:r>
            <a:r>
              <a:rPr lang="zh-CN" altLang="en-US" sz="1800" dirty="0"/>
              <a:t>因为从</a:t>
            </a:r>
            <a:r>
              <a:rPr lang="en-US" altLang="zh-CN" sz="1800" dirty="0" err="1"/>
              <a:t>i</a:t>
            </a:r>
            <a:r>
              <a:rPr lang="zh-CN" altLang="en-US" sz="1800" dirty="0"/>
              <a:t>到</a:t>
            </a:r>
            <a:r>
              <a:rPr lang="en-US" altLang="zh-CN" sz="1800" dirty="0"/>
              <a:t>j</a:t>
            </a:r>
            <a:r>
              <a:rPr lang="zh-CN" altLang="en-US" sz="1800" dirty="0"/>
              <a:t>不允许经过任何其他顶点）</a:t>
            </a:r>
            <a:endParaRPr lang="zh-CN" altLang="en-US" sz="1800" dirty="0"/>
          </a:p>
          <a:p>
            <a:pPr lvl="2">
              <a:lnSpc>
                <a:spcPct val="120000"/>
              </a:lnSpc>
              <a:spcBef>
                <a:spcPct val="0"/>
              </a:spcBef>
            </a:pPr>
            <a:r>
              <a:rPr lang="zh-CN" altLang="en-US" dirty="0"/>
              <a:t>若</a:t>
            </a:r>
            <a:r>
              <a:rPr lang="en-US" altLang="zh-CN" dirty="0"/>
              <a:t>1≤k ≤ n,   </a:t>
            </a:r>
            <a:r>
              <a:rPr lang="en-US" altLang="zh-CN" dirty="0" smtClean="0"/>
              <a:t>       </a:t>
            </a:r>
            <a:r>
              <a:rPr lang="en-US" altLang="zh-CN" dirty="0" err="1"/>
              <a:t>d</a:t>
            </a:r>
            <a:r>
              <a:rPr lang="en-US" altLang="zh-CN" baseline="-25000" dirty="0" err="1"/>
              <a:t>i,j</a:t>
            </a:r>
            <a:r>
              <a:rPr lang="en-US" altLang="zh-CN" baseline="30000" dirty="0" err="1"/>
              <a:t>k</a:t>
            </a:r>
            <a:r>
              <a:rPr lang="en-US" altLang="zh-CN" dirty="0"/>
              <a:t>=min{d</a:t>
            </a:r>
            <a:r>
              <a:rPr lang="en-US" altLang="zh-CN" baseline="-25000" dirty="0"/>
              <a:t>i,j</a:t>
            </a:r>
            <a:r>
              <a:rPr lang="en-US" altLang="zh-CN" baseline="30000" dirty="0"/>
              <a:t>k-1</a:t>
            </a:r>
            <a:r>
              <a:rPr lang="en-US" altLang="zh-CN" dirty="0"/>
              <a:t> , d</a:t>
            </a:r>
            <a:r>
              <a:rPr lang="en-US" altLang="zh-CN" baseline="-25000" dirty="0"/>
              <a:t>i,k</a:t>
            </a:r>
            <a:r>
              <a:rPr lang="en-US" altLang="zh-CN" baseline="30000" dirty="0"/>
              <a:t>k-1 </a:t>
            </a:r>
            <a:r>
              <a:rPr lang="en-US" altLang="zh-CN" dirty="0"/>
              <a:t>+d</a:t>
            </a:r>
            <a:r>
              <a:rPr lang="en-US" altLang="zh-CN" baseline="-25000" dirty="0"/>
              <a:t>k,j</a:t>
            </a:r>
            <a:r>
              <a:rPr lang="en-US" altLang="zh-CN" baseline="30000" dirty="0"/>
              <a:t>k-1</a:t>
            </a:r>
            <a:r>
              <a:rPr lang="en-US" altLang="zh-CN" dirty="0"/>
              <a:t>}</a:t>
            </a:r>
            <a:endParaRPr lang="en-US" altLang="zh-CN" dirty="0" smtClean="0"/>
          </a:p>
          <a:p>
            <a:pPr marL="0" lvl="2"/>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dirty="0" smtClean="0">
                <a:sym typeface="+mn-ea"/>
              </a:rPr>
              <a:t>7.6 </a:t>
            </a:r>
            <a:r>
              <a:rPr lang="zh-CN" altLang="en-US" dirty="0" smtClean="0">
                <a:sym typeface="+mn-ea"/>
              </a:rPr>
              <a:t>最短路径</a:t>
            </a:r>
            <a:endParaRPr lang="zh-CN" altLang="en-US" dirty="0"/>
          </a:p>
        </p:txBody>
      </p:sp>
      <p:sp>
        <p:nvSpPr>
          <p:cNvPr id="4" name="Text Box 7"/>
          <p:cNvSpPr txBox="1"/>
          <p:nvPr/>
        </p:nvSpPr>
        <p:spPr>
          <a:xfrm>
            <a:off x="677471" y="2271272"/>
            <a:ext cx="7041990" cy="1015663"/>
          </a:xfrm>
          <a:prstGeom prst="rect">
            <a:avLst/>
          </a:prstGeom>
          <a:solidFill>
            <a:schemeClr val="accent2"/>
          </a:solid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000" b="1" dirty="0">
                <a:solidFill>
                  <a:schemeClr val="bg1"/>
                </a:solidFill>
              </a:rPr>
              <a:t>由</a:t>
            </a:r>
            <a:r>
              <a:rPr lang="en-US" altLang="zh-CN" sz="2000" b="1" dirty="0">
                <a:solidFill>
                  <a:schemeClr val="bg1"/>
                </a:solidFill>
              </a:rPr>
              <a:t>d</a:t>
            </a:r>
            <a:r>
              <a:rPr lang="en-US" altLang="zh-CN" sz="2000" b="1" baseline="-25000" dirty="0">
                <a:solidFill>
                  <a:schemeClr val="bg1"/>
                </a:solidFill>
              </a:rPr>
              <a:t>i,j</a:t>
            </a:r>
            <a:r>
              <a:rPr lang="en-US" altLang="zh-CN" sz="2000" b="1" baseline="30000" dirty="0">
                <a:solidFill>
                  <a:schemeClr val="bg1"/>
                </a:solidFill>
              </a:rPr>
              <a:t>k-1</a:t>
            </a:r>
            <a:r>
              <a:rPr lang="zh-CN" altLang="en-US" sz="2000" b="1" dirty="0">
                <a:solidFill>
                  <a:schemeClr val="bg1"/>
                </a:solidFill>
              </a:rPr>
              <a:t>推出</a:t>
            </a:r>
            <a:r>
              <a:rPr lang="en-US" altLang="zh-CN" sz="2000" b="1" dirty="0">
                <a:solidFill>
                  <a:schemeClr val="bg1"/>
                </a:solidFill>
              </a:rPr>
              <a:t>d</a:t>
            </a:r>
            <a:r>
              <a:rPr lang="en-US" altLang="zh-CN" sz="2000" b="1" baseline="-25000" dirty="0">
                <a:solidFill>
                  <a:schemeClr val="bg1"/>
                </a:solidFill>
              </a:rPr>
              <a:t>i,j</a:t>
            </a:r>
            <a:r>
              <a:rPr lang="en-US" altLang="zh-CN" sz="2000" b="1" baseline="30000" dirty="0">
                <a:solidFill>
                  <a:schemeClr val="bg1"/>
                </a:solidFill>
              </a:rPr>
              <a:t>k</a:t>
            </a:r>
            <a:r>
              <a:rPr lang="zh-CN" altLang="en-US" sz="2000" b="1" dirty="0">
                <a:solidFill>
                  <a:schemeClr val="bg1"/>
                </a:solidFill>
              </a:rPr>
              <a:t>的过程，主要考虑的是顶点</a:t>
            </a:r>
            <a:r>
              <a:rPr lang="en-US" altLang="zh-CN" sz="2000" b="1" dirty="0">
                <a:solidFill>
                  <a:schemeClr val="bg1"/>
                </a:solidFill>
              </a:rPr>
              <a:t>k</a:t>
            </a:r>
            <a:r>
              <a:rPr lang="zh-CN" altLang="en-US" sz="2000" b="1" dirty="0">
                <a:solidFill>
                  <a:schemeClr val="bg1"/>
                </a:solidFill>
              </a:rPr>
              <a:t>的加入会引起什么变化？由不允许路过顶点</a:t>
            </a:r>
            <a:r>
              <a:rPr lang="en-US" altLang="zh-CN" sz="2000" b="1" dirty="0">
                <a:solidFill>
                  <a:schemeClr val="bg1"/>
                </a:solidFill>
              </a:rPr>
              <a:t>k</a:t>
            </a:r>
            <a:r>
              <a:rPr lang="zh-CN" altLang="en-US" sz="2000" b="1" dirty="0">
                <a:solidFill>
                  <a:schemeClr val="bg1"/>
                </a:solidFill>
              </a:rPr>
              <a:t>到允许路过顶点</a:t>
            </a:r>
            <a:r>
              <a:rPr lang="en-US" altLang="zh-CN" sz="2000" b="1" dirty="0">
                <a:solidFill>
                  <a:schemeClr val="bg1"/>
                </a:solidFill>
              </a:rPr>
              <a:t>k</a:t>
            </a:r>
            <a:r>
              <a:rPr lang="zh-CN" altLang="en-US" sz="2000" b="1" dirty="0">
                <a:solidFill>
                  <a:schemeClr val="bg1"/>
                </a:solidFill>
              </a:rPr>
              <a:t>，有些点间的距离是否会变的更近。 </a:t>
            </a:r>
            <a:endParaRPr lang="zh-CN" altLang="en-US" sz="2000" b="1" dirty="0">
              <a:solidFill>
                <a:schemeClr val="bg1"/>
              </a:solidFill>
            </a:endParaRPr>
          </a:p>
        </p:txBody>
      </p:sp>
      <p:sp>
        <p:nvSpPr>
          <p:cNvPr id="5" name="Text Box 6"/>
          <p:cNvSpPr txBox="1"/>
          <p:nvPr/>
        </p:nvSpPr>
        <p:spPr>
          <a:xfrm>
            <a:off x="677472" y="3355181"/>
            <a:ext cx="7041990" cy="1323439"/>
          </a:xfrm>
          <a:prstGeom prst="rect">
            <a:avLst/>
          </a:prstGeom>
          <a:solidFill>
            <a:srgbClr val="33CCCC"/>
          </a:solid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000" b="1" dirty="0" smtClean="0"/>
              <a:t>如果</a:t>
            </a:r>
            <a:r>
              <a:rPr lang="zh-CN" altLang="en-US" sz="2000" b="1" dirty="0"/>
              <a:t>从顶点</a:t>
            </a:r>
            <a:r>
              <a:rPr lang="en-US" altLang="zh-CN" sz="2000" b="1" dirty="0"/>
              <a:t>i</a:t>
            </a:r>
            <a:r>
              <a:rPr lang="zh-CN" altLang="en-US" sz="2000" b="1" dirty="0"/>
              <a:t>到顶点</a:t>
            </a:r>
            <a:r>
              <a:rPr lang="en-US" altLang="zh-CN" sz="2000" b="1" dirty="0"/>
              <a:t>j</a:t>
            </a:r>
            <a:r>
              <a:rPr lang="zh-CN" altLang="en-US" sz="2000" b="1" dirty="0"/>
              <a:t>从顶点</a:t>
            </a:r>
            <a:r>
              <a:rPr lang="en-US" altLang="zh-CN" sz="2000" b="1" dirty="0"/>
              <a:t>k</a:t>
            </a:r>
            <a:r>
              <a:rPr lang="zh-CN" altLang="en-US" sz="2000" b="1" dirty="0"/>
              <a:t>走更近，</a:t>
            </a:r>
            <a:r>
              <a:rPr lang="zh-CN" altLang="en-US" sz="2000" b="1" dirty="0" smtClean="0"/>
              <a:t>则</a:t>
            </a:r>
            <a:r>
              <a:rPr lang="en-US" altLang="zh-CN" sz="2000" b="1" dirty="0" err="1" smtClean="0"/>
              <a:t>i</a:t>
            </a:r>
            <a:r>
              <a:rPr lang="zh-CN" altLang="en-US" sz="2000" b="1" dirty="0"/>
              <a:t>到</a:t>
            </a:r>
            <a:r>
              <a:rPr lang="en-US" altLang="zh-CN" sz="2000" b="1" dirty="0"/>
              <a:t>j</a:t>
            </a:r>
            <a:r>
              <a:rPr lang="zh-CN" altLang="en-US" sz="2000" b="1" dirty="0"/>
              <a:t>的</a:t>
            </a:r>
            <a:r>
              <a:rPr lang="zh-CN" altLang="en-US" sz="2000" b="1" dirty="0" smtClean="0"/>
              <a:t>距离</a:t>
            </a:r>
            <a:endParaRPr lang="en-US" altLang="zh-CN" sz="2000" b="1" dirty="0" smtClean="0"/>
          </a:p>
          <a:p>
            <a:pPr marL="0" lvl="0" indent="0" eaLnBrk="1" hangingPunct="1">
              <a:spcBef>
                <a:spcPct val="0"/>
              </a:spcBef>
              <a:buNone/>
            </a:pPr>
            <a:r>
              <a:rPr lang="en-US" altLang="zh-CN" sz="2000" b="1" dirty="0" err="1" smtClean="0">
                <a:solidFill>
                  <a:srgbClr val="CC0000"/>
                </a:solidFill>
              </a:rPr>
              <a:t>d</a:t>
            </a:r>
            <a:r>
              <a:rPr lang="en-US" altLang="zh-CN" sz="2000" b="1" baseline="-25000" dirty="0" err="1" smtClean="0">
                <a:solidFill>
                  <a:srgbClr val="CC0000"/>
                </a:solidFill>
              </a:rPr>
              <a:t>i,j</a:t>
            </a:r>
            <a:r>
              <a:rPr lang="en-US" altLang="zh-CN" sz="2000" b="1" baseline="30000" dirty="0" err="1" smtClean="0">
                <a:solidFill>
                  <a:srgbClr val="CC0000"/>
                </a:solidFill>
              </a:rPr>
              <a:t>k</a:t>
            </a:r>
            <a:r>
              <a:rPr lang="en-US" altLang="zh-CN" sz="2000" b="1" dirty="0" smtClean="0"/>
              <a:t> </a:t>
            </a:r>
            <a:r>
              <a:rPr lang="en-US" altLang="zh-CN" sz="2000" b="1" dirty="0"/>
              <a:t>=</a:t>
            </a:r>
            <a:r>
              <a:rPr lang="en-US" altLang="zh-CN" sz="2000" b="1" dirty="0">
                <a:solidFill>
                  <a:srgbClr val="CC0000"/>
                </a:solidFill>
              </a:rPr>
              <a:t>i</a:t>
            </a:r>
            <a:r>
              <a:rPr lang="zh-CN" altLang="en-US" sz="2000" b="1" dirty="0">
                <a:solidFill>
                  <a:srgbClr val="CC0000"/>
                </a:solidFill>
              </a:rPr>
              <a:t>到</a:t>
            </a:r>
            <a:r>
              <a:rPr lang="en-US" altLang="zh-CN" sz="2000" b="1" dirty="0">
                <a:solidFill>
                  <a:srgbClr val="CC0000"/>
                </a:solidFill>
              </a:rPr>
              <a:t>k</a:t>
            </a:r>
            <a:r>
              <a:rPr lang="zh-CN" altLang="en-US" sz="2000" b="1" dirty="0">
                <a:solidFill>
                  <a:srgbClr val="CC0000"/>
                </a:solidFill>
              </a:rPr>
              <a:t>的距离</a:t>
            </a:r>
            <a:r>
              <a:rPr lang="en-US" altLang="zh-CN" sz="2000" b="1" dirty="0">
                <a:solidFill>
                  <a:srgbClr val="CC0000"/>
                </a:solidFill>
              </a:rPr>
              <a:t>d</a:t>
            </a:r>
            <a:r>
              <a:rPr lang="en-US" altLang="zh-CN" sz="2000" b="1" baseline="-25000" dirty="0">
                <a:solidFill>
                  <a:srgbClr val="CC0000"/>
                </a:solidFill>
              </a:rPr>
              <a:t>i,k</a:t>
            </a:r>
            <a:r>
              <a:rPr lang="en-US" altLang="zh-CN" sz="2000" b="1" baseline="30000" dirty="0">
                <a:solidFill>
                  <a:srgbClr val="CC0000"/>
                </a:solidFill>
              </a:rPr>
              <a:t>k-1</a:t>
            </a:r>
            <a:r>
              <a:rPr lang="en-US" altLang="zh-CN" sz="2000" b="1" baseline="30000" dirty="0"/>
              <a:t> </a:t>
            </a:r>
            <a:r>
              <a:rPr lang="en-US" altLang="zh-CN" sz="2000" b="1" dirty="0"/>
              <a:t>+ </a:t>
            </a:r>
            <a:r>
              <a:rPr lang="en-US" altLang="zh-CN" sz="2000" b="1" dirty="0">
                <a:solidFill>
                  <a:srgbClr val="CC0000"/>
                </a:solidFill>
              </a:rPr>
              <a:t>k</a:t>
            </a:r>
            <a:r>
              <a:rPr lang="zh-CN" altLang="en-US" sz="2000" b="1" dirty="0">
                <a:solidFill>
                  <a:srgbClr val="CC0000"/>
                </a:solidFill>
              </a:rPr>
              <a:t>到</a:t>
            </a:r>
            <a:r>
              <a:rPr lang="en-US" altLang="zh-CN" sz="2000" b="1" dirty="0">
                <a:solidFill>
                  <a:srgbClr val="CC0000"/>
                </a:solidFill>
              </a:rPr>
              <a:t>j</a:t>
            </a:r>
            <a:r>
              <a:rPr lang="zh-CN" altLang="en-US" sz="2000" b="1" dirty="0">
                <a:solidFill>
                  <a:srgbClr val="CC0000"/>
                </a:solidFill>
              </a:rPr>
              <a:t>的距离</a:t>
            </a:r>
            <a:r>
              <a:rPr lang="en-US" altLang="zh-CN" sz="2000" b="1" dirty="0">
                <a:solidFill>
                  <a:srgbClr val="CC0000"/>
                </a:solidFill>
              </a:rPr>
              <a:t>d</a:t>
            </a:r>
            <a:r>
              <a:rPr lang="en-US" altLang="zh-CN" sz="2000" b="1" baseline="-25000" dirty="0">
                <a:solidFill>
                  <a:srgbClr val="CC0000"/>
                </a:solidFill>
              </a:rPr>
              <a:t>k,j</a:t>
            </a:r>
            <a:r>
              <a:rPr lang="en-US" altLang="zh-CN" sz="2000" b="1" baseline="30000" dirty="0">
                <a:solidFill>
                  <a:srgbClr val="CC0000"/>
                </a:solidFill>
              </a:rPr>
              <a:t>k-1                    </a:t>
            </a:r>
            <a:endParaRPr lang="en-US" altLang="zh-CN" sz="2000" b="1" baseline="30000" dirty="0" smtClean="0">
              <a:solidFill>
                <a:srgbClr val="CC0000"/>
              </a:solidFill>
            </a:endParaRPr>
          </a:p>
          <a:p>
            <a:pPr marL="0" lvl="0" indent="0" eaLnBrk="1" hangingPunct="1">
              <a:spcBef>
                <a:spcPct val="0"/>
              </a:spcBef>
              <a:buNone/>
            </a:pPr>
            <a:r>
              <a:rPr lang="zh-CN" altLang="en-US" sz="2000" b="1" dirty="0" smtClean="0"/>
              <a:t>如果</a:t>
            </a:r>
            <a:r>
              <a:rPr lang="zh-CN" altLang="en-US" sz="2000" b="1" dirty="0"/>
              <a:t>顶点</a:t>
            </a:r>
            <a:r>
              <a:rPr lang="en-US" altLang="zh-CN" sz="2000" b="1" dirty="0"/>
              <a:t>i</a:t>
            </a:r>
            <a:r>
              <a:rPr lang="zh-CN" altLang="en-US" sz="2000" b="1" dirty="0"/>
              <a:t>到顶点</a:t>
            </a:r>
            <a:r>
              <a:rPr lang="en-US" altLang="zh-CN" sz="2000" b="1" dirty="0"/>
              <a:t>j</a:t>
            </a:r>
            <a:r>
              <a:rPr lang="zh-CN" altLang="en-US" sz="2000" b="1" dirty="0"/>
              <a:t>从顶点</a:t>
            </a:r>
            <a:r>
              <a:rPr lang="en-US" altLang="zh-CN" sz="2000" b="1" dirty="0"/>
              <a:t>k</a:t>
            </a:r>
            <a:r>
              <a:rPr lang="zh-CN" altLang="en-US" sz="2000" b="1" dirty="0"/>
              <a:t>走更远，甚至走不通，则保持原来的距离不变        </a:t>
            </a:r>
            <a:r>
              <a:rPr lang="en-US" altLang="zh-CN" sz="2000" b="1" dirty="0">
                <a:solidFill>
                  <a:srgbClr val="CC0000"/>
                </a:solidFill>
              </a:rPr>
              <a:t>d</a:t>
            </a:r>
            <a:r>
              <a:rPr lang="en-US" altLang="zh-CN" sz="2000" b="1" baseline="-25000" dirty="0">
                <a:solidFill>
                  <a:srgbClr val="CC0000"/>
                </a:solidFill>
              </a:rPr>
              <a:t>i,j</a:t>
            </a:r>
            <a:r>
              <a:rPr lang="en-US" altLang="zh-CN" sz="2000" b="1" baseline="30000" dirty="0">
                <a:solidFill>
                  <a:srgbClr val="CC0000"/>
                </a:solidFill>
              </a:rPr>
              <a:t>k </a:t>
            </a:r>
            <a:r>
              <a:rPr lang="en-US" altLang="zh-CN" sz="2000" b="1" dirty="0">
                <a:solidFill>
                  <a:srgbClr val="CC0000"/>
                </a:solidFill>
              </a:rPr>
              <a:t>=d</a:t>
            </a:r>
            <a:r>
              <a:rPr lang="en-US" altLang="zh-CN" sz="2000" b="1" baseline="-25000" dirty="0">
                <a:solidFill>
                  <a:srgbClr val="CC0000"/>
                </a:solidFill>
              </a:rPr>
              <a:t>i,j</a:t>
            </a:r>
            <a:r>
              <a:rPr lang="en-US" altLang="zh-CN" sz="2000" b="1" baseline="30000" dirty="0">
                <a:solidFill>
                  <a:srgbClr val="CC0000"/>
                </a:solidFill>
              </a:rPr>
              <a:t>k-1</a:t>
            </a:r>
            <a:r>
              <a:rPr lang="en-US" altLang="zh-CN" sz="2000" b="1" dirty="0"/>
              <a:t> </a:t>
            </a:r>
            <a:r>
              <a:rPr lang="zh-CN" altLang="en-US" sz="2000" b="1" dirty="0"/>
              <a:t>。</a:t>
            </a:r>
            <a:endParaRPr lang="zh-CN" altLang="en-US" sz="2000" b="1" baseline="30000" dirty="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xit" presetSubtype="16" fill="hold" grpId="1" nodeType="clickEffect">
                                  <p:stCondLst>
                                    <p:cond delay="0"/>
                                  </p:stCondLst>
                                  <p:childTnLst>
                                    <p:animEffect transition="out" filter="diamond(in)">
                                      <p:cBhvr>
                                        <p:cTn id="11" dur="2000"/>
                                        <p:tgtEl>
                                          <p:spTgt spid="4"/>
                                        </p:tgtEl>
                                      </p:cBhvr>
                                    </p:animEffect>
                                    <p:set>
                                      <p:cBhvr>
                                        <p:cTn id="12" dur="1" fill="hold">
                                          <p:stCondLst>
                                            <p:cond delay="19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5" grpId="0" bldLvl="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计算过程：</a:t>
            </a:r>
            <a:endParaRPr lang="en-US" altLang="zh-CN" dirty="0" smtClean="0"/>
          </a:p>
          <a:p>
            <a:pPr lvl="2"/>
            <a:r>
              <a:rPr lang="zh-CN" altLang="en-US" dirty="0" smtClean="0"/>
              <a:t>例</a:t>
            </a:r>
            <a:r>
              <a:rPr lang="zh-CN" altLang="en-US" dirty="0"/>
              <a:t>：考虑下图所示的带权有向图，求所有顶点之间的最短距离。</a:t>
            </a:r>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dirty="0" smtClean="0">
                <a:sym typeface="+mn-ea"/>
              </a:rPr>
              <a:t>7.6 </a:t>
            </a:r>
            <a:r>
              <a:rPr lang="zh-CN" altLang="en-US" dirty="0" smtClean="0">
                <a:sym typeface="+mn-ea"/>
              </a:rPr>
              <a:t>最短路径</a:t>
            </a:r>
            <a:endParaRPr lang="zh-CN" altLang="en-US" dirty="0"/>
          </a:p>
        </p:txBody>
      </p:sp>
      <p:grpSp>
        <p:nvGrpSpPr>
          <p:cNvPr id="4" name="组合 3"/>
          <p:cNvGrpSpPr/>
          <p:nvPr/>
        </p:nvGrpSpPr>
        <p:grpSpPr>
          <a:xfrm>
            <a:off x="1365120" y="1899592"/>
            <a:ext cx="1210865" cy="1536790"/>
            <a:chOff x="2038888" y="3324135"/>
            <a:chExt cx="1210865" cy="1536790"/>
          </a:xfrm>
        </p:grpSpPr>
        <p:sp>
          <p:nvSpPr>
            <p:cNvPr id="5" name="Rectangle 16"/>
            <p:cNvSpPr/>
            <p:nvPr/>
          </p:nvSpPr>
          <p:spPr>
            <a:xfrm>
              <a:off x="2528888" y="4676775"/>
              <a:ext cx="5080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dirty="0">
                  <a:solidFill>
                    <a:srgbClr val="000000"/>
                  </a:solidFill>
                  <a:latin typeface="Times" pitchFamily="18" charset="0"/>
                </a:rPr>
                <a:t>( </a:t>
              </a:r>
              <a:endParaRPr lang="en-US" altLang="zh-CN" sz="1800" b="1" dirty="0"/>
            </a:p>
          </p:txBody>
        </p:sp>
        <p:sp>
          <p:nvSpPr>
            <p:cNvPr id="6" name="Rectangle 17"/>
            <p:cNvSpPr/>
            <p:nvPr/>
          </p:nvSpPr>
          <p:spPr>
            <a:xfrm>
              <a:off x="2612231" y="4676775"/>
              <a:ext cx="7620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i="1" dirty="0">
                  <a:solidFill>
                    <a:srgbClr val="000000"/>
                  </a:solidFill>
                  <a:latin typeface="Times" pitchFamily="18" charset="0"/>
                </a:rPr>
                <a:t>a </a:t>
              </a:r>
              <a:endParaRPr lang="en-US" altLang="zh-CN" sz="1800" b="1" dirty="0"/>
            </a:p>
          </p:txBody>
        </p:sp>
        <p:sp>
          <p:nvSpPr>
            <p:cNvPr id="7" name="Rectangle 18"/>
            <p:cNvSpPr/>
            <p:nvPr/>
          </p:nvSpPr>
          <p:spPr>
            <a:xfrm>
              <a:off x="2730103" y="4676775"/>
              <a:ext cx="5080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dirty="0">
                  <a:solidFill>
                    <a:srgbClr val="000000"/>
                  </a:solidFill>
                  <a:latin typeface="Times" pitchFamily="18" charset="0"/>
                </a:rPr>
                <a:t>)</a:t>
              </a:r>
              <a:endParaRPr lang="en-US" altLang="zh-CN" sz="1800" b="1" dirty="0"/>
            </a:p>
          </p:txBody>
        </p:sp>
        <p:grpSp>
          <p:nvGrpSpPr>
            <p:cNvPr id="8" name="组合 7"/>
            <p:cNvGrpSpPr/>
            <p:nvPr/>
          </p:nvGrpSpPr>
          <p:grpSpPr>
            <a:xfrm>
              <a:off x="2038888" y="3324135"/>
              <a:ext cx="1210865" cy="1173400"/>
              <a:chOff x="1644254" y="3218260"/>
              <a:chExt cx="1210865" cy="1173400"/>
            </a:xfrm>
          </p:grpSpPr>
          <p:grpSp>
            <p:nvGrpSpPr>
              <p:cNvPr id="9" name="Group 5"/>
              <p:cNvGrpSpPr/>
              <p:nvPr/>
            </p:nvGrpSpPr>
            <p:grpSpPr>
              <a:xfrm>
                <a:off x="1644254" y="3218260"/>
                <a:ext cx="1210865" cy="1064419"/>
                <a:chOff x="421" y="2703"/>
                <a:chExt cx="1017" cy="894"/>
              </a:xfrm>
            </p:grpSpPr>
            <p:sp>
              <p:nvSpPr>
                <p:cNvPr id="23" name="Freeform 6"/>
                <p:cNvSpPr/>
                <p:nvPr/>
              </p:nvSpPr>
              <p:spPr>
                <a:xfrm>
                  <a:off x="768" y="2703"/>
                  <a:ext cx="227" cy="228"/>
                </a:xfrm>
                <a:custGeom>
                  <a:avLst/>
                  <a:gdLst>
                    <a:gd name="txL" fmla="*/ 0 w 227"/>
                    <a:gd name="txT" fmla="*/ 0 h 228"/>
                    <a:gd name="txR" fmla="*/ 227 w 227"/>
                    <a:gd name="txB" fmla="*/ 228 h 228"/>
                  </a:gdLst>
                  <a:ahLst/>
                  <a:cxnLst>
                    <a:cxn ang="0">
                      <a:pos x="0" y="119"/>
                    </a:cxn>
                    <a:cxn ang="0">
                      <a:pos x="9" y="60"/>
                    </a:cxn>
                    <a:cxn ang="0">
                      <a:pos x="59" y="10"/>
                    </a:cxn>
                    <a:cxn ang="0">
                      <a:pos x="109" y="0"/>
                    </a:cxn>
                    <a:cxn ang="0">
                      <a:pos x="168" y="10"/>
                    </a:cxn>
                    <a:cxn ang="0">
                      <a:pos x="217" y="60"/>
                    </a:cxn>
                    <a:cxn ang="0">
                      <a:pos x="227" y="119"/>
                    </a:cxn>
                    <a:cxn ang="0">
                      <a:pos x="217" y="169"/>
                    </a:cxn>
                    <a:cxn ang="0">
                      <a:pos x="168" y="218"/>
                    </a:cxn>
                    <a:cxn ang="0">
                      <a:pos x="109" y="228"/>
                    </a:cxn>
                    <a:cxn ang="0">
                      <a:pos x="59" y="218"/>
                    </a:cxn>
                    <a:cxn ang="0">
                      <a:pos x="9" y="169"/>
                    </a:cxn>
                    <a:cxn ang="0">
                      <a:pos x="0" y="119"/>
                    </a:cxn>
                  </a:cxnLst>
                  <a:rect l="txL" t="txT" r="txR" b="txB"/>
                  <a:pathLst>
                    <a:path w="227" h="228">
                      <a:moveTo>
                        <a:pt x="0" y="119"/>
                      </a:moveTo>
                      <a:lnTo>
                        <a:pt x="9" y="60"/>
                      </a:lnTo>
                      <a:lnTo>
                        <a:pt x="59" y="10"/>
                      </a:lnTo>
                      <a:lnTo>
                        <a:pt x="109" y="0"/>
                      </a:lnTo>
                      <a:lnTo>
                        <a:pt x="168" y="10"/>
                      </a:lnTo>
                      <a:lnTo>
                        <a:pt x="217" y="60"/>
                      </a:lnTo>
                      <a:lnTo>
                        <a:pt x="227" y="119"/>
                      </a:lnTo>
                      <a:lnTo>
                        <a:pt x="217" y="169"/>
                      </a:lnTo>
                      <a:lnTo>
                        <a:pt x="168" y="218"/>
                      </a:lnTo>
                      <a:lnTo>
                        <a:pt x="109" y="228"/>
                      </a:lnTo>
                      <a:lnTo>
                        <a:pt x="59" y="218"/>
                      </a:lnTo>
                      <a:lnTo>
                        <a:pt x="9" y="169"/>
                      </a:lnTo>
                      <a:lnTo>
                        <a:pt x="0" y="119"/>
                      </a:lnTo>
                      <a:close/>
                    </a:path>
                  </a:pathLst>
                </a:custGeom>
                <a:solidFill>
                  <a:srgbClr val="FFFFFF">
                    <a:alpha val="100000"/>
                  </a:srgbClr>
                </a:solidFill>
                <a:ln w="15875"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24" name="Rectangle 7"/>
                <p:cNvSpPr/>
                <p:nvPr/>
              </p:nvSpPr>
              <p:spPr>
                <a:xfrm>
                  <a:off x="864" y="2751"/>
                  <a:ext cx="64"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i="1" dirty="0">
                      <a:solidFill>
                        <a:srgbClr val="000000"/>
                      </a:solidFill>
                      <a:latin typeface="Times" pitchFamily="18" charset="0"/>
                    </a:rPr>
                    <a:t>1</a:t>
                  </a:r>
                  <a:endParaRPr lang="en-US" altLang="zh-CN" sz="1800" b="1" dirty="0"/>
                </a:p>
              </p:txBody>
            </p:sp>
            <p:sp>
              <p:nvSpPr>
                <p:cNvPr id="25" name="Freeform 8"/>
                <p:cNvSpPr/>
                <p:nvPr/>
              </p:nvSpPr>
              <p:spPr>
                <a:xfrm>
                  <a:off x="421" y="3354"/>
                  <a:ext cx="238" cy="237"/>
                </a:xfrm>
                <a:custGeom>
                  <a:avLst/>
                  <a:gdLst>
                    <a:gd name="txL" fmla="*/ 0 w 238"/>
                    <a:gd name="txT" fmla="*/ 0 h 237"/>
                    <a:gd name="txR" fmla="*/ 238 w 238"/>
                    <a:gd name="txB" fmla="*/ 237 h 237"/>
                  </a:gdLst>
                  <a:ahLst/>
                  <a:cxnLst>
                    <a:cxn ang="0">
                      <a:pos x="0" y="119"/>
                    </a:cxn>
                    <a:cxn ang="0">
                      <a:pos x="20" y="59"/>
                    </a:cxn>
                    <a:cxn ang="0">
                      <a:pos x="60" y="20"/>
                    </a:cxn>
                    <a:cxn ang="0">
                      <a:pos x="119" y="0"/>
                    </a:cxn>
                    <a:cxn ang="0">
                      <a:pos x="179" y="20"/>
                    </a:cxn>
                    <a:cxn ang="0">
                      <a:pos x="218" y="59"/>
                    </a:cxn>
                    <a:cxn ang="0">
                      <a:pos x="238" y="119"/>
                    </a:cxn>
                    <a:cxn ang="0">
                      <a:pos x="218" y="178"/>
                    </a:cxn>
                    <a:cxn ang="0">
                      <a:pos x="179" y="218"/>
                    </a:cxn>
                    <a:cxn ang="0">
                      <a:pos x="119" y="237"/>
                    </a:cxn>
                    <a:cxn ang="0">
                      <a:pos x="60" y="218"/>
                    </a:cxn>
                    <a:cxn ang="0">
                      <a:pos x="20" y="178"/>
                    </a:cxn>
                    <a:cxn ang="0">
                      <a:pos x="0" y="119"/>
                    </a:cxn>
                  </a:cxnLst>
                  <a:rect l="txL" t="txT" r="txR" b="txB"/>
                  <a:pathLst>
                    <a:path w="238" h="237">
                      <a:moveTo>
                        <a:pt x="0" y="119"/>
                      </a:moveTo>
                      <a:lnTo>
                        <a:pt x="20" y="59"/>
                      </a:lnTo>
                      <a:lnTo>
                        <a:pt x="60" y="20"/>
                      </a:lnTo>
                      <a:lnTo>
                        <a:pt x="119" y="0"/>
                      </a:lnTo>
                      <a:lnTo>
                        <a:pt x="179" y="20"/>
                      </a:lnTo>
                      <a:lnTo>
                        <a:pt x="218" y="59"/>
                      </a:lnTo>
                      <a:lnTo>
                        <a:pt x="238" y="119"/>
                      </a:lnTo>
                      <a:lnTo>
                        <a:pt x="218" y="178"/>
                      </a:lnTo>
                      <a:lnTo>
                        <a:pt x="179" y="218"/>
                      </a:lnTo>
                      <a:lnTo>
                        <a:pt x="119" y="237"/>
                      </a:lnTo>
                      <a:lnTo>
                        <a:pt x="60" y="218"/>
                      </a:lnTo>
                      <a:lnTo>
                        <a:pt x="20" y="178"/>
                      </a:lnTo>
                      <a:lnTo>
                        <a:pt x="0" y="119"/>
                      </a:lnTo>
                      <a:close/>
                    </a:path>
                  </a:pathLst>
                </a:custGeom>
                <a:solidFill>
                  <a:srgbClr val="FFFFFF">
                    <a:alpha val="100000"/>
                  </a:srgbClr>
                </a:solidFill>
                <a:ln w="15875"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26" name="Rectangle 9"/>
                <p:cNvSpPr/>
                <p:nvPr/>
              </p:nvSpPr>
              <p:spPr>
                <a:xfrm>
                  <a:off x="480" y="3408"/>
                  <a:ext cx="64"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i="1" dirty="0">
                      <a:solidFill>
                        <a:srgbClr val="000000"/>
                      </a:solidFill>
                      <a:latin typeface="Times" pitchFamily="18" charset="0"/>
                    </a:rPr>
                    <a:t>2</a:t>
                  </a:r>
                  <a:endParaRPr lang="en-US" altLang="zh-CN" sz="1800" b="1" dirty="0"/>
                </a:p>
              </p:txBody>
            </p:sp>
            <p:sp>
              <p:nvSpPr>
                <p:cNvPr id="27" name="Freeform 10"/>
                <p:cNvSpPr/>
                <p:nvPr/>
              </p:nvSpPr>
              <p:spPr>
                <a:xfrm>
                  <a:off x="1200" y="3360"/>
                  <a:ext cx="238" cy="237"/>
                </a:xfrm>
                <a:custGeom>
                  <a:avLst/>
                  <a:gdLst>
                    <a:gd name="txL" fmla="*/ 0 w 238"/>
                    <a:gd name="txT" fmla="*/ 0 h 237"/>
                    <a:gd name="txR" fmla="*/ 238 w 238"/>
                    <a:gd name="txB" fmla="*/ 237 h 237"/>
                  </a:gdLst>
                  <a:ahLst/>
                  <a:cxnLst>
                    <a:cxn ang="0">
                      <a:pos x="0" y="119"/>
                    </a:cxn>
                    <a:cxn ang="0">
                      <a:pos x="20" y="59"/>
                    </a:cxn>
                    <a:cxn ang="0">
                      <a:pos x="59" y="20"/>
                    </a:cxn>
                    <a:cxn ang="0">
                      <a:pos x="119" y="0"/>
                    </a:cxn>
                    <a:cxn ang="0">
                      <a:pos x="178" y="20"/>
                    </a:cxn>
                    <a:cxn ang="0">
                      <a:pos x="218" y="59"/>
                    </a:cxn>
                    <a:cxn ang="0">
                      <a:pos x="238" y="119"/>
                    </a:cxn>
                    <a:cxn ang="0">
                      <a:pos x="218" y="178"/>
                    </a:cxn>
                    <a:cxn ang="0">
                      <a:pos x="178" y="218"/>
                    </a:cxn>
                    <a:cxn ang="0">
                      <a:pos x="119" y="237"/>
                    </a:cxn>
                    <a:cxn ang="0">
                      <a:pos x="59" y="218"/>
                    </a:cxn>
                    <a:cxn ang="0">
                      <a:pos x="20" y="178"/>
                    </a:cxn>
                    <a:cxn ang="0">
                      <a:pos x="0" y="119"/>
                    </a:cxn>
                  </a:cxnLst>
                  <a:rect l="txL" t="txT" r="txR" b="txB"/>
                  <a:pathLst>
                    <a:path w="238" h="237">
                      <a:moveTo>
                        <a:pt x="0" y="119"/>
                      </a:moveTo>
                      <a:lnTo>
                        <a:pt x="20" y="59"/>
                      </a:lnTo>
                      <a:lnTo>
                        <a:pt x="59" y="20"/>
                      </a:lnTo>
                      <a:lnTo>
                        <a:pt x="119" y="0"/>
                      </a:lnTo>
                      <a:lnTo>
                        <a:pt x="178" y="20"/>
                      </a:lnTo>
                      <a:lnTo>
                        <a:pt x="218" y="59"/>
                      </a:lnTo>
                      <a:lnTo>
                        <a:pt x="238" y="119"/>
                      </a:lnTo>
                      <a:lnTo>
                        <a:pt x="218" y="178"/>
                      </a:lnTo>
                      <a:lnTo>
                        <a:pt x="178" y="218"/>
                      </a:lnTo>
                      <a:lnTo>
                        <a:pt x="119" y="237"/>
                      </a:lnTo>
                      <a:lnTo>
                        <a:pt x="59" y="218"/>
                      </a:lnTo>
                      <a:lnTo>
                        <a:pt x="20" y="178"/>
                      </a:lnTo>
                      <a:lnTo>
                        <a:pt x="0" y="119"/>
                      </a:lnTo>
                      <a:close/>
                    </a:path>
                  </a:pathLst>
                </a:custGeom>
                <a:solidFill>
                  <a:srgbClr val="FFFFFF">
                    <a:alpha val="100000"/>
                  </a:srgbClr>
                </a:solidFill>
                <a:ln w="15875" cap="flat" cmpd="sng">
                  <a:solidFill>
                    <a:srgbClr val="000000">
                      <a:alpha val="100000"/>
                    </a:srgbClr>
                  </a:solidFill>
                  <a:prstDash val="solid"/>
                  <a:round/>
                  <a:headEnd type="none" w="med" len="med"/>
                  <a:tailEnd type="none" w="med" len="med"/>
                </a:ln>
              </p:spPr>
              <p:txBody>
                <a:bodyPr/>
                <a:lstStyle/>
                <a:p>
                  <a:endParaRPr lang="zh-CN" altLang="en-US" sz="1015"/>
                </a:p>
              </p:txBody>
            </p:sp>
          </p:grpSp>
          <p:sp>
            <p:nvSpPr>
              <p:cNvPr id="10" name="Rectangle 11"/>
              <p:cNvSpPr/>
              <p:nvPr/>
            </p:nvSpPr>
            <p:spPr>
              <a:xfrm>
                <a:off x="2686050" y="4057650"/>
                <a:ext cx="7620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i="1" dirty="0">
                    <a:solidFill>
                      <a:srgbClr val="000000"/>
                    </a:solidFill>
                    <a:latin typeface="Times" pitchFamily="18" charset="0"/>
                  </a:rPr>
                  <a:t>3</a:t>
                </a:r>
                <a:endParaRPr lang="en-US" altLang="zh-CN" sz="1800" b="1" dirty="0"/>
              </a:p>
            </p:txBody>
          </p:sp>
          <p:sp>
            <p:nvSpPr>
              <p:cNvPr id="11" name="Line 19"/>
              <p:cNvSpPr/>
              <p:nvPr/>
            </p:nvSpPr>
            <p:spPr>
              <a:xfrm>
                <a:off x="1943100" y="4171950"/>
                <a:ext cx="628650" cy="0"/>
              </a:xfrm>
              <a:prstGeom prst="line">
                <a:avLst/>
              </a:prstGeom>
              <a:ln w="9525" cap="flat" cmpd="sng">
                <a:solidFill>
                  <a:schemeClr val="tx1"/>
                </a:solidFill>
                <a:prstDash val="solid"/>
                <a:headEnd type="none" w="med" len="med"/>
                <a:tailEnd type="triangle" w="med" len="med"/>
              </a:ln>
            </p:spPr>
          </p:sp>
          <p:sp>
            <p:nvSpPr>
              <p:cNvPr id="12" name="Text Box 20"/>
              <p:cNvSpPr txBox="1"/>
              <p:nvPr/>
            </p:nvSpPr>
            <p:spPr>
              <a:xfrm>
                <a:off x="1771650" y="3486150"/>
                <a:ext cx="171450" cy="27686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800" b="1" dirty="0"/>
                  <a:t>2</a:t>
                </a:r>
                <a:endParaRPr lang="en-US" altLang="zh-CN" sz="1800" b="1" dirty="0"/>
              </a:p>
            </p:txBody>
          </p:sp>
          <p:grpSp>
            <p:nvGrpSpPr>
              <p:cNvPr id="13" name="Group 21"/>
              <p:cNvGrpSpPr/>
              <p:nvPr/>
            </p:nvGrpSpPr>
            <p:grpSpPr>
              <a:xfrm>
                <a:off x="1771650" y="3486150"/>
                <a:ext cx="514350" cy="571500"/>
                <a:chOff x="528" y="2928"/>
                <a:chExt cx="432" cy="480"/>
              </a:xfrm>
            </p:grpSpPr>
            <p:sp>
              <p:nvSpPr>
                <p:cNvPr id="20" name="Line 22"/>
                <p:cNvSpPr/>
                <p:nvPr/>
              </p:nvSpPr>
              <p:spPr>
                <a:xfrm flipH="1">
                  <a:off x="528" y="2928"/>
                  <a:ext cx="288" cy="432"/>
                </a:xfrm>
                <a:prstGeom prst="line">
                  <a:avLst/>
                </a:prstGeom>
                <a:ln w="9525" cap="flat" cmpd="sng">
                  <a:solidFill>
                    <a:schemeClr val="tx1"/>
                  </a:solidFill>
                  <a:prstDash val="solid"/>
                  <a:headEnd type="none" w="med" len="med"/>
                  <a:tailEnd type="triangle" w="med" len="med"/>
                </a:ln>
              </p:spPr>
            </p:sp>
            <p:sp>
              <p:nvSpPr>
                <p:cNvPr id="21" name="Line 23"/>
                <p:cNvSpPr/>
                <p:nvPr/>
              </p:nvSpPr>
              <p:spPr>
                <a:xfrm flipV="1">
                  <a:off x="624" y="2928"/>
                  <a:ext cx="288" cy="480"/>
                </a:xfrm>
                <a:prstGeom prst="line">
                  <a:avLst/>
                </a:prstGeom>
                <a:ln w="9525" cap="flat" cmpd="sng">
                  <a:solidFill>
                    <a:schemeClr val="tx1"/>
                  </a:solidFill>
                  <a:prstDash val="solid"/>
                  <a:headEnd type="none" w="med" len="med"/>
                  <a:tailEnd type="triangle" w="med" len="med"/>
                </a:ln>
              </p:spPr>
            </p:sp>
            <p:sp>
              <p:nvSpPr>
                <p:cNvPr id="22" name="Text Box 24"/>
                <p:cNvSpPr txBox="1"/>
                <p:nvPr/>
              </p:nvSpPr>
              <p:spPr>
                <a:xfrm>
                  <a:off x="816" y="3120"/>
                  <a:ext cx="144" cy="23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800" b="1" dirty="0"/>
                    <a:t>8</a:t>
                  </a:r>
                  <a:endParaRPr lang="en-US" altLang="zh-CN" sz="1800" b="1" dirty="0"/>
                </a:p>
              </p:txBody>
            </p:sp>
          </p:grpSp>
          <p:grpSp>
            <p:nvGrpSpPr>
              <p:cNvPr id="14" name="Group 25"/>
              <p:cNvGrpSpPr/>
              <p:nvPr/>
            </p:nvGrpSpPr>
            <p:grpSpPr>
              <a:xfrm>
                <a:off x="2286000" y="3371850"/>
                <a:ext cx="457200" cy="628650"/>
                <a:chOff x="960" y="2832"/>
                <a:chExt cx="384" cy="528"/>
              </a:xfrm>
            </p:grpSpPr>
            <p:sp>
              <p:nvSpPr>
                <p:cNvPr id="17" name="Line 26"/>
                <p:cNvSpPr/>
                <p:nvPr/>
              </p:nvSpPr>
              <p:spPr>
                <a:xfrm>
                  <a:off x="960" y="2880"/>
                  <a:ext cx="288" cy="480"/>
                </a:xfrm>
                <a:prstGeom prst="line">
                  <a:avLst/>
                </a:prstGeom>
                <a:ln w="9525" cap="flat" cmpd="sng">
                  <a:solidFill>
                    <a:schemeClr val="tx1"/>
                  </a:solidFill>
                  <a:prstDash val="solid"/>
                  <a:headEnd type="none" w="med" len="med"/>
                  <a:tailEnd type="triangle" w="med" len="med"/>
                </a:ln>
              </p:spPr>
            </p:sp>
            <p:sp>
              <p:nvSpPr>
                <p:cNvPr id="18" name="Line 27"/>
                <p:cNvSpPr/>
                <p:nvPr/>
              </p:nvSpPr>
              <p:spPr>
                <a:xfrm flipH="1" flipV="1">
                  <a:off x="1008" y="2832"/>
                  <a:ext cx="336" cy="528"/>
                </a:xfrm>
                <a:prstGeom prst="line">
                  <a:avLst/>
                </a:prstGeom>
                <a:ln w="9525" cap="flat" cmpd="sng">
                  <a:solidFill>
                    <a:schemeClr val="tx1"/>
                  </a:solidFill>
                  <a:prstDash val="solid"/>
                  <a:headEnd type="none" w="med" len="med"/>
                  <a:tailEnd type="triangle" w="med" len="med"/>
                </a:ln>
              </p:spPr>
            </p:sp>
            <p:sp>
              <p:nvSpPr>
                <p:cNvPr id="19" name="Text Box 28"/>
                <p:cNvSpPr txBox="1"/>
                <p:nvPr/>
              </p:nvSpPr>
              <p:spPr>
                <a:xfrm>
                  <a:off x="1200" y="2880"/>
                  <a:ext cx="144" cy="23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800" b="1" dirty="0"/>
                    <a:t>1</a:t>
                  </a:r>
                  <a:endParaRPr lang="en-US" altLang="zh-CN" sz="1800" b="1" dirty="0"/>
                </a:p>
              </p:txBody>
            </p:sp>
          </p:grpSp>
          <p:sp>
            <p:nvSpPr>
              <p:cNvPr id="15" name="Text Box 29"/>
              <p:cNvSpPr txBox="1"/>
              <p:nvPr/>
            </p:nvSpPr>
            <p:spPr>
              <a:xfrm>
                <a:off x="2343150" y="3600450"/>
                <a:ext cx="171450" cy="27686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800" b="1" dirty="0"/>
                  <a:t>9</a:t>
                </a:r>
                <a:endParaRPr lang="en-US" altLang="zh-CN" sz="1800" b="1" dirty="0"/>
              </a:p>
            </p:txBody>
          </p:sp>
          <p:sp>
            <p:nvSpPr>
              <p:cNvPr id="16" name="Text Box 30"/>
              <p:cNvSpPr txBox="1"/>
              <p:nvPr/>
            </p:nvSpPr>
            <p:spPr>
              <a:xfrm>
                <a:off x="2171700" y="4114800"/>
                <a:ext cx="171450" cy="27686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800" b="1" dirty="0"/>
                  <a:t>6</a:t>
                </a:r>
                <a:endParaRPr lang="en-US" altLang="zh-CN" sz="1800" b="1" dirty="0"/>
              </a:p>
            </p:txBody>
          </p:sp>
        </p:grpSp>
      </p:grpSp>
      <p:grpSp>
        <p:nvGrpSpPr>
          <p:cNvPr id="28" name="组合 27"/>
          <p:cNvGrpSpPr/>
          <p:nvPr/>
        </p:nvGrpSpPr>
        <p:grpSpPr>
          <a:xfrm>
            <a:off x="3577579" y="1686774"/>
            <a:ext cx="3030140" cy="1749608"/>
            <a:chOff x="4251347" y="3111317"/>
            <a:chExt cx="3030140" cy="1749608"/>
          </a:xfrm>
        </p:grpSpPr>
        <p:sp>
          <p:nvSpPr>
            <p:cNvPr id="29" name="Rectangle 13"/>
            <p:cNvSpPr/>
            <p:nvPr/>
          </p:nvSpPr>
          <p:spPr>
            <a:xfrm>
              <a:off x="5642372" y="4676775"/>
              <a:ext cx="5080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dirty="0">
                  <a:solidFill>
                    <a:srgbClr val="000000"/>
                  </a:solidFill>
                  <a:latin typeface="Times" pitchFamily="18" charset="0"/>
                </a:rPr>
                <a:t>( </a:t>
              </a:r>
              <a:endParaRPr lang="en-US" altLang="zh-CN" sz="1800" b="1" dirty="0"/>
            </a:p>
          </p:txBody>
        </p:sp>
        <p:sp>
          <p:nvSpPr>
            <p:cNvPr id="30" name="Rectangle 14"/>
            <p:cNvSpPr/>
            <p:nvPr/>
          </p:nvSpPr>
          <p:spPr>
            <a:xfrm>
              <a:off x="5724525" y="4676775"/>
              <a:ext cx="7620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i="1" dirty="0">
                  <a:solidFill>
                    <a:srgbClr val="000000"/>
                  </a:solidFill>
                  <a:latin typeface="Times" pitchFamily="18" charset="0"/>
                </a:rPr>
                <a:t>b </a:t>
              </a:r>
              <a:endParaRPr lang="en-US" altLang="zh-CN" sz="1800" b="1" dirty="0"/>
            </a:p>
          </p:txBody>
        </p:sp>
        <p:sp>
          <p:nvSpPr>
            <p:cNvPr id="31" name="Rectangle 15"/>
            <p:cNvSpPr/>
            <p:nvPr/>
          </p:nvSpPr>
          <p:spPr>
            <a:xfrm>
              <a:off x="5842397" y="4676775"/>
              <a:ext cx="5080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dirty="0">
                  <a:solidFill>
                    <a:srgbClr val="000000"/>
                  </a:solidFill>
                  <a:latin typeface="Times" pitchFamily="18" charset="0"/>
                </a:rPr>
                <a:t>)</a:t>
              </a:r>
              <a:endParaRPr lang="en-US" altLang="zh-CN" sz="1800" b="1" dirty="0"/>
            </a:p>
          </p:txBody>
        </p:sp>
        <p:grpSp>
          <p:nvGrpSpPr>
            <p:cNvPr id="32" name="组合 31"/>
            <p:cNvGrpSpPr/>
            <p:nvPr/>
          </p:nvGrpSpPr>
          <p:grpSpPr>
            <a:xfrm>
              <a:off x="4251347" y="3111317"/>
              <a:ext cx="3030140" cy="1384995"/>
              <a:chOff x="4058841" y="2976563"/>
              <a:chExt cx="3030140" cy="1384995"/>
            </a:xfrm>
          </p:grpSpPr>
          <p:sp>
            <p:nvSpPr>
              <p:cNvPr id="33" name="Rectangle 12"/>
              <p:cNvSpPr/>
              <p:nvPr/>
            </p:nvSpPr>
            <p:spPr>
              <a:xfrm>
                <a:off x="4058841" y="3570685"/>
                <a:ext cx="403860" cy="32258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100" b="1" i="1" dirty="0">
                    <a:solidFill>
                      <a:srgbClr val="000000"/>
                    </a:solidFill>
                    <a:latin typeface="黑体" panose="02010609060101010101" pitchFamily="49" charset="-122"/>
                    <a:ea typeface="黑体" panose="02010609060101010101" pitchFamily="49" charset="-122"/>
                  </a:rPr>
                  <a:t>V =</a:t>
                </a:r>
                <a:endParaRPr lang="en-US" altLang="zh-CN" sz="2100" b="1" dirty="0"/>
              </a:p>
            </p:txBody>
          </p:sp>
          <p:sp>
            <p:nvSpPr>
              <p:cNvPr id="34" name="AutoShape 31"/>
              <p:cNvSpPr/>
              <p:nvPr/>
            </p:nvSpPr>
            <p:spPr>
              <a:xfrm>
                <a:off x="4599385" y="3246835"/>
                <a:ext cx="57150" cy="971550"/>
              </a:xfrm>
              <a:prstGeom prst="leftBrace">
                <a:avLst>
                  <a:gd name="adj1" fmla="val 141666"/>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35" name="AutoShape 32"/>
              <p:cNvSpPr/>
              <p:nvPr/>
            </p:nvSpPr>
            <p:spPr>
              <a:xfrm>
                <a:off x="4914900" y="3257550"/>
                <a:ext cx="57150" cy="971550"/>
              </a:xfrm>
              <a:prstGeom prst="rightBrace">
                <a:avLst>
                  <a:gd name="adj1" fmla="val 141666"/>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36" name="Text Box 33"/>
              <p:cNvSpPr txBox="1"/>
              <p:nvPr/>
            </p:nvSpPr>
            <p:spPr>
              <a:xfrm>
                <a:off x="4629150" y="3143250"/>
                <a:ext cx="28575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800" b="1" dirty="0"/>
                  <a:t>1</a:t>
                </a:r>
                <a:endParaRPr lang="en-US" altLang="zh-CN" sz="1800" b="1" dirty="0"/>
              </a:p>
              <a:p>
                <a:pPr marL="0" lvl="0" indent="0" eaLnBrk="1" hangingPunct="1">
                  <a:spcBef>
                    <a:spcPct val="50000"/>
                  </a:spcBef>
                  <a:buNone/>
                </a:pPr>
                <a:r>
                  <a:rPr lang="en-US" altLang="zh-CN" sz="1800" b="1" dirty="0"/>
                  <a:t>2</a:t>
                </a:r>
                <a:endParaRPr lang="en-US" altLang="zh-CN" sz="1800" b="1" dirty="0"/>
              </a:p>
              <a:p>
                <a:pPr marL="0" lvl="0" indent="0" eaLnBrk="1" hangingPunct="1">
                  <a:spcBef>
                    <a:spcPct val="50000"/>
                  </a:spcBef>
                  <a:buNone/>
                </a:pPr>
                <a:r>
                  <a:rPr lang="en-US" altLang="zh-CN" sz="1800" b="1" dirty="0"/>
                  <a:t>3</a:t>
                </a:r>
                <a:endParaRPr lang="en-US" altLang="zh-CN" sz="1800" b="1" dirty="0"/>
              </a:p>
            </p:txBody>
          </p:sp>
          <p:sp>
            <p:nvSpPr>
              <p:cNvPr id="37" name="Rectangle 34"/>
              <p:cNvSpPr/>
              <p:nvPr/>
            </p:nvSpPr>
            <p:spPr>
              <a:xfrm>
                <a:off x="5257800" y="3543300"/>
                <a:ext cx="269240" cy="32258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100" b="1" i="1" dirty="0">
                    <a:solidFill>
                      <a:srgbClr val="000000"/>
                    </a:solidFill>
                    <a:latin typeface="黑体" panose="02010609060101010101" pitchFamily="49" charset="-122"/>
                    <a:ea typeface="黑体" panose="02010609060101010101" pitchFamily="49" charset="-122"/>
                  </a:rPr>
                  <a:t>L=</a:t>
                </a:r>
                <a:r>
                  <a:rPr lang="en-US" altLang="zh-CN" sz="1200" b="1" i="1" dirty="0">
                    <a:solidFill>
                      <a:srgbClr val="000000"/>
                    </a:solidFill>
                    <a:latin typeface="黑体" panose="02010609060101010101" pitchFamily="49" charset="-122"/>
                    <a:ea typeface="黑体" panose="02010609060101010101" pitchFamily="49" charset="-122"/>
                  </a:rPr>
                  <a:t> </a:t>
                </a:r>
                <a:endParaRPr lang="en-US" altLang="zh-CN" sz="1800" b="1" dirty="0"/>
              </a:p>
            </p:txBody>
          </p:sp>
          <p:sp>
            <p:nvSpPr>
              <p:cNvPr id="38" name="AutoShape 35"/>
              <p:cNvSpPr/>
              <p:nvPr/>
            </p:nvSpPr>
            <p:spPr>
              <a:xfrm>
                <a:off x="5598319" y="3138488"/>
                <a:ext cx="57150" cy="1085850"/>
              </a:xfrm>
              <a:prstGeom prst="leftBrace">
                <a:avLst>
                  <a:gd name="adj1" fmla="val 158333"/>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39" name="AutoShape 36"/>
              <p:cNvSpPr/>
              <p:nvPr/>
            </p:nvSpPr>
            <p:spPr>
              <a:xfrm>
                <a:off x="6974681" y="3138488"/>
                <a:ext cx="114300" cy="1143000"/>
              </a:xfrm>
              <a:prstGeom prst="rightBrace">
                <a:avLst>
                  <a:gd name="adj1" fmla="val 83333"/>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40" name="Text Box 37"/>
              <p:cNvSpPr txBox="1"/>
              <p:nvPr/>
            </p:nvSpPr>
            <p:spPr>
              <a:xfrm>
                <a:off x="5715000" y="3028950"/>
                <a:ext cx="971550" cy="368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endParaRPr lang="zh-CN" altLang="zh-CN" sz="1800" b="1" dirty="0"/>
              </a:p>
            </p:txBody>
          </p:sp>
          <p:sp>
            <p:nvSpPr>
              <p:cNvPr id="41" name="Text Box 38"/>
              <p:cNvSpPr txBox="1"/>
              <p:nvPr/>
            </p:nvSpPr>
            <p:spPr>
              <a:xfrm>
                <a:off x="5706666" y="2976563"/>
                <a:ext cx="1320404" cy="13849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457200" lvl="0" indent="-457200" eaLnBrk="1" hangingPunct="1">
                  <a:spcBef>
                    <a:spcPct val="50000"/>
                  </a:spcBef>
                  <a:buNone/>
                </a:pPr>
                <a:r>
                  <a:rPr lang="en-US" altLang="zh-CN" sz="2100" b="1" dirty="0"/>
                  <a:t>0    2    9</a:t>
                </a:r>
                <a:endParaRPr lang="en-US" altLang="zh-CN" sz="2100" b="1" dirty="0"/>
              </a:p>
              <a:p>
                <a:pPr marL="0" lvl="0" indent="0" eaLnBrk="1" hangingPunct="1">
                  <a:spcBef>
                    <a:spcPct val="50000"/>
                  </a:spcBef>
                  <a:buNone/>
                </a:pPr>
                <a:r>
                  <a:rPr lang="en-US" altLang="zh-CN" sz="2100" b="1" dirty="0" smtClean="0"/>
                  <a:t>8    0    </a:t>
                </a:r>
                <a:r>
                  <a:rPr lang="en-US" altLang="zh-CN" sz="2100" b="1" dirty="0"/>
                  <a:t>6</a:t>
                </a:r>
                <a:endParaRPr lang="en-US" altLang="zh-CN" sz="2100" b="1" dirty="0"/>
              </a:p>
              <a:p>
                <a:pPr marL="457200" lvl="0" indent="-457200" eaLnBrk="1" hangingPunct="1">
                  <a:spcBef>
                    <a:spcPct val="50000"/>
                  </a:spcBef>
                  <a:buNone/>
                </a:pPr>
                <a:r>
                  <a:rPr lang="en-US" altLang="zh-CN" sz="2100" b="1" dirty="0"/>
                  <a:t>1   ∞   0</a:t>
                </a:r>
                <a:endParaRPr lang="en-US" altLang="zh-CN" sz="2100" b="1" dirty="0"/>
              </a:p>
            </p:txBody>
          </p:sp>
        </p:grpSp>
      </p:gr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计算过程：</a:t>
            </a:r>
            <a:endParaRPr lang="en-US" altLang="zh-CN" dirty="0" smtClean="0"/>
          </a:p>
        </p:txBody>
      </p:sp>
      <p:sp>
        <p:nvSpPr>
          <p:cNvPr id="3" name="标题 2"/>
          <p:cNvSpPr>
            <a:spLocks noGrp="1"/>
          </p:cNvSpPr>
          <p:nvPr>
            <p:ph type="title"/>
          </p:nvPr>
        </p:nvSpPr>
        <p:spPr>
          <a:xfrm>
            <a:off x="746301" y="171219"/>
            <a:ext cx="4816300" cy="248285"/>
          </a:xfrm>
        </p:spPr>
        <p:txBody>
          <a:bodyPr/>
          <a:lstStyle/>
          <a:p>
            <a:r>
              <a:rPr lang="en-US" altLang="zh-CN" dirty="0" smtClean="0">
                <a:sym typeface="+mn-ea"/>
              </a:rPr>
              <a:t>7.6 </a:t>
            </a:r>
            <a:r>
              <a:rPr lang="zh-CN" altLang="en-US" dirty="0" smtClean="0">
                <a:sym typeface="+mn-ea"/>
              </a:rPr>
              <a:t>最短路径</a:t>
            </a:r>
            <a:endParaRPr lang="zh-CN" altLang="en-US" dirty="0"/>
          </a:p>
        </p:txBody>
      </p:sp>
      <p:grpSp>
        <p:nvGrpSpPr>
          <p:cNvPr id="42" name="Group 2"/>
          <p:cNvGrpSpPr/>
          <p:nvPr/>
        </p:nvGrpSpPr>
        <p:grpSpPr>
          <a:xfrm>
            <a:off x="1358504" y="1329928"/>
            <a:ext cx="1512094" cy="1435398"/>
            <a:chOff x="421" y="2703"/>
            <a:chExt cx="1017" cy="933"/>
          </a:xfrm>
        </p:grpSpPr>
        <p:grpSp>
          <p:nvGrpSpPr>
            <p:cNvPr id="43" name="Group 3"/>
            <p:cNvGrpSpPr/>
            <p:nvPr/>
          </p:nvGrpSpPr>
          <p:grpSpPr>
            <a:xfrm>
              <a:off x="421" y="2703"/>
              <a:ext cx="1017" cy="894"/>
              <a:chOff x="421" y="2703"/>
              <a:chExt cx="1017" cy="894"/>
            </a:xfrm>
          </p:grpSpPr>
          <p:sp>
            <p:nvSpPr>
              <p:cNvPr id="57" name="Freeform 4"/>
              <p:cNvSpPr/>
              <p:nvPr/>
            </p:nvSpPr>
            <p:spPr>
              <a:xfrm>
                <a:off x="768" y="2703"/>
                <a:ext cx="227" cy="228"/>
              </a:xfrm>
              <a:custGeom>
                <a:avLst/>
                <a:gdLst>
                  <a:gd name="txL" fmla="*/ 0 w 227"/>
                  <a:gd name="txT" fmla="*/ 0 h 228"/>
                  <a:gd name="txR" fmla="*/ 227 w 227"/>
                  <a:gd name="txB" fmla="*/ 228 h 228"/>
                </a:gdLst>
                <a:ahLst/>
                <a:cxnLst>
                  <a:cxn ang="0">
                    <a:pos x="0" y="119"/>
                  </a:cxn>
                  <a:cxn ang="0">
                    <a:pos x="9" y="60"/>
                  </a:cxn>
                  <a:cxn ang="0">
                    <a:pos x="59" y="10"/>
                  </a:cxn>
                  <a:cxn ang="0">
                    <a:pos x="109" y="0"/>
                  </a:cxn>
                  <a:cxn ang="0">
                    <a:pos x="168" y="10"/>
                  </a:cxn>
                  <a:cxn ang="0">
                    <a:pos x="217" y="60"/>
                  </a:cxn>
                  <a:cxn ang="0">
                    <a:pos x="227" y="119"/>
                  </a:cxn>
                  <a:cxn ang="0">
                    <a:pos x="217" y="169"/>
                  </a:cxn>
                  <a:cxn ang="0">
                    <a:pos x="168" y="218"/>
                  </a:cxn>
                  <a:cxn ang="0">
                    <a:pos x="109" y="228"/>
                  </a:cxn>
                  <a:cxn ang="0">
                    <a:pos x="59" y="218"/>
                  </a:cxn>
                  <a:cxn ang="0">
                    <a:pos x="9" y="169"/>
                  </a:cxn>
                  <a:cxn ang="0">
                    <a:pos x="0" y="119"/>
                  </a:cxn>
                </a:cxnLst>
                <a:rect l="txL" t="txT" r="txR" b="txB"/>
                <a:pathLst>
                  <a:path w="227" h="228">
                    <a:moveTo>
                      <a:pt x="0" y="119"/>
                    </a:moveTo>
                    <a:lnTo>
                      <a:pt x="9" y="60"/>
                    </a:lnTo>
                    <a:lnTo>
                      <a:pt x="59" y="10"/>
                    </a:lnTo>
                    <a:lnTo>
                      <a:pt x="109" y="0"/>
                    </a:lnTo>
                    <a:lnTo>
                      <a:pt x="168" y="10"/>
                    </a:lnTo>
                    <a:lnTo>
                      <a:pt x="217" y="60"/>
                    </a:lnTo>
                    <a:lnTo>
                      <a:pt x="227" y="119"/>
                    </a:lnTo>
                    <a:lnTo>
                      <a:pt x="217" y="169"/>
                    </a:lnTo>
                    <a:lnTo>
                      <a:pt x="168" y="218"/>
                    </a:lnTo>
                    <a:lnTo>
                      <a:pt x="109" y="228"/>
                    </a:lnTo>
                    <a:lnTo>
                      <a:pt x="59" y="218"/>
                    </a:lnTo>
                    <a:lnTo>
                      <a:pt x="9" y="169"/>
                    </a:lnTo>
                    <a:lnTo>
                      <a:pt x="0" y="119"/>
                    </a:lnTo>
                    <a:close/>
                  </a:path>
                </a:pathLst>
              </a:custGeom>
              <a:solidFill>
                <a:srgbClr val="FFFFFF">
                  <a:alpha val="100000"/>
                </a:srgbClr>
              </a:solidFill>
              <a:ln w="15875"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58" name="Rectangle 5"/>
              <p:cNvSpPr/>
              <p:nvPr/>
            </p:nvSpPr>
            <p:spPr>
              <a:xfrm>
                <a:off x="864" y="2751"/>
                <a:ext cx="51" cy="12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i="1" dirty="0">
                    <a:solidFill>
                      <a:srgbClr val="000000"/>
                    </a:solidFill>
                    <a:latin typeface="Times" pitchFamily="18" charset="0"/>
                  </a:rPr>
                  <a:t>1</a:t>
                </a:r>
                <a:endParaRPr lang="en-US" altLang="zh-CN" sz="1800" b="1" dirty="0"/>
              </a:p>
            </p:txBody>
          </p:sp>
          <p:sp>
            <p:nvSpPr>
              <p:cNvPr id="59" name="Freeform 6"/>
              <p:cNvSpPr/>
              <p:nvPr/>
            </p:nvSpPr>
            <p:spPr>
              <a:xfrm>
                <a:off x="421" y="3354"/>
                <a:ext cx="238" cy="237"/>
              </a:xfrm>
              <a:custGeom>
                <a:avLst/>
                <a:gdLst>
                  <a:gd name="txL" fmla="*/ 0 w 238"/>
                  <a:gd name="txT" fmla="*/ 0 h 237"/>
                  <a:gd name="txR" fmla="*/ 238 w 238"/>
                  <a:gd name="txB" fmla="*/ 237 h 237"/>
                </a:gdLst>
                <a:ahLst/>
                <a:cxnLst>
                  <a:cxn ang="0">
                    <a:pos x="0" y="119"/>
                  </a:cxn>
                  <a:cxn ang="0">
                    <a:pos x="20" y="59"/>
                  </a:cxn>
                  <a:cxn ang="0">
                    <a:pos x="60" y="20"/>
                  </a:cxn>
                  <a:cxn ang="0">
                    <a:pos x="119" y="0"/>
                  </a:cxn>
                  <a:cxn ang="0">
                    <a:pos x="179" y="20"/>
                  </a:cxn>
                  <a:cxn ang="0">
                    <a:pos x="218" y="59"/>
                  </a:cxn>
                  <a:cxn ang="0">
                    <a:pos x="238" y="119"/>
                  </a:cxn>
                  <a:cxn ang="0">
                    <a:pos x="218" y="178"/>
                  </a:cxn>
                  <a:cxn ang="0">
                    <a:pos x="179" y="218"/>
                  </a:cxn>
                  <a:cxn ang="0">
                    <a:pos x="119" y="237"/>
                  </a:cxn>
                  <a:cxn ang="0">
                    <a:pos x="60" y="218"/>
                  </a:cxn>
                  <a:cxn ang="0">
                    <a:pos x="20" y="178"/>
                  </a:cxn>
                  <a:cxn ang="0">
                    <a:pos x="0" y="119"/>
                  </a:cxn>
                </a:cxnLst>
                <a:rect l="txL" t="txT" r="txR" b="txB"/>
                <a:pathLst>
                  <a:path w="238" h="237">
                    <a:moveTo>
                      <a:pt x="0" y="119"/>
                    </a:moveTo>
                    <a:lnTo>
                      <a:pt x="20" y="59"/>
                    </a:lnTo>
                    <a:lnTo>
                      <a:pt x="60" y="20"/>
                    </a:lnTo>
                    <a:lnTo>
                      <a:pt x="119" y="0"/>
                    </a:lnTo>
                    <a:lnTo>
                      <a:pt x="179" y="20"/>
                    </a:lnTo>
                    <a:lnTo>
                      <a:pt x="218" y="59"/>
                    </a:lnTo>
                    <a:lnTo>
                      <a:pt x="238" y="119"/>
                    </a:lnTo>
                    <a:lnTo>
                      <a:pt x="218" y="178"/>
                    </a:lnTo>
                    <a:lnTo>
                      <a:pt x="179" y="218"/>
                    </a:lnTo>
                    <a:lnTo>
                      <a:pt x="119" y="237"/>
                    </a:lnTo>
                    <a:lnTo>
                      <a:pt x="60" y="218"/>
                    </a:lnTo>
                    <a:lnTo>
                      <a:pt x="20" y="178"/>
                    </a:lnTo>
                    <a:lnTo>
                      <a:pt x="0" y="119"/>
                    </a:lnTo>
                    <a:close/>
                  </a:path>
                </a:pathLst>
              </a:custGeom>
              <a:solidFill>
                <a:srgbClr val="FFFFFF">
                  <a:alpha val="100000"/>
                </a:srgbClr>
              </a:solidFill>
              <a:ln w="15875"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60" name="Rectangle 7"/>
              <p:cNvSpPr/>
              <p:nvPr/>
            </p:nvSpPr>
            <p:spPr>
              <a:xfrm>
                <a:off x="480" y="3408"/>
                <a:ext cx="51" cy="12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i="1" dirty="0">
                    <a:solidFill>
                      <a:srgbClr val="000000"/>
                    </a:solidFill>
                    <a:latin typeface="Times" pitchFamily="18" charset="0"/>
                  </a:rPr>
                  <a:t>2</a:t>
                </a:r>
                <a:endParaRPr lang="en-US" altLang="zh-CN" sz="1800" b="1" dirty="0"/>
              </a:p>
            </p:txBody>
          </p:sp>
          <p:sp>
            <p:nvSpPr>
              <p:cNvPr id="61" name="Freeform 8"/>
              <p:cNvSpPr/>
              <p:nvPr/>
            </p:nvSpPr>
            <p:spPr>
              <a:xfrm>
                <a:off x="1200" y="3360"/>
                <a:ext cx="238" cy="237"/>
              </a:xfrm>
              <a:custGeom>
                <a:avLst/>
                <a:gdLst>
                  <a:gd name="txL" fmla="*/ 0 w 238"/>
                  <a:gd name="txT" fmla="*/ 0 h 237"/>
                  <a:gd name="txR" fmla="*/ 238 w 238"/>
                  <a:gd name="txB" fmla="*/ 237 h 237"/>
                </a:gdLst>
                <a:ahLst/>
                <a:cxnLst>
                  <a:cxn ang="0">
                    <a:pos x="0" y="119"/>
                  </a:cxn>
                  <a:cxn ang="0">
                    <a:pos x="20" y="59"/>
                  </a:cxn>
                  <a:cxn ang="0">
                    <a:pos x="59" y="20"/>
                  </a:cxn>
                  <a:cxn ang="0">
                    <a:pos x="119" y="0"/>
                  </a:cxn>
                  <a:cxn ang="0">
                    <a:pos x="178" y="20"/>
                  </a:cxn>
                  <a:cxn ang="0">
                    <a:pos x="218" y="59"/>
                  </a:cxn>
                  <a:cxn ang="0">
                    <a:pos x="238" y="119"/>
                  </a:cxn>
                  <a:cxn ang="0">
                    <a:pos x="218" y="178"/>
                  </a:cxn>
                  <a:cxn ang="0">
                    <a:pos x="178" y="218"/>
                  </a:cxn>
                  <a:cxn ang="0">
                    <a:pos x="119" y="237"/>
                  </a:cxn>
                  <a:cxn ang="0">
                    <a:pos x="59" y="218"/>
                  </a:cxn>
                  <a:cxn ang="0">
                    <a:pos x="20" y="178"/>
                  </a:cxn>
                  <a:cxn ang="0">
                    <a:pos x="0" y="119"/>
                  </a:cxn>
                </a:cxnLst>
                <a:rect l="txL" t="txT" r="txR" b="txB"/>
                <a:pathLst>
                  <a:path w="238" h="237">
                    <a:moveTo>
                      <a:pt x="0" y="119"/>
                    </a:moveTo>
                    <a:lnTo>
                      <a:pt x="20" y="59"/>
                    </a:lnTo>
                    <a:lnTo>
                      <a:pt x="59" y="20"/>
                    </a:lnTo>
                    <a:lnTo>
                      <a:pt x="119" y="0"/>
                    </a:lnTo>
                    <a:lnTo>
                      <a:pt x="178" y="20"/>
                    </a:lnTo>
                    <a:lnTo>
                      <a:pt x="218" y="59"/>
                    </a:lnTo>
                    <a:lnTo>
                      <a:pt x="238" y="119"/>
                    </a:lnTo>
                    <a:lnTo>
                      <a:pt x="218" y="178"/>
                    </a:lnTo>
                    <a:lnTo>
                      <a:pt x="178" y="218"/>
                    </a:lnTo>
                    <a:lnTo>
                      <a:pt x="119" y="237"/>
                    </a:lnTo>
                    <a:lnTo>
                      <a:pt x="59" y="218"/>
                    </a:lnTo>
                    <a:lnTo>
                      <a:pt x="20" y="178"/>
                    </a:lnTo>
                    <a:lnTo>
                      <a:pt x="0" y="119"/>
                    </a:lnTo>
                    <a:close/>
                  </a:path>
                </a:pathLst>
              </a:custGeom>
              <a:solidFill>
                <a:srgbClr val="FFFFFF">
                  <a:alpha val="100000"/>
                </a:srgbClr>
              </a:solidFill>
              <a:ln w="15875" cap="flat" cmpd="sng">
                <a:solidFill>
                  <a:srgbClr val="000000">
                    <a:alpha val="100000"/>
                  </a:srgbClr>
                </a:solidFill>
                <a:prstDash val="solid"/>
                <a:round/>
                <a:headEnd type="none" w="med" len="med"/>
                <a:tailEnd type="none" w="med" len="med"/>
              </a:ln>
            </p:spPr>
            <p:txBody>
              <a:bodyPr/>
              <a:lstStyle/>
              <a:p>
                <a:endParaRPr lang="zh-CN" altLang="en-US" sz="1015"/>
              </a:p>
            </p:txBody>
          </p:sp>
        </p:grpSp>
        <p:sp>
          <p:nvSpPr>
            <p:cNvPr id="44" name="Rectangle 9"/>
            <p:cNvSpPr/>
            <p:nvPr/>
          </p:nvSpPr>
          <p:spPr>
            <a:xfrm>
              <a:off x="1296" y="3408"/>
              <a:ext cx="51" cy="12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i="1" dirty="0">
                  <a:solidFill>
                    <a:srgbClr val="000000"/>
                  </a:solidFill>
                  <a:latin typeface="Times" pitchFamily="18" charset="0"/>
                </a:rPr>
                <a:t>3</a:t>
              </a:r>
              <a:endParaRPr lang="en-US" altLang="zh-CN" sz="1800" b="1" dirty="0"/>
            </a:p>
          </p:txBody>
        </p:sp>
        <p:sp>
          <p:nvSpPr>
            <p:cNvPr id="45" name="Line 10"/>
            <p:cNvSpPr/>
            <p:nvPr/>
          </p:nvSpPr>
          <p:spPr>
            <a:xfrm>
              <a:off x="672" y="3504"/>
              <a:ext cx="528" cy="0"/>
            </a:xfrm>
            <a:prstGeom prst="line">
              <a:avLst/>
            </a:prstGeom>
            <a:ln w="9525" cap="flat" cmpd="sng">
              <a:solidFill>
                <a:schemeClr val="tx1"/>
              </a:solidFill>
              <a:prstDash val="solid"/>
              <a:headEnd type="none" w="med" len="med"/>
              <a:tailEnd type="triangle" w="med" len="med"/>
            </a:ln>
          </p:spPr>
        </p:sp>
        <p:sp>
          <p:nvSpPr>
            <p:cNvPr id="46" name="Text Box 11"/>
            <p:cNvSpPr txBox="1"/>
            <p:nvPr/>
          </p:nvSpPr>
          <p:spPr>
            <a:xfrm>
              <a:off x="528" y="2928"/>
              <a:ext cx="144" cy="18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800" b="1" dirty="0"/>
                <a:t>2</a:t>
              </a:r>
              <a:endParaRPr lang="en-US" altLang="zh-CN" sz="1800" b="1" dirty="0"/>
            </a:p>
          </p:txBody>
        </p:sp>
        <p:grpSp>
          <p:nvGrpSpPr>
            <p:cNvPr id="47" name="Group 12"/>
            <p:cNvGrpSpPr/>
            <p:nvPr/>
          </p:nvGrpSpPr>
          <p:grpSpPr>
            <a:xfrm>
              <a:off x="499" y="2908"/>
              <a:ext cx="432" cy="480"/>
              <a:chOff x="528" y="2928"/>
              <a:chExt cx="432" cy="480"/>
            </a:xfrm>
          </p:grpSpPr>
          <p:sp>
            <p:nvSpPr>
              <p:cNvPr id="54" name="Line 13"/>
              <p:cNvSpPr/>
              <p:nvPr/>
            </p:nvSpPr>
            <p:spPr>
              <a:xfrm flipH="1">
                <a:off x="528" y="2928"/>
                <a:ext cx="288" cy="432"/>
              </a:xfrm>
              <a:prstGeom prst="line">
                <a:avLst/>
              </a:prstGeom>
              <a:ln w="9525" cap="flat" cmpd="sng">
                <a:solidFill>
                  <a:schemeClr val="tx1"/>
                </a:solidFill>
                <a:prstDash val="solid"/>
                <a:headEnd type="none" w="med" len="med"/>
                <a:tailEnd type="triangle" w="med" len="med"/>
              </a:ln>
            </p:spPr>
          </p:sp>
          <p:sp>
            <p:nvSpPr>
              <p:cNvPr id="55" name="Line 14"/>
              <p:cNvSpPr/>
              <p:nvPr/>
            </p:nvSpPr>
            <p:spPr>
              <a:xfrm flipV="1">
                <a:off x="624" y="2928"/>
                <a:ext cx="288" cy="480"/>
              </a:xfrm>
              <a:prstGeom prst="line">
                <a:avLst/>
              </a:prstGeom>
              <a:ln w="9525" cap="flat" cmpd="sng">
                <a:solidFill>
                  <a:schemeClr val="tx1"/>
                </a:solidFill>
                <a:prstDash val="solid"/>
                <a:headEnd type="none" w="med" len="med"/>
                <a:tailEnd type="triangle" w="med" len="med"/>
              </a:ln>
            </p:spPr>
          </p:sp>
          <p:sp>
            <p:nvSpPr>
              <p:cNvPr id="56" name="Text Box 15"/>
              <p:cNvSpPr txBox="1"/>
              <p:nvPr/>
            </p:nvSpPr>
            <p:spPr>
              <a:xfrm>
                <a:off x="816" y="3120"/>
                <a:ext cx="144" cy="18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800" b="1" dirty="0"/>
                  <a:t>8</a:t>
                </a:r>
                <a:endParaRPr lang="en-US" altLang="zh-CN" sz="1800" b="1" dirty="0"/>
              </a:p>
            </p:txBody>
          </p:sp>
        </p:grpSp>
        <p:grpSp>
          <p:nvGrpSpPr>
            <p:cNvPr id="48" name="Group 16"/>
            <p:cNvGrpSpPr/>
            <p:nvPr/>
          </p:nvGrpSpPr>
          <p:grpSpPr>
            <a:xfrm>
              <a:off x="960" y="2832"/>
              <a:ext cx="384" cy="528"/>
              <a:chOff x="960" y="2832"/>
              <a:chExt cx="384" cy="528"/>
            </a:xfrm>
          </p:grpSpPr>
          <p:sp>
            <p:nvSpPr>
              <p:cNvPr id="51" name="Line 17"/>
              <p:cNvSpPr/>
              <p:nvPr/>
            </p:nvSpPr>
            <p:spPr>
              <a:xfrm>
                <a:off x="960" y="2880"/>
                <a:ext cx="288" cy="480"/>
              </a:xfrm>
              <a:prstGeom prst="line">
                <a:avLst/>
              </a:prstGeom>
              <a:ln w="9525" cap="flat" cmpd="sng">
                <a:solidFill>
                  <a:schemeClr val="tx1"/>
                </a:solidFill>
                <a:prstDash val="solid"/>
                <a:headEnd type="none" w="med" len="med"/>
                <a:tailEnd type="triangle" w="med" len="med"/>
              </a:ln>
            </p:spPr>
          </p:sp>
          <p:sp>
            <p:nvSpPr>
              <p:cNvPr id="52" name="Line 18"/>
              <p:cNvSpPr/>
              <p:nvPr/>
            </p:nvSpPr>
            <p:spPr>
              <a:xfrm flipH="1" flipV="1">
                <a:off x="1008" y="2832"/>
                <a:ext cx="336" cy="528"/>
              </a:xfrm>
              <a:prstGeom prst="line">
                <a:avLst/>
              </a:prstGeom>
              <a:ln w="9525" cap="flat" cmpd="sng">
                <a:solidFill>
                  <a:schemeClr val="tx1"/>
                </a:solidFill>
                <a:prstDash val="solid"/>
                <a:headEnd type="none" w="med" len="med"/>
                <a:tailEnd type="triangle" w="med" len="med"/>
              </a:ln>
            </p:spPr>
          </p:sp>
          <p:sp>
            <p:nvSpPr>
              <p:cNvPr id="53" name="Text Box 19"/>
              <p:cNvSpPr txBox="1"/>
              <p:nvPr/>
            </p:nvSpPr>
            <p:spPr>
              <a:xfrm>
                <a:off x="1200" y="2880"/>
                <a:ext cx="144" cy="18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800" b="1" dirty="0"/>
                  <a:t>1</a:t>
                </a:r>
                <a:endParaRPr lang="en-US" altLang="zh-CN" sz="1800" b="1" dirty="0"/>
              </a:p>
            </p:txBody>
          </p:sp>
        </p:grpSp>
        <p:sp>
          <p:nvSpPr>
            <p:cNvPr id="49" name="Text Box 20"/>
            <p:cNvSpPr txBox="1"/>
            <p:nvPr/>
          </p:nvSpPr>
          <p:spPr>
            <a:xfrm>
              <a:off x="1008" y="3024"/>
              <a:ext cx="144" cy="18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800" b="1" dirty="0"/>
                <a:t>9</a:t>
              </a:r>
              <a:endParaRPr lang="en-US" altLang="zh-CN" sz="1800" b="1" dirty="0"/>
            </a:p>
          </p:txBody>
        </p:sp>
        <p:sp>
          <p:nvSpPr>
            <p:cNvPr id="50" name="Text Box 21"/>
            <p:cNvSpPr txBox="1"/>
            <p:nvPr/>
          </p:nvSpPr>
          <p:spPr>
            <a:xfrm>
              <a:off x="864" y="3456"/>
              <a:ext cx="144" cy="18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800" b="1" dirty="0"/>
                <a:t>6</a:t>
              </a:r>
              <a:endParaRPr lang="en-US" altLang="zh-CN" sz="1800" b="1" dirty="0"/>
            </a:p>
          </p:txBody>
        </p:sp>
      </p:grpSp>
      <p:grpSp>
        <p:nvGrpSpPr>
          <p:cNvPr id="62" name="Group 22"/>
          <p:cNvGrpSpPr/>
          <p:nvPr/>
        </p:nvGrpSpPr>
        <p:grpSpPr>
          <a:xfrm>
            <a:off x="2925366" y="1491853"/>
            <a:ext cx="2246709" cy="1384697"/>
            <a:chOff x="1746" y="1207"/>
            <a:chExt cx="1887" cy="1163"/>
          </a:xfrm>
        </p:grpSpPr>
        <p:grpSp>
          <p:nvGrpSpPr>
            <p:cNvPr id="63" name="Group 23"/>
            <p:cNvGrpSpPr/>
            <p:nvPr/>
          </p:nvGrpSpPr>
          <p:grpSpPr>
            <a:xfrm>
              <a:off x="2381" y="1207"/>
              <a:ext cx="1252" cy="1163"/>
              <a:chOff x="3742" y="2500"/>
              <a:chExt cx="1252" cy="1163"/>
            </a:xfrm>
          </p:grpSpPr>
          <p:sp>
            <p:nvSpPr>
              <p:cNvPr id="65" name="AutoShape 24"/>
              <p:cNvSpPr/>
              <p:nvPr/>
            </p:nvSpPr>
            <p:spPr>
              <a:xfrm>
                <a:off x="3742" y="2636"/>
                <a:ext cx="48" cy="912"/>
              </a:xfrm>
              <a:prstGeom prst="leftBrace">
                <a:avLst>
                  <a:gd name="adj1" fmla="val 158333"/>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66" name="AutoShape 25"/>
              <p:cNvSpPr/>
              <p:nvPr/>
            </p:nvSpPr>
            <p:spPr>
              <a:xfrm>
                <a:off x="4898" y="2636"/>
                <a:ext cx="96" cy="960"/>
              </a:xfrm>
              <a:prstGeom prst="rightBrace">
                <a:avLst>
                  <a:gd name="adj1" fmla="val 83333"/>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67" name="Text Box 26"/>
              <p:cNvSpPr txBox="1"/>
              <p:nvPr/>
            </p:nvSpPr>
            <p:spPr>
              <a:xfrm>
                <a:off x="3840" y="2544"/>
                <a:ext cx="816" cy="30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endParaRPr lang="zh-CN" altLang="zh-CN" sz="1800" b="1" dirty="0"/>
              </a:p>
            </p:txBody>
          </p:sp>
          <p:sp>
            <p:nvSpPr>
              <p:cNvPr id="68" name="Text Box 27"/>
              <p:cNvSpPr txBox="1"/>
              <p:nvPr/>
            </p:nvSpPr>
            <p:spPr>
              <a:xfrm>
                <a:off x="3833" y="2500"/>
                <a:ext cx="1022" cy="116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457200" lvl="0" indent="-457200" eaLnBrk="1" hangingPunct="1">
                  <a:spcBef>
                    <a:spcPct val="50000"/>
                  </a:spcBef>
                  <a:buNone/>
                </a:pPr>
                <a:r>
                  <a:rPr lang="en-US" altLang="zh-CN" sz="2100" b="1" dirty="0"/>
                  <a:t>0    2    9</a:t>
                </a:r>
                <a:endParaRPr lang="en-US" altLang="zh-CN" sz="2100" b="1" dirty="0"/>
              </a:p>
              <a:p>
                <a:pPr marL="0" lvl="0" indent="0" eaLnBrk="1" hangingPunct="1">
                  <a:spcBef>
                    <a:spcPct val="50000"/>
                  </a:spcBef>
                  <a:buNone/>
                </a:pPr>
                <a:r>
                  <a:rPr lang="en-US" altLang="zh-CN" sz="2100" b="1" dirty="0" smtClean="0"/>
                  <a:t>8    </a:t>
                </a:r>
                <a:r>
                  <a:rPr lang="en-US" altLang="zh-CN" sz="2100" b="1" dirty="0" smtClean="0"/>
                  <a:t>0    </a:t>
                </a:r>
                <a:r>
                  <a:rPr lang="en-US" altLang="zh-CN" sz="2100" b="1" dirty="0"/>
                  <a:t>6</a:t>
                </a:r>
                <a:endParaRPr lang="en-US" altLang="zh-CN" sz="2100" b="1" dirty="0"/>
              </a:p>
              <a:p>
                <a:pPr marL="457200" lvl="0" indent="-457200" eaLnBrk="1" hangingPunct="1">
                  <a:spcBef>
                    <a:spcPct val="50000"/>
                  </a:spcBef>
                  <a:buNone/>
                </a:pPr>
                <a:r>
                  <a:rPr lang="en-US" altLang="zh-CN" sz="2100" b="1" dirty="0"/>
                  <a:t>1   ∞   0</a:t>
                </a:r>
                <a:endParaRPr lang="en-US" altLang="zh-CN" sz="2100" b="1" dirty="0"/>
              </a:p>
            </p:txBody>
          </p:sp>
        </p:grpSp>
        <p:sp>
          <p:nvSpPr>
            <p:cNvPr id="64" name="Text Box 28"/>
            <p:cNvSpPr txBox="1"/>
            <p:nvPr/>
          </p:nvSpPr>
          <p:spPr>
            <a:xfrm>
              <a:off x="1746" y="1616"/>
              <a:ext cx="567" cy="30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800" b="1" dirty="0"/>
                <a:t>D</a:t>
              </a:r>
              <a:r>
                <a:rPr lang="en-US" altLang="zh-CN" sz="1800" b="1" baseline="-25000" dirty="0"/>
                <a:t>0  </a:t>
              </a:r>
              <a:r>
                <a:rPr lang="en-US" altLang="zh-CN" sz="1800" b="1" dirty="0"/>
                <a:t>=</a:t>
              </a:r>
              <a:endParaRPr lang="en-US" altLang="zh-CN" sz="1800" b="1" dirty="0"/>
            </a:p>
          </p:txBody>
        </p:sp>
      </p:grpSp>
      <p:grpSp>
        <p:nvGrpSpPr>
          <p:cNvPr id="69" name="Group 29"/>
          <p:cNvGrpSpPr/>
          <p:nvPr/>
        </p:nvGrpSpPr>
        <p:grpSpPr>
          <a:xfrm>
            <a:off x="5381625" y="1464469"/>
            <a:ext cx="2246710" cy="1383507"/>
            <a:chOff x="1746" y="1207"/>
            <a:chExt cx="1887" cy="1162"/>
          </a:xfrm>
        </p:grpSpPr>
        <p:grpSp>
          <p:nvGrpSpPr>
            <p:cNvPr id="70" name="Group 30"/>
            <p:cNvGrpSpPr/>
            <p:nvPr/>
          </p:nvGrpSpPr>
          <p:grpSpPr>
            <a:xfrm>
              <a:off x="2381" y="1207"/>
              <a:ext cx="1252" cy="1162"/>
              <a:chOff x="3742" y="2500"/>
              <a:chExt cx="1252" cy="1162"/>
            </a:xfrm>
          </p:grpSpPr>
          <p:sp>
            <p:nvSpPr>
              <p:cNvPr id="72" name="AutoShape 31"/>
              <p:cNvSpPr/>
              <p:nvPr/>
            </p:nvSpPr>
            <p:spPr>
              <a:xfrm>
                <a:off x="3742" y="2636"/>
                <a:ext cx="48" cy="912"/>
              </a:xfrm>
              <a:prstGeom prst="leftBrace">
                <a:avLst>
                  <a:gd name="adj1" fmla="val 158333"/>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73" name="AutoShape 32"/>
              <p:cNvSpPr/>
              <p:nvPr/>
            </p:nvSpPr>
            <p:spPr>
              <a:xfrm>
                <a:off x="4898" y="2636"/>
                <a:ext cx="96" cy="960"/>
              </a:xfrm>
              <a:prstGeom prst="rightBrace">
                <a:avLst>
                  <a:gd name="adj1" fmla="val 83333"/>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74" name="Text Box 33"/>
              <p:cNvSpPr txBox="1"/>
              <p:nvPr/>
            </p:nvSpPr>
            <p:spPr>
              <a:xfrm>
                <a:off x="3840" y="2544"/>
                <a:ext cx="816" cy="30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endParaRPr lang="zh-CN" altLang="zh-CN" sz="1800" b="1" dirty="0"/>
              </a:p>
            </p:txBody>
          </p:sp>
          <p:sp>
            <p:nvSpPr>
              <p:cNvPr id="75" name="Text Box 34"/>
              <p:cNvSpPr txBox="1"/>
              <p:nvPr/>
            </p:nvSpPr>
            <p:spPr>
              <a:xfrm>
                <a:off x="3833" y="2500"/>
                <a:ext cx="948" cy="11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457200" lvl="0" indent="-457200" eaLnBrk="1" hangingPunct="1">
                  <a:spcBef>
                    <a:spcPct val="50000"/>
                  </a:spcBef>
                  <a:buNone/>
                </a:pPr>
                <a:r>
                  <a:rPr lang="en-US" altLang="zh-CN" sz="2100" b="1" dirty="0">
                    <a:solidFill>
                      <a:srgbClr val="CC0000"/>
                    </a:solidFill>
                  </a:rPr>
                  <a:t>0    2    9</a:t>
                </a:r>
                <a:endParaRPr lang="en-US" altLang="zh-CN" sz="2100" b="1" dirty="0">
                  <a:solidFill>
                    <a:srgbClr val="CC0000"/>
                  </a:solidFill>
                </a:endParaRPr>
              </a:p>
              <a:p>
                <a:pPr marL="457200" lvl="0" indent="-457200" eaLnBrk="1" hangingPunct="1">
                  <a:spcBef>
                    <a:spcPct val="50000"/>
                  </a:spcBef>
                  <a:buNone/>
                </a:pPr>
                <a:r>
                  <a:rPr lang="en-US" altLang="zh-CN" sz="2100" b="1" dirty="0">
                    <a:solidFill>
                      <a:srgbClr val="CC0000"/>
                    </a:solidFill>
                  </a:rPr>
                  <a:t>8    </a:t>
                </a:r>
                <a:r>
                  <a:rPr lang="en-US" altLang="zh-CN" sz="2100" b="1" dirty="0"/>
                  <a:t>0    6</a:t>
                </a:r>
                <a:endParaRPr lang="en-US" altLang="zh-CN" sz="2100" b="1" dirty="0"/>
              </a:p>
              <a:p>
                <a:pPr marL="457200" lvl="0" indent="-457200" eaLnBrk="1" hangingPunct="1">
                  <a:spcBef>
                    <a:spcPct val="50000"/>
                  </a:spcBef>
                  <a:buNone/>
                </a:pPr>
                <a:r>
                  <a:rPr lang="en-US" altLang="zh-CN" sz="2100" b="1" dirty="0">
                    <a:solidFill>
                      <a:srgbClr val="CC0000"/>
                    </a:solidFill>
                  </a:rPr>
                  <a:t>1</a:t>
                </a:r>
                <a:r>
                  <a:rPr lang="en-US" altLang="zh-CN" sz="2100" b="1" dirty="0"/>
                  <a:t>    3    0</a:t>
                </a:r>
                <a:endParaRPr lang="en-US" altLang="zh-CN" sz="2100" b="1" dirty="0"/>
              </a:p>
            </p:txBody>
          </p:sp>
        </p:grpSp>
        <p:sp>
          <p:nvSpPr>
            <p:cNvPr id="71" name="Text Box 35"/>
            <p:cNvSpPr txBox="1"/>
            <p:nvPr/>
          </p:nvSpPr>
          <p:spPr>
            <a:xfrm>
              <a:off x="1746" y="1616"/>
              <a:ext cx="567" cy="30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800" b="1" dirty="0"/>
                <a:t>D</a:t>
              </a:r>
              <a:r>
                <a:rPr lang="en-US" altLang="zh-CN" sz="1800" b="1" baseline="-25000" dirty="0"/>
                <a:t>1  </a:t>
              </a:r>
              <a:r>
                <a:rPr lang="en-US" altLang="zh-CN" sz="1800" b="1" dirty="0"/>
                <a:t>=</a:t>
              </a:r>
              <a:endParaRPr lang="en-US" altLang="zh-CN" sz="1800" b="1" dirty="0"/>
            </a:p>
          </p:txBody>
        </p:sp>
      </p:grpSp>
      <p:grpSp>
        <p:nvGrpSpPr>
          <p:cNvPr id="76" name="Group 36"/>
          <p:cNvGrpSpPr/>
          <p:nvPr/>
        </p:nvGrpSpPr>
        <p:grpSpPr>
          <a:xfrm>
            <a:off x="1628775" y="3300413"/>
            <a:ext cx="2246710" cy="1383507"/>
            <a:chOff x="1746" y="1207"/>
            <a:chExt cx="1887" cy="1162"/>
          </a:xfrm>
        </p:grpSpPr>
        <p:grpSp>
          <p:nvGrpSpPr>
            <p:cNvPr id="77" name="Group 37"/>
            <p:cNvGrpSpPr/>
            <p:nvPr/>
          </p:nvGrpSpPr>
          <p:grpSpPr>
            <a:xfrm>
              <a:off x="2381" y="1207"/>
              <a:ext cx="1252" cy="1162"/>
              <a:chOff x="3742" y="2500"/>
              <a:chExt cx="1252" cy="1162"/>
            </a:xfrm>
          </p:grpSpPr>
          <p:sp>
            <p:nvSpPr>
              <p:cNvPr id="79" name="AutoShape 38"/>
              <p:cNvSpPr/>
              <p:nvPr/>
            </p:nvSpPr>
            <p:spPr>
              <a:xfrm>
                <a:off x="3742" y="2636"/>
                <a:ext cx="48" cy="912"/>
              </a:xfrm>
              <a:prstGeom prst="leftBrace">
                <a:avLst>
                  <a:gd name="adj1" fmla="val 158333"/>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80" name="AutoShape 39"/>
              <p:cNvSpPr/>
              <p:nvPr/>
            </p:nvSpPr>
            <p:spPr>
              <a:xfrm>
                <a:off x="4898" y="2636"/>
                <a:ext cx="96" cy="960"/>
              </a:xfrm>
              <a:prstGeom prst="rightBrace">
                <a:avLst>
                  <a:gd name="adj1" fmla="val 83333"/>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81" name="Text Box 40"/>
              <p:cNvSpPr txBox="1"/>
              <p:nvPr/>
            </p:nvSpPr>
            <p:spPr>
              <a:xfrm>
                <a:off x="3840" y="2544"/>
                <a:ext cx="816" cy="30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endParaRPr lang="zh-CN" altLang="zh-CN" sz="1800" b="1" dirty="0"/>
              </a:p>
            </p:txBody>
          </p:sp>
          <p:sp>
            <p:nvSpPr>
              <p:cNvPr id="82" name="Text Box 41"/>
              <p:cNvSpPr txBox="1"/>
              <p:nvPr/>
            </p:nvSpPr>
            <p:spPr>
              <a:xfrm>
                <a:off x="3833" y="2500"/>
                <a:ext cx="948" cy="11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457200" lvl="0" indent="-457200" eaLnBrk="1" hangingPunct="1">
                  <a:spcBef>
                    <a:spcPct val="50000"/>
                  </a:spcBef>
                  <a:buNone/>
                </a:pPr>
                <a:r>
                  <a:rPr lang="en-US" altLang="zh-CN" sz="2100" b="1" dirty="0"/>
                  <a:t>0    </a:t>
                </a:r>
                <a:r>
                  <a:rPr lang="en-US" altLang="zh-CN" sz="2100" b="1" dirty="0">
                    <a:solidFill>
                      <a:srgbClr val="CC0000"/>
                    </a:solidFill>
                  </a:rPr>
                  <a:t>2</a:t>
                </a:r>
                <a:r>
                  <a:rPr lang="en-US" altLang="zh-CN" sz="2100" b="1" dirty="0"/>
                  <a:t>    8</a:t>
                </a:r>
                <a:endParaRPr lang="en-US" altLang="zh-CN" sz="2100" b="1" dirty="0"/>
              </a:p>
              <a:p>
                <a:pPr marL="457200" lvl="0" indent="-457200" eaLnBrk="1" hangingPunct="1">
                  <a:spcBef>
                    <a:spcPct val="50000"/>
                  </a:spcBef>
                  <a:buNone/>
                </a:pPr>
                <a:r>
                  <a:rPr lang="en-US" altLang="zh-CN" sz="2100" b="1" dirty="0">
                    <a:solidFill>
                      <a:srgbClr val="CC0000"/>
                    </a:solidFill>
                  </a:rPr>
                  <a:t>8    0    6</a:t>
                </a:r>
                <a:endParaRPr lang="en-US" altLang="zh-CN" sz="2100" b="1" dirty="0">
                  <a:solidFill>
                    <a:srgbClr val="CC0000"/>
                  </a:solidFill>
                </a:endParaRPr>
              </a:p>
              <a:p>
                <a:pPr marL="457200" lvl="0" indent="-457200" eaLnBrk="1" hangingPunct="1">
                  <a:spcBef>
                    <a:spcPct val="50000"/>
                  </a:spcBef>
                  <a:buNone/>
                </a:pPr>
                <a:r>
                  <a:rPr lang="en-US" altLang="zh-CN" sz="2100" b="1" dirty="0"/>
                  <a:t>1    </a:t>
                </a:r>
                <a:r>
                  <a:rPr lang="en-US" altLang="zh-CN" sz="2100" b="1" dirty="0">
                    <a:solidFill>
                      <a:srgbClr val="CC0000"/>
                    </a:solidFill>
                  </a:rPr>
                  <a:t>3</a:t>
                </a:r>
                <a:r>
                  <a:rPr lang="en-US" altLang="zh-CN" sz="2100" b="1" dirty="0"/>
                  <a:t>    0</a:t>
                </a:r>
                <a:endParaRPr lang="en-US" altLang="zh-CN" sz="2100" b="1" dirty="0"/>
              </a:p>
            </p:txBody>
          </p:sp>
        </p:grpSp>
        <p:sp>
          <p:nvSpPr>
            <p:cNvPr id="78" name="Text Box 42"/>
            <p:cNvSpPr txBox="1"/>
            <p:nvPr/>
          </p:nvSpPr>
          <p:spPr>
            <a:xfrm>
              <a:off x="1746" y="1616"/>
              <a:ext cx="567" cy="30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800" b="1" dirty="0"/>
                <a:t>D</a:t>
              </a:r>
              <a:r>
                <a:rPr lang="en-US" altLang="zh-CN" sz="1800" b="1" baseline="-25000" dirty="0"/>
                <a:t>2  </a:t>
              </a:r>
              <a:r>
                <a:rPr lang="en-US" altLang="zh-CN" sz="1800" b="1" dirty="0"/>
                <a:t>=</a:t>
              </a:r>
              <a:endParaRPr lang="en-US" altLang="zh-CN" sz="1800" b="1" dirty="0"/>
            </a:p>
          </p:txBody>
        </p:sp>
      </p:grpSp>
      <p:grpSp>
        <p:nvGrpSpPr>
          <p:cNvPr id="83" name="Group 43"/>
          <p:cNvGrpSpPr/>
          <p:nvPr/>
        </p:nvGrpSpPr>
        <p:grpSpPr>
          <a:xfrm>
            <a:off x="4572000" y="3246835"/>
            <a:ext cx="2246710" cy="1383506"/>
            <a:chOff x="1746" y="1207"/>
            <a:chExt cx="1887" cy="1162"/>
          </a:xfrm>
        </p:grpSpPr>
        <p:grpSp>
          <p:nvGrpSpPr>
            <p:cNvPr id="84" name="Group 44"/>
            <p:cNvGrpSpPr/>
            <p:nvPr/>
          </p:nvGrpSpPr>
          <p:grpSpPr>
            <a:xfrm>
              <a:off x="2381" y="1207"/>
              <a:ext cx="1252" cy="1162"/>
              <a:chOff x="3742" y="2500"/>
              <a:chExt cx="1252" cy="1162"/>
            </a:xfrm>
          </p:grpSpPr>
          <p:sp>
            <p:nvSpPr>
              <p:cNvPr id="86" name="AutoShape 45"/>
              <p:cNvSpPr/>
              <p:nvPr/>
            </p:nvSpPr>
            <p:spPr>
              <a:xfrm>
                <a:off x="3742" y="2636"/>
                <a:ext cx="48" cy="912"/>
              </a:xfrm>
              <a:prstGeom prst="leftBrace">
                <a:avLst>
                  <a:gd name="adj1" fmla="val 158333"/>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87" name="AutoShape 46"/>
              <p:cNvSpPr/>
              <p:nvPr/>
            </p:nvSpPr>
            <p:spPr>
              <a:xfrm>
                <a:off x="4898" y="2636"/>
                <a:ext cx="96" cy="960"/>
              </a:xfrm>
              <a:prstGeom prst="rightBrace">
                <a:avLst>
                  <a:gd name="adj1" fmla="val 83333"/>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88" name="Text Box 47"/>
              <p:cNvSpPr txBox="1"/>
              <p:nvPr/>
            </p:nvSpPr>
            <p:spPr>
              <a:xfrm>
                <a:off x="3840" y="2544"/>
                <a:ext cx="816" cy="30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endParaRPr lang="zh-CN" altLang="zh-CN" sz="1800" b="1" dirty="0"/>
              </a:p>
            </p:txBody>
          </p:sp>
          <p:sp>
            <p:nvSpPr>
              <p:cNvPr id="89" name="Text Box 48"/>
              <p:cNvSpPr txBox="1"/>
              <p:nvPr/>
            </p:nvSpPr>
            <p:spPr>
              <a:xfrm>
                <a:off x="3833" y="2500"/>
                <a:ext cx="948" cy="11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457200" lvl="0" indent="-457200" eaLnBrk="1" hangingPunct="1">
                  <a:spcBef>
                    <a:spcPct val="50000"/>
                  </a:spcBef>
                  <a:buNone/>
                </a:pPr>
                <a:r>
                  <a:rPr lang="en-US" altLang="zh-CN" sz="2100" b="1" dirty="0"/>
                  <a:t>0    2    </a:t>
                </a:r>
                <a:r>
                  <a:rPr lang="en-US" altLang="zh-CN" sz="2100" b="1" dirty="0">
                    <a:solidFill>
                      <a:srgbClr val="CC0000"/>
                    </a:solidFill>
                  </a:rPr>
                  <a:t>8</a:t>
                </a:r>
                <a:endParaRPr lang="en-US" altLang="zh-CN" sz="2100" b="1" dirty="0">
                  <a:solidFill>
                    <a:srgbClr val="CC0000"/>
                  </a:solidFill>
                </a:endParaRPr>
              </a:p>
              <a:p>
                <a:pPr marL="457200" lvl="0" indent="-457200" eaLnBrk="1" hangingPunct="1">
                  <a:spcBef>
                    <a:spcPct val="50000"/>
                  </a:spcBef>
                  <a:buNone/>
                </a:pPr>
                <a:r>
                  <a:rPr lang="en-US" altLang="zh-CN" sz="2100" b="1" dirty="0"/>
                  <a:t>7    0    </a:t>
                </a:r>
                <a:r>
                  <a:rPr lang="en-US" altLang="zh-CN" sz="2100" b="1" dirty="0">
                    <a:solidFill>
                      <a:srgbClr val="CC0000"/>
                    </a:solidFill>
                  </a:rPr>
                  <a:t>6</a:t>
                </a:r>
                <a:endParaRPr lang="en-US" altLang="zh-CN" sz="2100" b="1" dirty="0">
                  <a:solidFill>
                    <a:srgbClr val="CC0000"/>
                  </a:solidFill>
                </a:endParaRPr>
              </a:p>
              <a:p>
                <a:pPr marL="457200" lvl="0" indent="-457200" eaLnBrk="1" hangingPunct="1">
                  <a:spcBef>
                    <a:spcPct val="50000"/>
                  </a:spcBef>
                  <a:buNone/>
                </a:pPr>
                <a:r>
                  <a:rPr lang="en-US" altLang="zh-CN" sz="2100" b="1" dirty="0">
                    <a:solidFill>
                      <a:srgbClr val="CC0000"/>
                    </a:solidFill>
                  </a:rPr>
                  <a:t>1    3    0</a:t>
                </a:r>
                <a:endParaRPr lang="en-US" altLang="zh-CN" sz="2100" b="1" dirty="0">
                  <a:solidFill>
                    <a:srgbClr val="CC0000"/>
                  </a:solidFill>
                </a:endParaRPr>
              </a:p>
            </p:txBody>
          </p:sp>
        </p:grpSp>
        <p:sp>
          <p:nvSpPr>
            <p:cNvPr id="85" name="Text Box 49"/>
            <p:cNvSpPr txBox="1"/>
            <p:nvPr/>
          </p:nvSpPr>
          <p:spPr>
            <a:xfrm>
              <a:off x="1746" y="1616"/>
              <a:ext cx="567" cy="30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800" b="1" dirty="0"/>
                <a:t>D</a:t>
              </a:r>
              <a:r>
                <a:rPr lang="en-US" altLang="zh-CN" sz="1800" b="1" baseline="-25000" dirty="0"/>
                <a:t>3  </a:t>
              </a:r>
              <a:r>
                <a:rPr lang="en-US" altLang="zh-CN" sz="1800" b="1" dirty="0"/>
                <a:t>=</a:t>
              </a:r>
              <a:endParaRPr lang="en-US" altLang="zh-CN" sz="1800" b="1" dirty="0"/>
            </a:p>
          </p:txBody>
        </p:sp>
      </p:grpSp>
      <p:sp>
        <p:nvSpPr>
          <p:cNvPr id="90" name="Rectangle 50"/>
          <p:cNvSpPr/>
          <p:nvPr/>
        </p:nvSpPr>
        <p:spPr>
          <a:xfrm>
            <a:off x="2159899" y="624481"/>
            <a:ext cx="6847506" cy="507831"/>
          </a:xfrm>
          <a:prstGeom prst="rect">
            <a:avLst/>
          </a:prstGeom>
          <a:solidFill>
            <a:srgbClr val="FF9999"/>
          </a:solid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150000"/>
              </a:lnSpc>
              <a:spcBef>
                <a:spcPct val="0"/>
              </a:spcBef>
              <a:buNone/>
            </a:pPr>
            <a:r>
              <a:rPr lang="en-US" altLang="zh-CN" sz="1800" b="1" dirty="0"/>
              <a:t>D</a:t>
            </a:r>
            <a:r>
              <a:rPr lang="en-US" altLang="zh-CN" sz="1800" b="1" baseline="-25000" dirty="0"/>
              <a:t>i,j</a:t>
            </a:r>
            <a:r>
              <a:rPr lang="en-US" altLang="zh-CN" sz="1800" b="1" baseline="30000" dirty="0"/>
              <a:t>k</a:t>
            </a:r>
            <a:r>
              <a:rPr lang="zh-CN" altLang="en-US" sz="1800" b="1" dirty="0"/>
              <a:t>：从顶点</a:t>
            </a:r>
            <a:r>
              <a:rPr lang="en-US" altLang="zh-CN" sz="1800" b="1" dirty="0"/>
              <a:t>i</a:t>
            </a:r>
            <a:r>
              <a:rPr lang="zh-CN" altLang="en-US" sz="1800" b="1" dirty="0"/>
              <a:t>（可以经过顶点</a:t>
            </a:r>
            <a:r>
              <a:rPr lang="en-US" altLang="zh-CN" sz="1800" b="1" dirty="0"/>
              <a:t>1</a:t>
            </a:r>
            <a:r>
              <a:rPr lang="zh-CN" altLang="en-US" sz="1800" b="1" dirty="0"/>
              <a:t>、顶点</a:t>
            </a:r>
            <a:r>
              <a:rPr lang="en-US" altLang="zh-CN" sz="1800" b="1" dirty="0"/>
              <a:t>2</a:t>
            </a:r>
            <a:r>
              <a:rPr lang="zh-CN" altLang="en-US" sz="1800" b="1" dirty="0"/>
              <a:t>、</a:t>
            </a:r>
            <a:r>
              <a:rPr lang="en-US" altLang="zh-CN" sz="1800" b="1" dirty="0"/>
              <a:t>……</a:t>
            </a:r>
            <a:r>
              <a:rPr lang="zh-CN" altLang="en-US" sz="1800" b="1" dirty="0"/>
              <a:t>顶点</a:t>
            </a:r>
            <a:r>
              <a:rPr lang="en-US" altLang="zh-CN" sz="1800" b="1" dirty="0"/>
              <a:t>k</a:t>
            </a:r>
            <a:r>
              <a:rPr lang="zh-CN" altLang="en-US" sz="1800" b="1" dirty="0"/>
              <a:t>）到顶点</a:t>
            </a:r>
            <a:r>
              <a:rPr lang="en-US" altLang="zh-CN" sz="1800" b="1" dirty="0"/>
              <a:t>j</a:t>
            </a:r>
            <a:r>
              <a:rPr lang="zh-CN" altLang="en-US" sz="1800" b="1" dirty="0"/>
              <a:t>的距离。</a:t>
            </a:r>
            <a:endParaRPr lang="zh-CN" altLang="en-US"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bldLvl="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程序实现：</a:t>
            </a:r>
            <a:endParaRPr lang="en-US" altLang="zh-CN" dirty="0" smtClean="0"/>
          </a:p>
          <a:p>
            <a:pPr marL="478155" lvl="2" indent="-342900">
              <a:buFont typeface="Wingdings" panose="05000000000000000000" pitchFamily="2" charset="2"/>
              <a:buChar char="Ø"/>
            </a:pPr>
            <a:r>
              <a:rPr lang="zh-CN" altLang="en-US" dirty="0"/>
              <a:t>重要发现：在从</a:t>
            </a:r>
            <a:r>
              <a:rPr lang="en-US" altLang="zh-CN" dirty="0"/>
              <a:t>D</a:t>
            </a:r>
            <a:r>
              <a:rPr lang="en-US" altLang="zh-CN" baseline="-25000" dirty="0"/>
              <a:t>k-1</a:t>
            </a:r>
            <a:r>
              <a:rPr lang="zh-CN" altLang="en-US" dirty="0"/>
              <a:t>到</a:t>
            </a:r>
            <a:r>
              <a:rPr lang="en-US" altLang="zh-CN" dirty="0" err="1"/>
              <a:t>D</a:t>
            </a:r>
            <a:r>
              <a:rPr lang="en-US" altLang="zh-CN" baseline="-25000" dirty="0" err="1"/>
              <a:t>k</a:t>
            </a:r>
            <a:r>
              <a:rPr lang="zh-CN" altLang="en-US" dirty="0"/>
              <a:t>的计算过程中中，第</a:t>
            </a:r>
            <a:r>
              <a:rPr lang="en-US" altLang="zh-CN" dirty="0"/>
              <a:t>k</a:t>
            </a:r>
            <a:r>
              <a:rPr lang="zh-CN" altLang="en-US" dirty="0"/>
              <a:t>行和第</a:t>
            </a:r>
            <a:r>
              <a:rPr lang="en-US" altLang="zh-CN" dirty="0"/>
              <a:t>k</a:t>
            </a:r>
            <a:r>
              <a:rPr lang="zh-CN" altLang="en-US" dirty="0"/>
              <a:t>列是不变的。（</a:t>
            </a:r>
            <a:r>
              <a:rPr lang="zh-CN" altLang="en-US" dirty="0" smtClean="0"/>
              <a:t>因为从</a:t>
            </a:r>
            <a:r>
              <a:rPr lang="zh-CN" altLang="en-US" dirty="0"/>
              <a:t>顶点</a:t>
            </a:r>
            <a:r>
              <a:rPr lang="en-US" altLang="zh-CN" dirty="0"/>
              <a:t>k</a:t>
            </a:r>
            <a:r>
              <a:rPr lang="zh-CN" altLang="en-US" dirty="0"/>
              <a:t>到顶点</a:t>
            </a:r>
            <a:r>
              <a:rPr lang="en-US" altLang="zh-CN" dirty="0"/>
              <a:t>j</a:t>
            </a:r>
            <a:r>
              <a:rPr lang="zh-CN" altLang="en-US" dirty="0"/>
              <a:t>或顶点</a:t>
            </a:r>
            <a:r>
              <a:rPr lang="en-US" altLang="zh-CN" dirty="0"/>
              <a:t>j</a:t>
            </a:r>
            <a:r>
              <a:rPr lang="zh-CN" altLang="en-US" dirty="0"/>
              <a:t>到顶点</a:t>
            </a:r>
            <a:r>
              <a:rPr lang="en-US" altLang="zh-CN" dirty="0"/>
              <a:t>k</a:t>
            </a:r>
            <a:r>
              <a:rPr lang="zh-CN" altLang="en-US" dirty="0"/>
              <a:t>允许经过顶点</a:t>
            </a:r>
            <a:r>
              <a:rPr lang="en-US" altLang="zh-CN" dirty="0"/>
              <a:t>k</a:t>
            </a:r>
            <a:r>
              <a:rPr lang="zh-CN" altLang="en-US" dirty="0"/>
              <a:t>是没有意义的） </a:t>
            </a:r>
            <a:endParaRPr lang="en-US" altLang="zh-CN" dirty="0"/>
          </a:p>
          <a:p>
            <a:pPr marL="478155" lvl="2" indent="-342900">
              <a:buFont typeface="Wingdings" panose="05000000000000000000" pitchFamily="2" charset="2"/>
              <a:buChar char="Ø"/>
            </a:pPr>
            <a:r>
              <a:rPr lang="zh-CN" altLang="en-US" dirty="0"/>
              <a:t>而在从</a:t>
            </a:r>
            <a:r>
              <a:rPr lang="en-US" altLang="zh-CN" dirty="0"/>
              <a:t>D</a:t>
            </a:r>
            <a:r>
              <a:rPr lang="en-US" altLang="zh-CN" baseline="-25000" dirty="0"/>
              <a:t>k-1</a:t>
            </a:r>
            <a:r>
              <a:rPr lang="zh-CN" altLang="en-US" dirty="0"/>
              <a:t>到</a:t>
            </a:r>
            <a:r>
              <a:rPr lang="en-US" altLang="zh-CN" dirty="0" err="1"/>
              <a:t>D</a:t>
            </a:r>
            <a:r>
              <a:rPr lang="en-US" altLang="zh-CN" baseline="-25000" dirty="0" err="1"/>
              <a:t>k</a:t>
            </a:r>
            <a:r>
              <a:rPr lang="zh-CN" altLang="en-US" dirty="0"/>
              <a:t>的计算过程中也只用到第</a:t>
            </a:r>
            <a:r>
              <a:rPr lang="en-US" altLang="zh-CN" dirty="0"/>
              <a:t>k</a:t>
            </a:r>
            <a:r>
              <a:rPr lang="zh-CN" altLang="en-US" dirty="0"/>
              <a:t>行和第</a:t>
            </a:r>
            <a:r>
              <a:rPr lang="en-US" altLang="zh-CN" dirty="0"/>
              <a:t>k</a:t>
            </a:r>
            <a:r>
              <a:rPr lang="zh-CN" altLang="en-US" dirty="0"/>
              <a:t>列，也就是说，在这一步的计算过程中用到的数据都不会被覆盖</a:t>
            </a:r>
            <a:r>
              <a:rPr lang="zh-CN" altLang="en-US" dirty="0"/>
              <a:t>。</a:t>
            </a:r>
            <a:endParaRPr lang="en-US" altLang="zh-CN" dirty="0"/>
          </a:p>
          <a:p>
            <a:pPr marL="478155" lvl="2" indent="-342900">
              <a:buFont typeface="Wingdings" panose="05000000000000000000" pitchFamily="2" charset="2"/>
              <a:buChar char="Ø"/>
            </a:pPr>
            <a:r>
              <a:rPr lang="zh-CN" altLang="en-US" dirty="0"/>
              <a:t>故在算法中仅使用一个矩阵</a:t>
            </a:r>
            <a:r>
              <a:rPr lang="en-US" altLang="zh-CN" dirty="0"/>
              <a:t>D</a:t>
            </a:r>
            <a:r>
              <a:rPr lang="zh-CN" altLang="en-US" dirty="0"/>
              <a:t>即</a:t>
            </a:r>
            <a:r>
              <a:rPr lang="zh-CN" altLang="en-US" dirty="0" smtClean="0"/>
              <a:t>可。</a:t>
            </a:r>
            <a:endParaRPr lang="zh-CN" altLang="en-US" dirty="0"/>
          </a:p>
          <a:p>
            <a:r>
              <a:rPr lang="zh-CN" altLang="en-US" sz="2000" dirty="0" smtClean="0"/>
              <a:t>    </a:t>
            </a:r>
            <a:endParaRPr lang="zh-CN" altLang="en-US" sz="2000" dirty="0">
              <a:solidFill>
                <a:schemeClr val="tx2"/>
              </a:solidFill>
            </a:endParaRPr>
          </a:p>
          <a:p>
            <a:endParaRPr lang="en-US" altLang="zh-CN" dirty="0" smtClean="0"/>
          </a:p>
        </p:txBody>
      </p:sp>
      <p:sp>
        <p:nvSpPr>
          <p:cNvPr id="3" name="标题 2"/>
          <p:cNvSpPr>
            <a:spLocks noGrp="1"/>
          </p:cNvSpPr>
          <p:nvPr>
            <p:ph type="title"/>
          </p:nvPr>
        </p:nvSpPr>
        <p:spPr>
          <a:xfrm>
            <a:off x="746301" y="171219"/>
            <a:ext cx="4816300" cy="248285"/>
          </a:xfrm>
        </p:spPr>
        <p:txBody>
          <a:bodyPr/>
          <a:lstStyle/>
          <a:p>
            <a:r>
              <a:rPr lang="en-US" altLang="zh-CN" dirty="0" smtClean="0">
                <a:sym typeface="+mn-ea"/>
              </a:rPr>
              <a:t>7.6 </a:t>
            </a:r>
            <a:r>
              <a:rPr lang="zh-CN" altLang="en-US" dirty="0" smtClean="0">
                <a:sym typeface="+mn-ea"/>
              </a:rPr>
              <a:t>最短路径</a:t>
            </a:r>
            <a:endParaRPr lang="zh-CN" altLang="en-US"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FLOYD</a:t>
            </a:r>
            <a:r>
              <a:rPr lang="zh-CN" altLang="en-US" dirty="0" smtClean="0"/>
              <a:t>算法：</a:t>
            </a:r>
            <a:endParaRPr lang="en-US" altLang="zh-CN" dirty="0" smtClean="0"/>
          </a:p>
          <a:p>
            <a:pPr lvl="2"/>
            <a:r>
              <a:rPr lang="en-US" altLang="zh-CN" dirty="0"/>
              <a:t>FLOYD(</a:t>
            </a:r>
            <a:r>
              <a:rPr lang="en-US" altLang="zh-CN" dirty="0" err="1"/>
              <a:t>int</a:t>
            </a:r>
            <a:r>
              <a:rPr lang="en-US" altLang="zh-CN" dirty="0"/>
              <a:t> *</a:t>
            </a:r>
            <a:r>
              <a:rPr lang="en-US" altLang="zh-CN" dirty="0" err="1"/>
              <a:t>L,int</a:t>
            </a:r>
            <a:r>
              <a:rPr lang="en-US" altLang="zh-CN" dirty="0"/>
              <a:t> n) {</a:t>
            </a:r>
            <a:endParaRPr lang="en-US" altLang="zh-CN" dirty="0"/>
          </a:p>
          <a:p>
            <a:pPr lvl="2"/>
            <a:r>
              <a:rPr lang="en-US" altLang="zh-CN" dirty="0"/>
              <a:t>   </a:t>
            </a:r>
            <a:r>
              <a:rPr lang="en-US" altLang="zh-CN" dirty="0" err="1"/>
              <a:t>int</a:t>
            </a:r>
            <a:r>
              <a:rPr lang="en-US" altLang="zh-CN" dirty="0"/>
              <a:t> *D=(</a:t>
            </a:r>
            <a:r>
              <a:rPr lang="en-US" altLang="zh-CN" dirty="0" err="1"/>
              <a:t>int</a:t>
            </a:r>
            <a:r>
              <a:rPr lang="en-US" altLang="zh-CN" dirty="0"/>
              <a:t> *)</a:t>
            </a:r>
            <a:r>
              <a:rPr lang="en-US" altLang="zh-CN" dirty="0" err="1"/>
              <a:t>malloc</a:t>
            </a:r>
            <a:r>
              <a:rPr lang="en-US" altLang="zh-CN" dirty="0"/>
              <a:t>((n+1)*(n+1)*</a:t>
            </a:r>
            <a:r>
              <a:rPr lang="en-US" altLang="zh-CN" dirty="0" err="1"/>
              <a:t>sizeof</a:t>
            </a:r>
            <a:r>
              <a:rPr lang="en-US" altLang="zh-CN" dirty="0"/>
              <a:t>(</a:t>
            </a:r>
            <a:r>
              <a:rPr lang="en-US" altLang="zh-CN" dirty="0" err="1"/>
              <a:t>int</a:t>
            </a:r>
            <a:r>
              <a:rPr lang="en-US" altLang="zh-CN" dirty="0"/>
              <a:t>));</a:t>
            </a:r>
            <a:endParaRPr lang="en-US" altLang="zh-CN" dirty="0"/>
          </a:p>
          <a:p>
            <a:pPr lvl="2"/>
            <a:r>
              <a:rPr lang="en-US" altLang="zh-CN" dirty="0"/>
              <a:t>   D       L    {</a:t>
            </a:r>
            <a:r>
              <a:rPr lang="zh-CN" altLang="en-US" dirty="0"/>
              <a:t>将数组</a:t>
            </a:r>
            <a:r>
              <a:rPr lang="en-US" altLang="zh-CN" dirty="0"/>
              <a:t>L</a:t>
            </a:r>
            <a:r>
              <a:rPr lang="zh-CN" altLang="en-US" dirty="0"/>
              <a:t>复制到</a:t>
            </a:r>
            <a:r>
              <a:rPr lang="en-US" altLang="zh-CN" dirty="0"/>
              <a:t>D};</a:t>
            </a:r>
            <a:endParaRPr lang="en-US" altLang="zh-CN" dirty="0"/>
          </a:p>
          <a:p>
            <a:pPr lvl="2"/>
            <a:r>
              <a:rPr lang="en-US" altLang="zh-CN" dirty="0"/>
              <a:t>   for(k=0;k&lt;</a:t>
            </a:r>
            <a:r>
              <a:rPr lang="en-US" altLang="zh-CN" dirty="0" err="1"/>
              <a:t>n;k</a:t>
            </a:r>
            <a:r>
              <a:rPr lang="en-US" altLang="zh-CN" dirty="0"/>
              <a:t>++)</a:t>
            </a:r>
            <a:endParaRPr lang="en-US" altLang="zh-CN" dirty="0"/>
          </a:p>
          <a:p>
            <a:pPr lvl="2"/>
            <a:r>
              <a:rPr lang="en-US" altLang="zh-CN" dirty="0"/>
              <a:t>      for(</a:t>
            </a:r>
            <a:r>
              <a:rPr lang="en-US" altLang="zh-CN" dirty="0" err="1"/>
              <a:t>i</a:t>
            </a:r>
            <a:r>
              <a:rPr lang="en-US" altLang="zh-CN" dirty="0"/>
              <a:t>=0;i&lt;</a:t>
            </a:r>
            <a:r>
              <a:rPr lang="en-US" altLang="zh-CN" dirty="0" err="1"/>
              <a:t>n;i</a:t>
            </a:r>
            <a:r>
              <a:rPr lang="en-US" altLang="zh-CN" dirty="0"/>
              <a:t>++)</a:t>
            </a:r>
            <a:endParaRPr lang="en-US" altLang="zh-CN" dirty="0"/>
          </a:p>
          <a:p>
            <a:pPr lvl="2"/>
            <a:r>
              <a:rPr lang="en-US" altLang="zh-CN" dirty="0"/>
              <a:t>         for(j=0;j&lt;</a:t>
            </a:r>
            <a:r>
              <a:rPr lang="en-US" altLang="zh-CN" dirty="0" err="1"/>
              <a:t>n;j</a:t>
            </a:r>
            <a:r>
              <a:rPr lang="en-US" altLang="zh-CN" dirty="0"/>
              <a:t>++)</a:t>
            </a:r>
            <a:endParaRPr lang="en-US" altLang="zh-CN" dirty="0"/>
          </a:p>
          <a:p>
            <a:pPr lvl="2"/>
            <a:r>
              <a:rPr lang="en-US" altLang="zh-CN" dirty="0"/>
              <a:t>            D[</a:t>
            </a:r>
            <a:r>
              <a:rPr lang="en-US" altLang="zh-CN" dirty="0" err="1"/>
              <a:t>i</a:t>
            </a:r>
            <a:r>
              <a:rPr lang="en-US" altLang="zh-CN" dirty="0"/>
              <a:t>*</a:t>
            </a:r>
            <a:r>
              <a:rPr lang="en-US" altLang="zh-CN" dirty="0" err="1"/>
              <a:t>n+j</a:t>
            </a:r>
            <a:r>
              <a:rPr lang="en-US" altLang="zh-CN" dirty="0"/>
              <a:t>]=min(D[</a:t>
            </a:r>
            <a:r>
              <a:rPr lang="en-US" altLang="zh-CN" dirty="0" err="1"/>
              <a:t>i</a:t>
            </a:r>
            <a:r>
              <a:rPr lang="en-US" altLang="zh-CN" dirty="0"/>
              <a:t>*</a:t>
            </a:r>
            <a:r>
              <a:rPr lang="en-US" altLang="zh-CN" dirty="0" err="1"/>
              <a:t>n+j</a:t>
            </a:r>
            <a:r>
              <a:rPr lang="en-US" altLang="zh-CN" dirty="0"/>
              <a:t>], D[</a:t>
            </a:r>
            <a:r>
              <a:rPr lang="en-US" altLang="zh-CN" dirty="0" err="1"/>
              <a:t>i</a:t>
            </a:r>
            <a:r>
              <a:rPr lang="en-US" altLang="zh-CN" dirty="0"/>
              <a:t>*</a:t>
            </a:r>
            <a:r>
              <a:rPr lang="en-US" altLang="zh-CN" dirty="0" err="1"/>
              <a:t>n+k</a:t>
            </a:r>
            <a:r>
              <a:rPr lang="en-US" altLang="zh-CN" dirty="0"/>
              <a:t>]+D[k*</a:t>
            </a:r>
            <a:r>
              <a:rPr lang="en-US" altLang="zh-CN" dirty="0" err="1"/>
              <a:t>n+j</a:t>
            </a:r>
            <a:r>
              <a:rPr lang="en-US" altLang="zh-CN" dirty="0"/>
              <a:t>]);</a:t>
            </a:r>
            <a:endParaRPr lang="en-US" altLang="zh-CN" dirty="0"/>
          </a:p>
          <a:p>
            <a:pPr lvl="2"/>
            <a:r>
              <a:rPr lang="en-US" altLang="zh-CN" dirty="0" smtClean="0"/>
              <a:t>}</a:t>
            </a:r>
            <a:endParaRPr lang="en-US" altLang="zh-CN" dirty="0" smtClean="0"/>
          </a:p>
          <a:p>
            <a:r>
              <a:rPr lang="zh-CN" altLang="en-US" sz="2000" dirty="0" smtClean="0"/>
              <a:t>    </a:t>
            </a:r>
            <a:endParaRPr lang="zh-CN" altLang="en-US" sz="2000" dirty="0">
              <a:solidFill>
                <a:schemeClr val="tx2"/>
              </a:solidFill>
            </a:endParaRPr>
          </a:p>
          <a:p>
            <a:endParaRPr lang="en-US" altLang="zh-CN" dirty="0" smtClean="0"/>
          </a:p>
        </p:txBody>
      </p:sp>
      <p:sp>
        <p:nvSpPr>
          <p:cNvPr id="3" name="标题 2"/>
          <p:cNvSpPr>
            <a:spLocks noGrp="1"/>
          </p:cNvSpPr>
          <p:nvPr>
            <p:ph type="title"/>
          </p:nvPr>
        </p:nvSpPr>
        <p:spPr>
          <a:xfrm>
            <a:off x="746301" y="171219"/>
            <a:ext cx="4816300" cy="248285"/>
          </a:xfrm>
        </p:spPr>
        <p:txBody>
          <a:bodyPr/>
          <a:lstStyle/>
          <a:p>
            <a:r>
              <a:rPr lang="en-US" altLang="zh-CN" dirty="0" smtClean="0">
                <a:sym typeface="+mn-ea"/>
              </a:rPr>
              <a:t>7.6 </a:t>
            </a:r>
            <a:r>
              <a:rPr lang="zh-CN" altLang="en-US" dirty="0" smtClean="0">
                <a:sym typeface="+mn-ea"/>
              </a:rPr>
              <a:t>最短路径</a:t>
            </a:r>
            <a:endParaRPr lang="zh-CN" altLang="en-US" dirty="0"/>
          </a:p>
        </p:txBody>
      </p:sp>
      <p:sp>
        <p:nvSpPr>
          <p:cNvPr id="4" name="Line 4"/>
          <p:cNvSpPr/>
          <p:nvPr/>
        </p:nvSpPr>
        <p:spPr>
          <a:xfrm flipH="1">
            <a:off x="1176937" y="2129929"/>
            <a:ext cx="432197" cy="0"/>
          </a:xfrm>
          <a:prstGeom prst="line">
            <a:avLst/>
          </a:prstGeom>
          <a:ln w="9525" cap="flat" cmpd="sng">
            <a:solidFill>
              <a:schemeClr val="tx1"/>
            </a:solidFill>
            <a:prstDash val="solid"/>
            <a:miter/>
            <a:headEnd type="none" w="med" len="med"/>
            <a:tailEnd type="triangle" w="med" len="med"/>
          </a:ln>
        </p:spPr>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2">
              <a:lnSpc>
                <a:spcPct val="100000"/>
              </a:lnSpc>
            </a:pPr>
            <a:r>
              <a:rPr lang="en-US" altLang="zh-CN" sz="1800" dirty="0" smtClean="0"/>
              <a:t>void </a:t>
            </a:r>
            <a:r>
              <a:rPr lang="en-US" altLang="zh-CN" sz="1800" dirty="0"/>
              <a:t>Floyd( )</a:t>
            </a:r>
            <a:endParaRPr lang="en-US" altLang="zh-CN" sz="1800" dirty="0"/>
          </a:p>
          <a:p>
            <a:pPr lvl="2">
              <a:lnSpc>
                <a:spcPct val="100000"/>
              </a:lnSpc>
            </a:pPr>
            <a:r>
              <a:rPr lang="nn-NO" altLang="zh-CN" sz="1800" dirty="0"/>
              <a:t>{ </a:t>
            </a:r>
            <a:endParaRPr lang="nn-NO" altLang="zh-CN" sz="1800" dirty="0"/>
          </a:p>
          <a:p>
            <a:pPr lvl="2">
              <a:lnSpc>
                <a:spcPct val="100000"/>
              </a:lnSpc>
            </a:pPr>
            <a:r>
              <a:rPr lang="nn-NO" altLang="zh-CN" sz="1800" dirty="0"/>
              <a:t>	for ( i = 0; i &lt; N; i++ )</a:t>
            </a:r>
            <a:endParaRPr lang="nn-NO" altLang="zh-CN" sz="1800" dirty="0"/>
          </a:p>
          <a:p>
            <a:pPr lvl="2">
              <a:lnSpc>
                <a:spcPct val="100000"/>
              </a:lnSpc>
            </a:pPr>
            <a:r>
              <a:rPr lang="en-US" altLang="zh-CN" sz="1800" dirty="0"/>
              <a:t>    	</a:t>
            </a:r>
            <a:r>
              <a:rPr lang="en-US" altLang="zh-CN" sz="1800" dirty="0" smtClean="0"/>
              <a:t>    for</a:t>
            </a:r>
            <a:r>
              <a:rPr lang="en-US" altLang="zh-CN" sz="1800" dirty="0"/>
              <a:t>( j = 0; j &lt; N; </a:t>
            </a:r>
            <a:r>
              <a:rPr lang="en-US" altLang="zh-CN" sz="1800" dirty="0" err="1"/>
              <a:t>j++</a:t>
            </a:r>
            <a:r>
              <a:rPr lang="en-US" altLang="zh-CN" sz="1800" dirty="0"/>
              <a:t> ) {</a:t>
            </a:r>
            <a:endParaRPr lang="en-US" altLang="zh-CN" sz="1800" dirty="0"/>
          </a:p>
          <a:p>
            <a:pPr lvl="2">
              <a:lnSpc>
                <a:spcPct val="100000"/>
              </a:lnSpc>
            </a:pPr>
            <a:r>
              <a:rPr lang="en-US" altLang="zh-CN" sz="1800" dirty="0"/>
              <a:t>		</a:t>
            </a:r>
            <a:r>
              <a:rPr lang="en-US" altLang="zh-CN" sz="1800" dirty="0">
                <a:solidFill>
                  <a:srgbClr val="FF0000"/>
                </a:solidFill>
              </a:rPr>
              <a:t>D[</a:t>
            </a:r>
            <a:r>
              <a:rPr lang="en-US" altLang="zh-CN" sz="1800" dirty="0" err="1">
                <a:solidFill>
                  <a:srgbClr val="FF0000"/>
                </a:solidFill>
              </a:rPr>
              <a:t>i</a:t>
            </a:r>
            <a:r>
              <a:rPr lang="en-US" altLang="zh-CN" sz="1800" dirty="0">
                <a:solidFill>
                  <a:srgbClr val="FF0000"/>
                </a:solidFill>
              </a:rPr>
              <a:t>][j] = G[</a:t>
            </a:r>
            <a:r>
              <a:rPr lang="en-US" altLang="zh-CN" sz="1800" dirty="0" err="1">
                <a:solidFill>
                  <a:srgbClr val="FF0000"/>
                </a:solidFill>
              </a:rPr>
              <a:t>i</a:t>
            </a:r>
            <a:r>
              <a:rPr lang="en-US" altLang="zh-CN" sz="1800" dirty="0">
                <a:solidFill>
                  <a:srgbClr val="FF0000"/>
                </a:solidFill>
              </a:rPr>
              <a:t>][j];</a:t>
            </a:r>
            <a:endParaRPr lang="en-US" altLang="zh-CN" sz="1800" dirty="0">
              <a:solidFill>
                <a:srgbClr val="FF0000"/>
              </a:solidFill>
            </a:endParaRPr>
          </a:p>
          <a:p>
            <a:pPr lvl="2">
              <a:lnSpc>
                <a:spcPct val="100000"/>
              </a:lnSpc>
            </a:pPr>
            <a:r>
              <a:rPr lang="en-US" altLang="zh-CN" sz="1800" dirty="0">
                <a:solidFill>
                  <a:srgbClr val="FF0000"/>
                </a:solidFill>
              </a:rPr>
              <a:t>		path[</a:t>
            </a:r>
            <a:r>
              <a:rPr lang="en-US" altLang="zh-CN" sz="1800" dirty="0" err="1">
                <a:solidFill>
                  <a:srgbClr val="FF0000"/>
                </a:solidFill>
              </a:rPr>
              <a:t>i</a:t>
            </a:r>
            <a:r>
              <a:rPr lang="en-US" altLang="zh-CN" sz="1800" dirty="0">
                <a:solidFill>
                  <a:srgbClr val="FF0000"/>
                </a:solidFill>
              </a:rPr>
              <a:t>][j] = -1;</a:t>
            </a:r>
            <a:endParaRPr lang="en-US" altLang="zh-CN" sz="1800" dirty="0">
              <a:solidFill>
                <a:srgbClr val="FF0000"/>
              </a:solidFill>
            </a:endParaRPr>
          </a:p>
          <a:p>
            <a:pPr lvl="2">
              <a:lnSpc>
                <a:spcPct val="100000"/>
              </a:lnSpc>
            </a:pPr>
            <a:r>
              <a:rPr lang="en-US" altLang="zh-CN" sz="1800" dirty="0"/>
              <a:t>	</a:t>
            </a:r>
            <a:r>
              <a:rPr lang="en-US" altLang="zh-CN" sz="1800" dirty="0" smtClean="0"/>
              <a:t>}</a:t>
            </a:r>
            <a:endParaRPr lang="en-US" altLang="zh-CN" sz="1800" dirty="0"/>
          </a:p>
          <a:p>
            <a:pPr lvl="2">
              <a:lnSpc>
                <a:spcPct val="100000"/>
              </a:lnSpc>
            </a:pPr>
            <a:r>
              <a:rPr lang="nn-NO" altLang="zh-CN" sz="1800" dirty="0"/>
              <a:t>	for( k = 0; k &lt; N; k++ )</a:t>
            </a:r>
            <a:endParaRPr lang="nn-NO" altLang="zh-CN" sz="1800" dirty="0"/>
          </a:p>
          <a:p>
            <a:pPr lvl="2">
              <a:lnSpc>
                <a:spcPct val="100000"/>
              </a:lnSpc>
            </a:pPr>
            <a:r>
              <a:rPr lang="nn-NO" altLang="zh-CN" sz="1800" dirty="0" smtClean="0"/>
              <a:t>	    for</a:t>
            </a:r>
            <a:r>
              <a:rPr lang="nn-NO" altLang="zh-CN" sz="1800" dirty="0"/>
              <a:t>( i = 0; i &lt; N; i++ )</a:t>
            </a:r>
            <a:endParaRPr lang="nn-NO" altLang="zh-CN" sz="1800" dirty="0"/>
          </a:p>
          <a:p>
            <a:pPr lvl="2">
              <a:lnSpc>
                <a:spcPct val="100000"/>
              </a:lnSpc>
            </a:pPr>
            <a:r>
              <a:rPr lang="en-US" altLang="zh-CN" sz="1800" dirty="0"/>
              <a:t>	</a:t>
            </a:r>
            <a:r>
              <a:rPr lang="en-US" altLang="zh-CN" sz="1800" dirty="0" smtClean="0"/>
              <a:t>        for</a:t>
            </a:r>
            <a:r>
              <a:rPr lang="en-US" altLang="zh-CN" sz="1800" dirty="0"/>
              <a:t>( j = 0; j &lt; N; </a:t>
            </a:r>
            <a:r>
              <a:rPr lang="en-US" altLang="zh-CN" sz="1800" dirty="0" err="1"/>
              <a:t>j++</a:t>
            </a:r>
            <a:r>
              <a:rPr lang="en-US" altLang="zh-CN" sz="1800" dirty="0"/>
              <a:t> )</a:t>
            </a:r>
            <a:endParaRPr lang="en-US" altLang="zh-CN" sz="1800" dirty="0"/>
          </a:p>
          <a:p>
            <a:pPr lvl="2">
              <a:lnSpc>
                <a:spcPct val="100000"/>
              </a:lnSpc>
            </a:pPr>
            <a:r>
              <a:rPr lang="en-US" altLang="zh-CN" sz="1800" dirty="0" smtClean="0"/>
              <a:t>    </a:t>
            </a:r>
            <a:r>
              <a:rPr lang="en-US" altLang="zh-CN" sz="1800" dirty="0"/>
              <a:t>	</a:t>
            </a:r>
            <a:r>
              <a:rPr lang="en-US" altLang="zh-CN" sz="1800" dirty="0" smtClean="0"/>
              <a:t>            </a:t>
            </a:r>
            <a:r>
              <a:rPr lang="en-US" altLang="zh-CN" sz="1800" dirty="0" smtClean="0">
                <a:solidFill>
                  <a:srgbClr val="0070C0"/>
                </a:solidFill>
              </a:rPr>
              <a:t>if</a:t>
            </a:r>
            <a:r>
              <a:rPr lang="en-US" altLang="zh-CN" sz="1800" dirty="0">
                <a:solidFill>
                  <a:srgbClr val="0070C0"/>
                </a:solidFill>
              </a:rPr>
              <a:t>( D[</a:t>
            </a:r>
            <a:r>
              <a:rPr lang="en-US" altLang="zh-CN" sz="1800" dirty="0" err="1">
                <a:solidFill>
                  <a:srgbClr val="0070C0"/>
                </a:solidFill>
              </a:rPr>
              <a:t>i</a:t>
            </a:r>
            <a:r>
              <a:rPr lang="en-US" altLang="zh-CN" sz="1800" dirty="0">
                <a:solidFill>
                  <a:srgbClr val="0070C0"/>
                </a:solidFill>
              </a:rPr>
              <a:t>][k] + D[k][j] &lt; D[</a:t>
            </a:r>
            <a:r>
              <a:rPr lang="en-US" altLang="zh-CN" sz="1800" dirty="0" err="1">
                <a:solidFill>
                  <a:srgbClr val="0070C0"/>
                </a:solidFill>
              </a:rPr>
              <a:t>i</a:t>
            </a:r>
            <a:r>
              <a:rPr lang="en-US" altLang="zh-CN" sz="1800" dirty="0">
                <a:solidFill>
                  <a:srgbClr val="0070C0"/>
                </a:solidFill>
              </a:rPr>
              <a:t>][j] ) </a:t>
            </a:r>
            <a:r>
              <a:rPr lang="en-US" altLang="zh-CN" sz="1800" dirty="0"/>
              <a:t>{</a:t>
            </a:r>
            <a:endParaRPr lang="en-US" altLang="zh-CN" sz="1800" dirty="0"/>
          </a:p>
          <a:p>
            <a:pPr lvl="2">
              <a:lnSpc>
                <a:spcPct val="100000"/>
              </a:lnSpc>
            </a:pPr>
            <a:r>
              <a:rPr lang="en-US" altLang="zh-CN" sz="1800" dirty="0" smtClean="0"/>
              <a:t>  </a:t>
            </a:r>
            <a:r>
              <a:rPr lang="en-US" altLang="zh-CN" sz="1800" dirty="0"/>
              <a:t>		</a:t>
            </a:r>
            <a:r>
              <a:rPr lang="en-US" altLang="zh-CN" sz="1800" dirty="0" smtClean="0"/>
              <a:t>    </a:t>
            </a:r>
            <a:r>
              <a:rPr lang="en-US" altLang="zh-CN" sz="1800" dirty="0" smtClean="0">
                <a:solidFill>
                  <a:srgbClr val="FF0000"/>
                </a:solidFill>
              </a:rPr>
              <a:t>D[</a:t>
            </a:r>
            <a:r>
              <a:rPr lang="en-US" altLang="zh-CN" sz="1800" dirty="0" err="1" smtClean="0">
                <a:solidFill>
                  <a:srgbClr val="FF0000"/>
                </a:solidFill>
              </a:rPr>
              <a:t>i</a:t>
            </a:r>
            <a:r>
              <a:rPr lang="en-US" altLang="zh-CN" sz="1800" dirty="0">
                <a:solidFill>
                  <a:srgbClr val="FF0000"/>
                </a:solidFill>
              </a:rPr>
              <a:t>][j] = D[</a:t>
            </a:r>
            <a:r>
              <a:rPr lang="en-US" altLang="zh-CN" sz="1800" dirty="0" err="1">
                <a:solidFill>
                  <a:srgbClr val="FF0000"/>
                </a:solidFill>
              </a:rPr>
              <a:t>i</a:t>
            </a:r>
            <a:r>
              <a:rPr lang="en-US" altLang="zh-CN" sz="1800" dirty="0">
                <a:solidFill>
                  <a:srgbClr val="FF0000"/>
                </a:solidFill>
              </a:rPr>
              <a:t>][k] + D[k][j];</a:t>
            </a:r>
            <a:endParaRPr lang="en-US" altLang="zh-CN" sz="1800" dirty="0">
              <a:solidFill>
                <a:srgbClr val="FF0000"/>
              </a:solidFill>
            </a:endParaRPr>
          </a:p>
          <a:p>
            <a:pPr lvl="2">
              <a:lnSpc>
                <a:spcPct val="100000"/>
              </a:lnSpc>
            </a:pPr>
            <a:r>
              <a:rPr lang="en-US" altLang="zh-CN" sz="1800" dirty="0">
                <a:solidFill>
                  <a:srgbClr val="FF0000"/>
                </a:solidFill>
              </a:rPr>
              <a:t>		</a:t>
            </a:r>
            <a:r>
              <a:rPr lang="en-US" altLang="zh-CN" sz="1800" dirty="0" smtClean="0">
                <a:solidFill>
                  <a:srgbClr val="FF0000"/>
                </a:solidFill>
              </a:rPr>
              <a:t>    path[</a:t>
            </a:r>
            <a:r>
              <a:rPr lang="en-US" altLang="zh-CN" sz="1800" dirty="0" err="1" smtClean="0">
                <a:solidFill>
                  <a:srgbClr val="FF0000"/>
                </a:solidFill>
              </a:rPr>
              <a:t>i</a:t>
            </a:r>
            <a:r>
              <a:rPr lang="en-US" altLang="zh-CN" sz="1800" dirty="0">
                <a:solidFill>
                  <a:srgbClr val="FF0000"/>
                </a:solidFill>
              </a:rPr>
              <a:t>][j] = k;</a:t>
            </a:r>
            <a:endParaRPr lang="en-US" altLang="zh-CN" sz="1800" dirty="0">
              <a:solidFill>
                <a:srgbClr val="FF0000"/>
              </a:solidFill>
            </a:endParaRPr>
          </a:p>
          <a:p>
            <a:pPr lvl="2">
              <a:lnSpc>
                <a:spcPct val="100000"/>
              </a:lnSpc>
            </a:pPr>
            <a:r>
              <a:rPr lang="en-US" altLang="zh-CN" sz="1800" dirty="0"/>
              <a:t>		}</a:t>
            </a:r>
            <a:endParaRPr lang="en-US" altLang="zh-CN" sz="1800" dirty="0"/>
          </a:p>
          <a:p>
            <a:pPr lvl="2">
              <a:lnSpc>
                <a:spcPct val="100000"/>
              </a:lnSpc>
            </a:pPr>
            <a:r>
              <a:rPr lang="en-US" altLang="zh-CN" sz="1800" dirty="0" smtClean="0"/>
              <a:t>}</a:t>
            </a:r>
            <a:endParaRPr lang="en-US" altLang="zh-CN" sz="1800" dirty="0" smtClean="0"/>
          </a:p>
        </p:txBody>
      </p:sp>
      <p:sp>
        <p:nvSpPr>
          <p:cNvPr id="3" name="标题 2"/>
          <p:cNvSpPr>
            <a:spLocks noGrp="1"/>
          </p:cNvSpPr>
          <p:nvPr>
            <p:ph type="title"/>
          </p:nvPr>
        </p:nvSpPr>
        <p:spPr>
          <a:xfrm>
            <a:off x="746301" y="171219"/>
            <a:ext cx="4816300" cy="248285"/>
          </a:xfrm>
        </p:spPr>
        <p:txBody>
          <a:bodyPr/>
          <a:lstStyle/>
          <a:p>
            <a:r>
              <a:rPr lang="en-US" altLang="zh-CN" dirty="0" smtClean="0">
                <a:sym typeface="+mn-ea"/>
              </a:rPr>
              <a:t>7.6 </a:t>
            </a:r>
            <a:r>
              <a:rPr lang="zh-CN" altLang="en-US" dirty="0" smtClean="0">
                <a:sym typeface="+mn-ea"/>
              </a:rPr>
              <a:t>最短路径</a:t>
            </a:r>
            <a:endParaRPr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478155" lvl="2" indent="-342900">
              <a:buFont typeface="Wingdings" panose="05000000000000000000" pitchFamily="2" charset="2"/>
              <a:buChar char="Ø"/>
            </a:pPr>
            <a:r>
              <a:rPr lang="zh-CN" altLang="en-US" dirty="0" smtClean="0"/>
              <a:t>生成树：一个</a:t>
            </a:r>
            <a:r>
              <a:rPr lang="zh-CN" altLang="en-US" dirty="0"/>
              <a:t>连通</a:t>
            </a:r>
            <a:r>
              <a:rPr lang="zh-CN" altLang="en-US" dirty="0" smtClean="0"/>
              <a:t>图的生成树是一个极</a:t>
            </a:r>
            <a:r>
              <a:rPr lang="zh-CN" altLang="en-US" dirty="0"/>
              <a:t>小连通</a:t>
            </a:r>
            <a:r>
              <a:rPr lang="zh-CN" altLang="en-US" dirty="0" smtClean="0"/>
              <a:t>子图。</a:t>
            </a:r>
            <a:endParaRPr lang="zh-CN" altLang="en-US" dirty="0"/>
          </a:p>
          <a:p>
            <a:pPr marL="478155" lvl="2" indent="-342900">
              <a:buFont typeface="Wingdings" panose="05000000000000000000" pitchFamily="2" charset="2"/>
              <a:buChar char="Ø"/>
            </a:pPr>
            <a:r>
              <a:rPr lang="zh-CN" altLang="en-US" dirty="0" smtClean="0"/>
              <a:t>极</a:t>
            </a:r>
            <a:r>
              <a:rPr lang="zh-CN" altLang="en-US" dirty="0"/>
              <a:t>小连通子图：该子图</a:t>
            </a:r>
            <a:r>
              <a:rPr lang="zh-CN" altLang="en-US" dirty="0" smtClean="0"/>
              <a:t>是连通</a:t>
            </a:r>
            <a:r>
              <a:rPr lang="zh-CN" altLang="en-US" dirty="0"/>
              <a:t>子图</a:t>
            </a:r>
            <a:r>
              <a:rPr lang="zh-CN" altLang="en-US" dirty="0" smtClean="0"/>
              <a:t>，包含</a:t>
            </a:r>
            <a:r>
              <a:rPr lang="en-US" altLang="zh-CN" dirty="0" smtClean="0"/>
              <a:t>G</a:t>
            </a:r>
            <a:r>
              <a:rPr lang="zh-CN" altLang="en-US" dirty="0" smtClean="0"/>
              <a:t>的</a:t>
            </a:r>
            <a:r>
              <a:rPr lang="zh-CN" altLang="en-US" dirty="0"/>
              <a:t>所有</a:t>
            </a:r>
            <a:r>
              <a:rPr lang="zh-CN" altLang="en-US" dirty="0" smtClean="0"/>
              <a:t>顶点。子图中没有回路，在</a:t>
            </a:r>
            <a:r>
              <a:rPr lang="zh-CN" altLang="en-US" dirty="0"/>
              <a:t>该子图中删除任何一条边，子图不再连通</a:t>
            </a:r>
            <a:r>
              <a:rPr lang="zh-CN" altLang="en-US" dirty="0" smtClean="0"/>
              <a:t>。</a:t>
            </a:r>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smtClean="0">
                <a:sym typeface="+mn-ea"/>
              </a:rPr>
              <a:t>7.1 </a:t>
            </a:r>
            <a:r>
              <a:rPr smtClean="0">
                <a:sym typeface="+mn-ea"/>
              </a:rPr>
              <a:t>图的定义和术语</a:t>
            </a:r>
            <a:endParaRPr lang="zh-CN" altLang="en-US" dirty="0"/>
          </a:p>
        </p:txBody>
      </p:sp>
      <p:sp>
        <p:nvSpPr>
          <p:cNvPr id="85" name="Text Box 5"/>
          <p:cNvSpPr txBox="1">
            <a:spLocks noChangeArrowheads="1"/>
          </p:cNvSpPr>
          <p:nvPr/>
        </p:nvSpPr>
        <p:spPr bwMode="auto">
          <a:xfrm>
            <a:off x="1343515" y="3722366"/>
            <a:ext cx="16883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zh-CN" altLang="en-US" sz="1800" b="1" dirty="0">
                <a:latin typeface="宋体" panose="02010600030101010101" pitchFamily="2" charset="-122"/>
              </a:rPr>
              <a:t>连通图 </a:t>
            </a:r>
            <a:r>
              <a:rPr lang="en-US" altLang="zh-CN" sz="1800" b="1" dirty="0">
                <a:latin typeface="宋体" panose="02010600030101010101" pitchFamily="2" charset="-122"/>
              </a:rPr>
              <a:t>G1</a:t>
            </a:r>
            <a:endParaRPr lang="en-US" altLang="zh-CN" sz="1800" b="1" dirty="0">
              <a:latin typeface="宋体" panose="02010600030101010101" pitchFamily="2" charset="-122"/>
            </a:endParaRPr>
          </a:p>
        </p:txBody>
      </p:sp>
      <p:grpSp>
        <p:nvGrpSpPr>
          <p:cNvPr id="87" name="Group 3"/>
          <p:cNvGrpSpPr/>
          <p:nvPr/>
        </p:nvGrpSpPr>
        <p:grpSpPr bwMode="auto">
          <a:xfrm>
            <a:off x="1517346" y="2285867"/>
            <a:ext cx="1340644" cy="1232297"/>
            <a:chOff x="642" y="1902"/>
            <a:chExt cx="1126" cy="1035"/>
          </a:xfrm>
        </p:grpSpPr>
        <p:grpSp>
          <p:nvGrpSpPr>
            <p:cNvPr id="88" name="Group 4"/>
            <p:cNvGrpSpPr/>
            <p:nvPr/>
          </p:nvGrpSpPr>
          <p:grpSpPr bwMode="auto">
            <a:xfrm>
              <a:off x="816" y="2064"/>
              <a:ext cx="783" cy="658"/>
              <a:chOff x="794" y="2106"/>
              <a:chExt cx="783" cy="658"/>
            </a:xfrm>
          </p:grpSpPr>
          <p:sp>
            <p:nvSpPr>
              <p:cNvPr id="104" name="Line 5"/>
              <p:cNvSpPr>
                <a:spLocks noChangeShapeType="1"/>
              </p:cNvSpPr>
              <p:nvPr/>
            </p:nvSpPr>
            <p:spPr bwMode="auto">
              <a:xfrm>
                <a:off x="794"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5" name="Line 6"/>
              <p:cNvSpPr>
                <a:spLocks noChangeShapeType="1"/>
              </p:cNvSpPr>
              <p:nvPr/>
            </p:nvSpPr>
            <p:spPr bwMode="auto">
              <a:xfrm>
                <a:off x="965" y="2106"/>
                <a:ext cx="47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6" name="Line 7"/>
              <p:cNvSpPr>
                <a:spLocks noChangeShapeType="1"/>
              </p:cNvSpPr>
              <p:nvPr/>
            </p:nvSpPr>
            <p:spPr bwMode="auto">
              <a:xfrm>
                <a:off x="1577"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7" name="Line 8"/>
              <p:cNvSpPr>
                <a:spLocks noChangeShapeType="1"/>
              </p:cNvSpPr>
              <p:nvPr/>
            </p:nvSpPr>
            <p:spPr bwMode="auto">
              <a:xfrm flipH="1">
                <a:off x="930" y="2591"/>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8" name="Line 9"/>
              <p:cNvSpPr>
                <a:spLocks noChangeShapeType="1"/>
              </p:cNvSpPr>
              <p:nvPr/>
            </p:nvSpPr>
            <p:spPr bwMode="auto">
              <a:xfrm flipH="1">
                <a:off x="1305" y="2245"/>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9" name="Line 10"/>
              <p:cNvSpPr>
                <a:spLocks noChangeShapeType="1"/>
              </p:cNvSpPr>
              <p:nvPr/>
            </p:nvSpPr>
            <p:spPr bwMode="auto">
              <a:xfrm>
                <a:off x="1292" y="2614"/>
                <a:ext cx="149" cy="147"/>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grpSp>
        <p:grpSp>
          <p:nvGrpSpPr>
            <p:cNvPr id="89" name="Group 11"/>
            <p:cNvGrpSpPr/>
            <p:nvPr/>
          </p:nvGrpSpPr>
          <p:grpSpPr bwMode="auto">
            <a:xfrm>
              <a:off x="648" y="1902"/>
              <a:ext cx="408" cy="315"/>
              <a:chOff x="406" y="1662"/>
              <a:chExt cx="408" cy="315"/>
            </a:xfrm>
          </p:grpSpPr>
          <p:sp>
            <p:nvSpPr>
              <p:cNvPr id="102" name="Oval 1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03" name="Text Box 13"/>
              <p:cNvSpPr txBox="1">
                <a:spLocks noChangeArrowheads="1"/>
              </p:cNvSpPr>
              <p:nvPr/>
            </p:nvSpPr>
            <p:spPr bwMode="auto">
              <a:xfrm>
                <a:off x="406" y="1662"/>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90" name="Group 14"/>
            <p:cNvGrpSpPr/>
            <p:nvPr/>
          </p:nvGrpSpPr>
          <p:grpSpPr bwMode="auto">
            <a:xfrm>
              <a:off x="1360" y="2618"/>
              <a:ext cx="408" cy="319"/>
              <a:chOff x="400" y="1658"/>
              <a:chExt cx="408" cy="319"/>
            </a:xfrm>
          </p:grpSpPr>
          <p:sp>
            <p:nvSpPr>
              <p:cNvPr id="100" name="Oval 1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01" name="Text Box 16"/>
              <p:cNvSpPr txBox="1">
                <a:spLocks noChangeArrowheads="1"/>
              </p:cNvSpPr>
              <p:nvPr/>
            </p:nvSpPr>
            <p:spPr bwMode="auto">
              <a:xfrm>
                <a:off x="400"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91" name="Group 17"/>
            <p:cNvGrpSpPr/>
            <p:nvPr/>
          </p:nvGrpSpPr>
          <p:grpSpPr bwMode="auto">
            <a:xfrm>
              <a:off x="642" y="2618"/>
              <a:ext cx="408" cy="319"/>
              <a:chOff x="402" y="1658"/>
              <a:chExt cx="408" cy="319"/>
            </a:xfrm>
          </p:grpSpPr>
          <p:sp>
            <p:nvSpPr>
              <p:cNvPr id="98" name="Oval 1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9" name="Text Box 19"/>
              <p:cNvSpPr txBox="1">
                <a:spLocks noChangeArrowheads="1"/>
              </p:cNvSpPr>
              <p:nvPr/>
            </p:nvSpPr>
            <p:spPr bwMode="auto">
              <a:xfrm>
                <a:off x="402"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nvGrpSpPr>
            <p:cNvPr id="92" name="Group 20"/>
            <p:cNvGrpSpPr/>
            <p:nvPr/>
          </p:nvGrpSpPr>
          <p:grpSpPr bwMode="auto">
            <a:xfrm>
              <a:off x="1360" y="1909"/>
              <a:ext cx="408" cy="310"/>
              <a:chOff x="2918" y="3301"/>
              <a:chExt cx="408" cy="310"/>
            </a:xfrm>
          </p:grpSpPr>
          <p:sp>
            <p:nvSpPr>
              <p:cNvPr id="96" name="Oval 21"/>
              <p:cNvSpPr>
                <a:spLocks noChangeArrowheads="1"/>
              </p:cNvSpPr>
              <p:nvPr/>
            </p:nvSpPr>
            <p:spPr bwMode="auto">
              <a:xfrm>
                <a:off x="2976" y="3312"/>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7" name="Text Box 22"/>
              <p:cNvSpPr txBox="1">
                <a:spLocks noChangeArrowheads="1"/>
              </p:cNvSpPr>
              <p:nvPr/>
            </p:nvSpPr>
            <p:spPr bwMode="auto">
              <a:xfrm>
                <a:off x="2918" y="330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93" name="Group 23"/>
            <p:cNvGrpSpPr/>
            <p:nvPr/>
          </p:nvGrpSpPr>
          <p:grpSpPr bwMode="auto">
            <a:xfrm>
              <a:off x="998" y="2261"/>
              <a:ext cx="408" cy="337"/>
              <a:chOff x="998" y="2261"/>
              <a:chExt cx="408" cy="337"/>
            </a:xfrm>
          </p:grpSpPr>
          <p:sp>
            <p:nvSpPr>
              <p:cNvPr id="94" name="Oval 24"/>
              <p:cNvSpPr>
                <a:spLocks noChangeArrowheads="1"/>
              </p:cNvSpPr>
              <p:nvPr/>
            </p:nvSpPr>
            <p:spPr bwMode="auto">
              <a:xfrm>
                <a:off x="1056" y="2304"/>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5" name="Text Box 25"/>
              <p:cNvSpPr txBox="1">
                <a:spLocks noChangeArrowheads="1"/>
              </p:cNvSpPr>
              <p:nvPr/>
            </p:nvSpPr>
            <p:spPr bwMode="auto">
              <a:xfrm>
                <a:off x="998" y="226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grpSp>
        <p:nvGrpSpPr>
          <p:cNvPr id="7" name="组合 6"/>
          <p:cNvGrpSpPr/>
          <p:nvPr/>
        </p:nvGrpSpPr>
        <p:grpSpPr>
          <a:xfrm>
            <a:off x="5030748" y="2285866"/>
            <a:ext cx="3040250" cy="1821364"/>
            <a:chOff x="5030748" y="2285866"/>
            <a:chExt cx="3040250" cy="1821364"/>
          </a:xfrm>
        </p:grpSpPr>
        <p:sp>
          <p:nvSpPr>
            <p:cNvPr id="44" name="Text Box 6"/>
            <p:cNvSpPr txBox="1">
              <a:spLocks noChangeArrowheads="1"/>
            </p:cNvSpPr>
            <p:nvPr/>
          </p:nvSpPr>
          <p:spPr bwMode="auto">
            <a:xfrm>
              <a:off x="5030748" y="3737898"/>
              <a:ext cx="16883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1800" b="1" dirty="0">
                  <a:latin typeface="宋体" panose="02010600030101010101" pitchFamily="2" charset="-122"/>
                </a:rPr>
                <a:t>G1</a:t>
              </a:r>
              <a:r>
                <a:rPr lang="zh-CN" altLang="en-US" sz="1800" b="1" dirty="0">
                  <a:latin typeface="宋体" panose="02010600030101010101" pitchFamily="2" charset="-122"/>
                </a:rPr>
                <a:t>的生成树</a:t>
              </a:r>
              <a:endParaRPr lang="zh-CN" altLang="en-US" sz="1800" b="1" dirty="0">
                <a:latin typeface="宋体" panose="02010600030101010101" pitchFamily="2" charset="-122"/>
              </a:endParaRPr>
            </a:p>
          </p:txBody>
        </p:sp>
        <p:grpSp>
          <p:nvGrpSpPr>
            <p:cNvPr id="65" name="Group 50"/>
            <p:cNvGrpSpPr/>
            <p:nvPr/>
          </p:nvGrpSpPr>
          <p:grpSpPr bwMode="auto">
            <a:xfrm>
              <a:off x="5914776" y="2285866"/>
              <a:ext cx="2156222" cy="1285875"/>
              <a:chOff x="3915" y="1334"/>
              <a:chExt cx="1811" cy="1080"/>
            </a:xfrm>
          </p:grpSpPr>
          <p:sp>
            <p:nvSpPr>
              <p:cNvPr id="66" name="Line 51"/>
              <p:cNvSpPr>
                <a:spLocks noChangeShapeType="1"/>
              </p:cNvSpPr>
              <p:nvPr/>
            </p:nvSpPr>
            <p:spPr bwMode="auto">
              <a:xfrm flipH="1">
                <a:off x="4224" y="1584"/>
                <a:ext cx="288" cy="24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67" name="Line 52"/>
              <p:cNvSpPr>
                <a:spLocks noChangeShapeType="1"/>
              </p:cNvSpPr>
              <p:nvPr/>
            </p:nvSpPr>
            <p:spPr bwMode="auto">
              <a:xfrm>
                <a:off x="5184" y="1920"/>
                <a:ext cx="240" cy="24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68" name="Line 53"/>
              <p:cNvSpPr>
                <a:spLocks noChangeShapeType="1"/>
              </p:cNvSpPr>
              <p:nvPr/>
            </p:nvSpPr>
            <p:spPr bwMode="auto">
              <a:xfrm flipH="1">
                <a:off x="4831" y="2011"/>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grpSp>
            <p:nvGrpSpPr>
              <p:cNvPr id="69" name="Group 54"/>
              <p:cNvGrpSpPr/>
              <p:nvPr/>
            </p:nvGrpSpPr>
            <p:grpSpPr bwMode="auto">
              <a:xfrm>
                <a:off x="4372" y="1334"/>
                <a:ext cx="408" cy="310"/>
                <a:chOff x="388" y="1670"/>
                <a:chExt cx="408" cy="310"/>
              </a:xfrm>
            </p:grpSpPr>
            <p:sp>
              <p:nvSpPr>
                <p:cNvPr id="83" name="Oval 5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84" name="Text Box 56"/>
                <p:cNvSpPr txBox="1">
                  <a:spLocks noChangeArrowheads="1"/>
                </p:cNvSpPr>
                <p:nvPr/>
              </p:nvSpPr>
              <p:spPr bwMode="auto">
                <a:xfrm>
                  <a:off x="388" y="1670"/>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70" name="Group 57"/>
              <p:cNvGrpSpPr/>
              <p:nvPr/>
            </p:nvGrpSpPr>
            <p:grpSpPr bwMode="auto">
              <a:xfrm>
                <a:off x="5318" y="2104"/>
                <a:ext cx="408" cy="310"/>
                <a:chOff x="398" y="1672"/>
                <a:chExt cx="408" cy="310"/>
              </a:xfrm>
            </p:grpSpPr>
            <p:sp>
              <p:nvSpPr>
                <p:cNvPr id="81" name="Oval 5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82" name="Text Box 59"/>
                <p:cNvSpPr txBox="1">
                  <a:spLocks noChangeArrowheads="1"/>
                </p:cNvSpPr>
                <p:nvPr/>
              </p:nvSpPr>
              <p:spPr bwMode="auto">
                <a:xfrm>
                  <a:off x="398" y="1672"/>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71" name="Group 60"/>
              <p:cNvGrpSpPr/>
              <p:nvPr/>
            </p:nvGrpSpPr>
            <p:grpSpPr bwMode="auto">
              <a:xfrm>
                <a:off x="3915" y="1765"/>
                <a:ext cx="408" cy="310"/>
                <a:chOff x="411" y="1669"/>
                <a:chExt cx="408" cy="310"/>
              </a:xfrm>
            </p:grpSpPr>
            <p:sp>
              <p:nvSpPr>
                <p:cNvPr id="79" name="Oval 61"/>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80" name="Text Box 62"/>
                <p:cNvSpPr txBox="1">
                  <a:spLocks noChangeArrowheads="1"/>
                </p:cNvSpPr>
                <p:nvPr/>
              </p:nvSpPr>
              <p:spPr bwMode="auto">
                <a:xfrm>
                  <a:off x="411" y="1669"/>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nvGrpSpPr>
              <p:cNvPr id="72" name="Group 63"/>
              <p:cNvGrpSpPr/>
              <p:nvPr/>
            </p:nvGrpSpPr>
            <p:grpSpPr bwMode="auto">
              <a:xfrm>
                <a:off x="4873" y="1707"/>
                <a:ext cx="408" cy="315"/>
                <a:chOff x="2927" y="3291"/>
                <a:chExt cx="408" cy="315"/>
              </a:xfrm>
            </p:grpSpPr>
            <p:sp>
              <p:nvSpPr>
                <p:cNvPr id="77" name="Oval 64"/>
                <p:cNvSpPr>
                  <a:spLocks noChangeArrowheads="1"/>
                </p:cNvSpPr>
                <p:nvPr/>
              </p:nvSpPr>
              <p:spPr bwMode="auto">
                <a:xfrm>
                  <a:off x="2976" y="3312"/>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78" name="Text Box 65"/>
                <p:cNvSpPr txBox="1">
                  <a:spLocks noChangeArrowheads="1"/>
                </p:cNvSpPr>
                <p:nvPr/>
              </p:nvSpPr>
              <p:spPr bwMode="auto">
                <a:xfrm>
                  <a:off x="2927" y="329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73" name="Group 66"/>
              <p:cNvGrpSpPr/>
              <p:nvPr/>
            </p:nvGrpSpPr>
            <p:grpSpPr bwMode="auto">
              <a:xfrm>
                <a:off x="4500" y="2088"/>
                <a:ext cx="408" cy="318"/>
                <a:chOff x="996" y="2280"/>
                <a:chExt cx="408" cy="318"/>
              </a:xfrm>
            </p:grpSpPr>
            <p:sp>
              <p:nvSpPr>
                <p:cNvPr id="75" name="Oval 67"/>
                <p:cNvSpPr>
                  <a:spLocks noChangeArrowheads="1"/>
                </p:cNvSpPr>
                <p:nvPr/>
              </p:nvSpPr>
              <p:spPr bwMode="auto">
                <a:xfrm>
                  <a:off x="1056" y="2304"/>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76" name="Text Box 68"/>
                <p:cNvSpPr txBox="1">
                  <a:spLocks noChangeArrowheads="1"/>
                </p:cNvSpPr>
                <p:nvPr/>
              </p:nvSpPr>
              <p:spPr bwMode="auto">
                <a:xfrm>
                  <a:off x="996" y="2280"/>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sp>
            <p:nvSpPr>
              <p:cNvPr id="74" name="Line 69"/>
              <p:cNvSpPr>
                <a:spLocks noChangeShapeType="1"/>
              </p:cNvSpPr>
              <p:nvPr/>
            </p:nvSpPr>
            <p:spPr bwMode="auto">
              <a:xfrm>
                <a:off x="4704" y="1562"/>
                <a:ext cx="240" cy="24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grpSp>
      </p:grpSp>
      <p:grpSp>
        <p:nvGrpSpPr>
          <p:cNvPr id="6" name="组合 5"/>
          <p:cNvGrpSpPr/>
          <p:nvPr/>
        </p:nvGrpSpPr>
        <p:grpSpPr>
          <a:xfrm>
            <a:off x="4165521" y="2272207"/>
            <a:ext cx="1340644" cy="1232297"/>
            <a:chOff x="4165521" y="2272207"/>
            <a:chExt cx="1340644" cy="1232297"/>
          </a:xfrm>
        </p:grpSpPr>
        <p:grpSp>
          <p:nvGrpSpPr>
            <p:cNvPr id="5" name="组合 4"/>
            <p:cNvGrpSpPr/>
            <p:nvPr/>
          </p:nvGrpSpPr>
          <p:grpSpPr>
            <a:xfrm>
              <a:off x="4372690" y="2465088"/>
              <a:ext cx="932260" cy="701278"/>
              <a:chOff x="4372690" y="2465088"/>
              <a:chExt cx="932260" cy="701278"/>
            </a:xfrm>
          </p:grpSpPr>
          <p:sp>
            <p:nvSpPr>
              <p:cNvPr id="127" name="Line 5"/>
              <p:cNvSpPr>
                <a:spLocks noChangeShapeType="1"/>
              </p:cNvSpPr>
              <p:nvPr/>
            </p:nvSpPr>
            <p:spPr bwMode="auto">
              <a:xfrm>
                <a:off x="4372690" y="2672257"/>
                <a:ext cx="0" cy="494109"/>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28" name="Line 6"/>
              <p:cNvSpPr>
                <a:spLocks noChangeShapeType="1"/>
              </p:cNvSpPr>
              <p:nvPr/>
            </p:nvSpPr>
            <p:spPr bwMode="auto">
              <a:xfrm>
                <a:off x="4576287" y="2465088"/>
                <a:ext cx="566738"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29" name="Line 7"/>
              <p:cNvSpPr>
                <a:spLocks noChangeShapeType="1"/>
              </p:cNvSpPr>
              <p:nvPr/>
            </p:nvSpPr>
            <p:spPr bwMode="auto">
              <a:xfrm>
                <a:off x="5304950" y="2672257"/>
                <a:ext cx="0" cy="494109"/>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31" name="Line 9"/>
              <p:cNvSpPr>
                <a:spLocks noChangeShapeType="1"/>
              </p:cNvSpPr>
              <p:nvPr/>
            </p:nvSpPr>
            <p:spPr bwMode="auto">
              <a:xfrm flipH="1">
                <a:off x="4981100" y="2630585"/>
                <a:ext cx="203597" cy="205978"/>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grpSp>
        <p:grpSp>
          <p:nvGrpSpPr>
            <p:cNvPr id="112" name="Group 11"/>
            <p:cNvGrpSpPr/>
            <p:nvPr/>
          </p:nvGrpSpPr>
          <p:grpSpPr bwMode="auto">
            <a:xfrm>
              <a:off x="4172665" y="2272207"/>
              <a:ext cx="485775" cy="375047"/>
              <a:chOff x="406" y="1662"/>
              <a:chExt cx="408" cy="315"/>
            </a:xfrm>
          </p:grpSpPr>
          <p:sp>
            <p:nvSpPr>
              <p:cNvPr id="125" name="Oval 1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26" name="Text Box 13"/>
              <p:cNvSpPr txBox="1">
                <a:spLocks noChangeArrowheads="1"/>
              </p:cNvSpPr>
              <p:nvPr/>
            </p:nvSpPr>
            <p:spPr bwMode="auto">
              <a:xfrm>
                <a:off x="406" y="1662"/>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113" name="Group 14"/>
            <p:cNvGrpSpPr/>
            <p:nvPr/>
          </p:nvGrpSpPr>
          <p:grpSpPr bwMode="auto">
            <a:xfrm>
              <a:off x="5020390" y="3124695"/>
              <a:ext cx="485775" cy="379809"/>
              <a:chOff x="400" y="1658"/>
              <a:chExt cx="408" cy="319"/>
            </a:xfrm>
          </p:grpSpPr>
          <p:sp>
            <p:nvSpPr>
              <p:cNvPr id="123" name="Oval 1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24" name="Text Box 16"/>
              <p:cNvSpPr txBox="1">
                <a:spLocks noChangeArrowheads="1"/>
              </p:cNvSpPr>
              <p:nvPr/>
            </p:nvSpPr>
            <p:spPr bwMode="auto">
              <a:xfrm>
                <a:off x="400"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114" name="Group 17"/>
            <p:cNvGrpSpPr/>
            <p:nvPr/>
          </p:nvGrpSpPr>
          <p:grpSpPr bwMode="auto">
            <a:xfrm>
              <a:off x="4165521" y="3124695"/>
              <a:ext cx="485775" cy="379809"/>
              <a:chOff x="402" y="1658"/>
              <a:chExt cx="408" cy="319"/>
            </a:xfrm>
          </p:grpSpPr>
          <p:sp>
            <p:nvSpPr>
              <p:cNvPr id="121" name="Oval 1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22" name="Text Box 19"/>
              <p:cNvSpPr txBox="1">
                <a:spLocks noChangeArrowheads="1"/>
              </p:cNvSpPr>
              <p:nvPr/>
            </p:nvSpPr>
            <p:spPr bwMode="auto">
              <a:xfrm>
                <a:off x="402"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nvGrpSpPr>
            <p:cNvPr id="115" name="Group 20"/>
            <p:cNvGrpSpPr/>
            <p:nvPr/>
          </p:nvGrpSpPr>
          <p:grpSpPr bwMode="auto">
            <a:xfrm>
              <a:off x="5020390" y="2280541"/>
              <a:ext cx="485775" cy="369094"/>
              <a:chOff x="2918" y="3301"/>
              <a:chExt cx="408" cy="310"/>
            </a:xfrm>
          </p:grpSpPr>
          <p:sp>
            <p:nvSpPr>
              <p:cNvPr id="119" name="Oval 21"/>
              <p:cNvSpPr>
                <a:spLocks noChangeArrowheads="1"/>
              </p:cNvSpPr>
              <p:nvPr/>
            </p:nvSpPr>
            <p:spPr bwMode="auto">
              <a:xfrm>
                <a:off x="2976" y="3312"/>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20" name="Text Box 22"/>
              <p:cNvSpPr txBox="1">
                <a:spLocks noChangeArrowheads="1"/>
              </p:cNvSpPr>
              <p:nvPr/>
            </p:nvSpPr>
            <p:spPr bwMode="auto">
              <a:xfrm>
                <a:off x="2918" y="330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116" name="Group 23"/>
            <p:cNvGrpSpPr/>
            <p:nvPr/>
          </p:nvGrpSpPr>
          <p:grpSpPr bwMode="auto">
            <a:xfrm>
              <a:off x="4589384" y="2699641"/>
              <a:ext cx="485775" cy="401241"/>
              <a:chOff x="998" y="2261"/>
              <a:chExt cx="408" cy="337"/>
            </a:xfrm>
          </p:grpSpPr>
          <p:sp>
            <p:nvSpPr>
              <p:cNvPr id="117" name="Oval 24"/>
              <p:cNvSpPr>
                <a:spLocks noChangeArrowheads="1"/>
              </p:cNvSpPr>
              <p:nvPr/>
            </p:nvSpPr>
            <p:spPr bwMode="auto">
              <a:xfrm>
                <a:off x="1056" y="2304"/>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18" name="Text Box 25"/>
              <p:cNvSpPr txBox="1">
                <a:spLocks noChangeArrowheads="1"/>
              </p:cNvSpPr>
              <p:nvPr/>
            </p:nvSpPr>
            <p:spPr bwMode="auto">
              <a:xfrm>
                <a:off x="998" y="226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46301" y="171219"/>
            <a:ext cx="4816300" cy="248285"/>
          </a:xfrm>
        </p:spPr>
        <p:txBody>
          <a:bodyPr/>
          <a:lstStyle/>
          <a:p>
            <a:r>
              <a:rPr lang="en-US" altLang="zh-CN" smtClean="0">
                <a:sym typeface="+mn-ea"/>
              </a:rPr>
              <a:t>7.1 </a:t>
            </a:r>
            <a:r>
              <a:rPr smtClean="0">
                <a:sym typeface="+mn-ea"/>
              </a:rPr>
              <a:t>图的定义和术语</a:t>
            </a:r>
            <a:endParaRPr lang="zh-CN" altLang="en-US" dirty="0"/>
          </a:p>
        </p:txBody>
      </p:sp>
      <p:pic>
        <p:nvPicPr>
          <p:cNvPr id="4" name="图片 3"/>
          <p:cNvPicPr/>
          <p:nvPr/>
        </p:nvPicPr>
        <p:blipFill>
          <a:blip r:embed="rId1"/>
          <a:stretch>
            <a:fillRect/>
          </a:stretch>
        </p:blipFill>
        <p:spPr>
          <a:xfrm>
            <a:off x="315595" y="702310"/>
            <a:ext cx="4537075" cy="3738880"/>
          </a:xfrm>
          <a:prstGeom prst="rect">
            <a:avLst/>
          </a:prstGeom>
          <a:noFill/>
          <a:ln w="9525">
            <a:noFill/>
          </a:ln>
        </p:spPr>
      </p:pic>
      <p:graphicFrame>
        <p:nvGraphicFramePr>
          <p:cNvPr id="8" name="对象 7"/>
          <p:cNvGraphicFramePr/>
          <p:nvPr/>
        </p:nvGraphicFramePr>
        <p:xfrm>
          <a:off x="4681855" y="702310"/>
          <a:ext cx="4387850" cy="3886835"/>
        </p:xfrm>
        <a:graphic>
          <a:graphicData uri="http://schemas.openxmlformats.org/presentationml/2006/ole">
            <mc:AlternateContent xmlns:mc="http://schemas.openxmlformats.org/markup-compatibility/2006">
              <mc:Choice xmlns:v="urn:schemas-microsoft-com:vml" Requires="v">
                <p:oleObj spid="_x0000_s9" name="" r:id="rId2" imgW="6743700" imgH="6429375" progId="Paint.Picture">
                  <p:embed/>
                </p:oleObj>
              </mc:Choice>
              <mc:Fallback>
                <p:oleObj name="" r:id="rId2" imgW="6743700" imgH="6429375" progId="Paint.Picture">
                  <p:embed/>
                  <p:pic>
                    <p:nvPicPr>
                      <p:cNvPr id="0" name="图片 8"/>
                      <p:cNvPicPr/>
                      <p:nvPr/>
                    </p:nvPicPr>
                    <p:blipFill>
                      <a:blip r:embed="rId3"/>
                      <a:stretch>
                        <a:fillRect/>
                      </a:stretch>
                    </p:blipFill>
                    <p:spPr>
                      <a:xfrm>
                        <a:off x="4681855" y="702310"/>
                        <a:ext cx="4387850" cy="388683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lvl="0" indent="0">
              <a:spcBef>
                <a:spcPct val="0"/>
              </a:spcBef>
              <a:buNone/>
            </a:pPr>
            <a:r>
              <a:rPr lang="zh-CN" altLang="en-US" sz="2300" dirty="0" smtClean="0">
                <a:sym typeface="+mn-ea"/>
              </a:rPr>
              <a:t>图的存储结构要保存两类信息：</a:t>
            </a:r>
            <a:r>
              <a:rPr lang="zh-CN" altLang="en-US" sz="2100" dirty="0" smtClean="0">
                <a:solidFill>
                  <a:srgbClr val="00194C"/>
                </a:solidFill>
                <a:latin typeface="华文楷体" panose="02010600040101010101" pitchFamily="2" charset="-122"/>
                <a:ea typeface="华文楷体" panose="02010600040101010101" pitchFamily="2" charset="-122"/>
                <a:sym typeface="+mn-ea"/>
              </a:rPr>
              <a:t>	</a:t>
            </a:r>
            <a:endParaRPr lang="zh-CN" altLang="en-US" sz="2100" b="1" dirty="0" smtClean="0">
              <a:solidFill>
                <a:srgbClr val="00194C"/>
              </a:solidFill>
              <a:latin typeface="华文楷体" panose="02010600040101010101" pitchFamily="2" charset="-122"/>
              <a:ea typeface="华文楷体" panose="02010600040101010101" pitchFamily="2" charset="-122"/>
            </a:endParaRPr>
          </a:p>
          <a:p>
            <a:pPr marL="0" lvl="0" indent="0">
              <a:spcBef>
                <a:spcPct val="0"/>
              </a:spcBef>
              <a:buNone/>
            </a:pPr>
            <a:r>
              <a:rPr sz="2100" dirty="0" smtClean="0">
                <a:solidFill>
                  <a:srgbClr val="00194C"/>
                </a:solidFill>
                <a:latin typeface="华文楷体" panose="02010600040101010101" pitchFamily="2" charset="-122"/>
                <a:ea typeface="华文楷体" panose="02010600040101010101" pitchFamily="2" charset="-122"/>
                <a:sym typeface="+mn-ea"/>
              </a:rPr>
              <a:t>1)</a:t>
            </a:r>
            <a:r>
              <a:rPr lang="zh-CN" altLang="en-US" sz="2100" dirty="0" smtClean="0">
                <a:solidFill>
                  <a:srgbClr val="00194C"/>
                </a:solidFill>
                <a:latin typeface="华文楷体" panose="02010600040101010101" pitchFamily="2" charset="-122"/>
                <a:ea typeface="华文楷体" panose="02010600040101010101" pitchFamily="2" charset="-122"/>
                <a:sym typeface="+mn-ea"/>
              </a:rPr>
              <a:t>顶点的数据</a:t>
            </a:r>
            <a:endParaRPr lang="zh-CN" altLang="en-US" sz="2100" b="1" dirty="0" smtClean="0">
              <a:solidFill>
                <a:srgbClr val="00194C"/>
              </a:solidFill>
              <a:latin typeface="华文楷体" panose="02010600040101010101" pitchFamily="2" charset="-122"/>
              <a:ea typeface="华文楷体" panose="02010600040101010101" pitchFamily="2" charset="-122"/>
            </a:endParaRPr>
          </a:p>
          <a:p>
            <a:pPr marL="0" lvl="0" indent="0">
              <a:spcBef>
                <a:spcPct val="0"/>
              </a:spcBef>
              <a:buNone/>
            </a:pPr>
            <a:endParaRPr lang="zh-CN" altLang="en-US" sz="2100" b="1" dirty="0" smtClean="0">
              <a:solidFill>
                <a:srgbClr val="00194C"/>
              </a:solidFill>
              <a:latin typeface="华文楷体" panose="02010600040101010101" pitchFamily="2" charset="-122"/>
              <a:ea typeface="华文楷体" panose="02010600040101010101" pitchFamily="2" charset="-122"/>
            </a:endParaRPr>
          </a:p>
          <a:p>
            <a:pPr marL="0" lvl="0" indent="0">
              <a:spcBef>
                <a:spcPct val="0"/>
              </a:spcBef>
              <a:buNone/>
            </a:pPr>
            <a:r>
              <a:rPr sz="2100" dirty="0" smtClean="0">
                <a:solidFill>
                  <a:srgbClr val="00194C"/>
                </a:solidFill>
                <a:latin typeface="华文楷体" panose="02010600040101010101" pitchFamily="2" charset="-122"/>
                <a:ea typeface="华文楷体" panose="02010600040101010101" pitchFamily="2" charset="-122"/>
                <a:sym typeface="+mn-ea"/>
              </a:rPr>
              <a:t>2)</a:t>
            </a:r>
            <a:r>
              <a:rPr lang="zh-CN" altLang="en-US" sz="2100" dirty="0" smtClean="0">
                <a:solidFill>
                  <a:srgbClr val="00194C"/>
                </a:solidFill>
                <a:latin typeface="华文楷体" panose="02010600040101010101" pitchFamily="2" charset="-122"/>
                <a:ea typeface="华文楷体" panose="02010600040101010101" pitchFamily="2" charset="-122"/>
                <a:sym typeface="+mn-ea"/>
              </a:rPr>
              <a:t>顶点间的关系</a:t>
            </a:r>
            <a:endParaRPr lang="zh-CN" altLang="en-US" sz="2100" dirty="0" smtClean="0">
              <a:solidFill>
                <a:srgbClr val="00194C"/>
              </a:solidFill>
              <a:latin typeface="华文楷体" panose="02010600040101010101" pitchFamily="2" charset="-122"/>
              <a:ea typeface="华文楷体" panose="02010600040101010101" pitchFamily="2" charset="-122"/>
              <a:sym typeface="+mn-ea"/>
            </a:endParaRPr>
          </a:p>
          <a:p>
            <a:pPr marL="0" lvl="0" indent="0">
              <a:spcBef>
                <a:spcPct val="0"/>
              </a:spcBef>
              <a:buNone/>
            </a:pPr>
            <a:endParaRPr lang="zh-CN" altLang="en-US" sz="2100" b="1" dirty="0" smtClean="0">
              <a:solidFill>
                <a:srgbClr val="00194C"/>
              </a:solidFill>
              <a:latin typeface="华文楷体" panose="02010600040101010101" pitchFamily="2" charset="-122"/>
              <a:ea typeface="华文楷体" panose="02010600040101010101" pitchFamily="2" charset="-122"/>
              <a:sym typeface="+mn-ea"/>
            </a:endParaRPr>
          </a:p>
          <a:p>
            <a:pPr marL="0" lvl="0" indent="0" eaLnBrk="1" hangingPunct="1">
              <a:spcBef>
                <a:spcPct val="50000"/>
              </a:spcBef>
              <a:buNone/>
            </a:pPr>
            <a:r>
              <a:rPr sz="2100" dirty="0">
                <a:sym typeface="+mn-ea"/>
              </a:rPr>
              <a:t>邻接矩阵表示法</a:t>
            </a:r>
            <a:endParaRPr lang="zh-CN" altLang="en-US" sz="2100" b="1" dirty="0"/>
          </a:p>
          <a:p>
            <a:pPr marL="0" lvl="0" indent="0" eaLnBrk="1" hangingPunct="1">
              <a:spcBef>
                <a:spcPct val="50000"/>
              </a:spcBef>
              <a:buNone/>
            </a:pPr>
            <a:r>
              <a:rPr sz="2100" dirty="0">
                <a:sym typeface="+mn-ea"/>
              </a:rPr>
              <a:t>邻接表表示法</a:t>
            </a:r>
            <a:endParaRPr lang="zh-CN" altLang="en-US" sz="2100" b="1" dirty="0" smtClean="0">
              <a:solidFill>
                <a:srgbClr val="00194C"/>
              </a:solidFill>
              <a:latin typeface="华文楷体" panose="02010600040101010101" pitchFamily="2" charset="-122"/>
              <a:ea typeface="华文楷体" panose="02010600040101010101" pitchFamily="2" charset="-122"/>
            </a:endParaRPr>
          </a:p>
          <a:p>
            <a:pPr marL="478155" lvl="2" indent="-342900">
              <a:buFont typeface="Wingdings" panose="05000000000000000000" pitchFamily="2" charset="2"/>
              <a:buChar char="Ø"/>
            </a:pPr>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dirty="0" smtClean="0"/>
              <a:t>7.2 </a:t>
            </a:r>
            <a:r>
              <a:rPr lang="zh-CN" altLang="en-US" dirty="0" smtClean="0"/>
              <a:t>图的存储结构</a:t>
            </a:r>
            <a:endParaRPr lang="en-US" altLang="zh-CN" dirty="0" smtClean="0"/>
          </a:p>
        </p:txBody>
      </p:sp>
      <p:grpSp>
        <p:nvGrpSpPr>
          <p:cNvPr id="63" name="Group 26"/>
          <p:cNvGrpSpPr/>
          <p:nvPr/>
        </p:nvGrpSpPr>
        <p:grpSpPr bwMode="auto">
          <a:xfrm>
            <a:off x="3260102" y="2611909"/>
            <a:ext cx="1415653" cy="1283493"/>
            <a:chOff x="378" y="1667"/>
            <a:chExt cx="1189" cy="1078"/>
          </a:xfrm>
        </p:grpSpPr>
        <p:sp>
          <p:nvSpPr>
            <p:cNvPr id="64" name="Line 27"/>
            <p:cNvSpPr>
              <a:spLocks noChangeShapeType="1"/>
            </p:cNvSpPr>
            <p:nvPr/>
          </p:nvSpPr>
          <p:spPr bwMode="auto">
            <a:xfrm>
              <a:off x="618" y="2019"/>
              <a:ext cx="0" cy="412"/>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65" name="Line 28"/>
            <p:cNvSpPr>
              <a:spLocks noChangeShapeType="1"/>
            </p:cNvSpPr>
            <p:nvPr/>
          </p:nvSpPr>
          <p:spPr bwMode="auto">
            <a:xfrm>
              <a:off x="752" y="2602"/>
              <a:ext cx="506" cy="0"/>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66" name="Line 29"/>
            <p:cNvSpPr>
              <a:spLocks noChangeShapeType="1"/>
            </p:cNvSpPr>
            <p:nvPr/>
          </p:nvSpPr>
          <p:spPr bwMode="auto">
            <a:xfrm>
              <a:off x="752" y="1848"/>
              <a:ext cx="472" cy="0"/>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67" name="Line 30"/>
            <p:cNvSpPr>
              <a:spLocks noChangeShapeType="1"/>
            </p:cNvSpPr>
            <p:nvPr/>
          </p:nvSpPr>
          <p:spPr bwMode="auto">
            <a:xfrm flipH="1" flipV="1">
              <a:off x="672" y="1920"/>
              <a:ext cx="672" cy="624"/>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nvGrpSpPr>
            <p:cNvPr id="68" name="Group 31"/>
            <p:cNvGrpSpPr/>
            <p:nvPr/>
          </p:nvGrpSpPr>
          <p:grpSpPr bwMode="auto">
            <a:xfrm>
              <a:off x="378" y="1667"/>
              <a:ext cx="408" cy="310"/>
              <a:chOff x="378" y="1667"/>
              <a:chExt cx="408" cy="310"/>
            </a:xfrm>
          </p:grpSpPr>
          <p:sp>
            <p:nvSpPr>
              <p:cNvPr id="78" name="Oval 3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79" name="Text Box 33"/>
              <p:cNvSpPr txBox="1">
                <a:spLocks noChangeArrowheads="1"/>
              </p:cNvSpPr>
              <p:nvPr/>
            </p:nvSpPr>
            <p:spPr bwMode="auto">
              <a:xfrm>
                <a:off x="378" y="1667"/>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69" name="Group 34"/>
            <p:cNvGrpSpPr/>
            <p:nvPr/>
          </p:nvGrpSpPr>
          <p:grpSpPr bwMode="auto">
            <a:xfrm>
              <a:off x="1149" y="1667"/>
              <a:ext cx="408" cy="312"/>
              <a:chOff x="381" y="1665"/>
              <a:chExt cx="408" cy="312"/>
            </a:xfrm>
          </p:grpSpPr>
          <p:sp>
            <p:nvSpPr>
              <p:cNvPr id="76" name="Oval 3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77" name="Text Box 36"/>
              <p:cNvSpPr txBox="1">
                <a:spLocks noChangeArrowheads="1"/>
              </p:cNvSpPr>
              <p:nvPr/>
            </p:nvSpPr>
            <p:spPr bwMode="auto">
              <a:xfrm>
                <a:off x="381" y="1665"/>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70" name="Group 37"/>
            <p:cNvGrpSpPr/>
            <p:nvPr/>
          </p:nvGrpSpPr>
          <p:grpSpPr bwMode="auto">
            <a:xfrm>
              <a:off x="393" y="2428"/>
              <a:ext cx="408" cy="317"/>
              <a:chOff x="393" y="1660"/>
              <a:chExt cx="408" cy="317"/>
            </a:xfrm>
          </p:grpSpPr>
          <p:sp>
            <p:nvSpPr>
              <p:cNvPr id="74" name="Oval 3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75" name="Text Box 39"/>
              <p:cNvSpPr txBox="1">
                <a:spLocks noChangeArrowheads="1"/>
              </p:cNvSpPr>
              <p:nvPr/>
            </p:nvSpPr>
            <p:spPr bwMode="auto">
              <a:xfrm>
                <a:off x="393" y="1660"/>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nvGrpSpPr>
            <p:cNvPr id="71" name="Group 40"/>
            <p:cNvGrpSpPr/>
            <p:nvPr/>
          </p:nvGrpSpPr>
          <p:grpSpPr bwMode="auto">
            <a:xfrm>
              <a:off x="1159" y="2428"/>
              <a:ext cx="408" cy="317"/>
              <a:chOff x="391" y="1660"/>
              <a:chExt cx="408" cy="317"/>
            </a:xfrm>
          </p:grpSpPr>
          <p:sp>
            <p:nvSpPr>
              <p:cNvPr id="72" name="Oval 41"/>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73" name="Text Box 42"/>
              <p:cNvSpPr txBox="1">
                <a:spLocks noChangeArrowheads="1"/>
              </p:cNvSpPr>
              <p:nvPr/>
            </p:nvSpPr>
            <p:spPr bwMode="auto">
              <a:xfrm>
                <a:off x="391" y="1660"/>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grpSp>
        <p:nvGrpSpPr>
          <p:cNvPr id="80" name="Group 3"/>
          <p:cNvGrpSpPr/>
          <p:nvPr/>
        </p:nvGrpSpPr>
        <p:grpSpPr bwMode="auto">
          <a:xfrm>
            <a:off x="5423015" y="2611909"/>
            <a:ext cx="1340644" cy="1232297"/>
            <a:chOff x="642" y="1902"/>
            <a:chExt cx="1126" cy="1035"/>
          </a:xfrm>
        </p:grpSpPr>
        <p:grpSp>
          <p:nvGrpSpPr>
            <p:cNvPr id="81" name="Group 4"/>
            <p:cNvGrpSpPr/>
            <p:nvPr/>
          </p:nvGrpSpPr>
          <p:grpSpPr bwMode="auto">
            <a:xfrm>
              <a:off x="816" y="2064"/>
              <a:ext cx="783" cy="658"/>
              <a:chOff x="794" y="2106"/>
              <a:chExt cx="783" cy="658"/>
            </a:xfrm>
          </p:grpSpPr>
          <p:sp>
            <p:nvSpPr>
              <p:cNvPr id="97" name="Line 5"/>
              <p:cNvSpPr>
                <a:spLocks noChangeShapeType="1"/>
              </p:cNvSpPr>
              <p:nvPr/>
            </p:nvSpPr>
            <p:spPr bwMode="auto">
              <a:xfrm>
                <a:off x="794"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98" name="Line 6"/>
              <p:cNvSpPr>
                <a:spLocks noChangeShapeType="1"/>
              </p:cNvSpPr>
              <p:nvPr/>
            </p:nvSpPr>
            <p:spPr bwMode="auto">
              <a:xfrm>
                <a:off x="965" y="2106"/>
                <a:ext cx="47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99" name="Line 7"/>
              <p:cNvSpPr>
                <a:spLocks noChangeShapeType="1"/>
              </p:cNvSpPr>
              <p:nvPr/>
            </p:nvSpPr>
            <p:spPr bwMode="auto">
              <a:xfrm>
                <a:off x="1577"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0" name="Line 8"/>
              <p:cNvSpPr>
                <a:spLocks noChangeShapeType="1"/>
              </p:cNvSpPr>
              <p:nvPr/>
            </p:nvSpPr>
            <p:spPr bwMode="auto">
              <a:xfrm flipH="1">
                <a:off x="930" y="2591"/>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1" name="Line 9"/>
              <p:cNvSpPr>
                <a:spLocks noChangeShapeType="1"/>
              </p:cNvSpPr>
              <p:nvPr/>
            </p:nvSpPr>
            <p:spPr bwMode="auto">
              <a:xfrm flipH="1">
                <a:off x="1305" y="2245"/>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2" name="Line 10"/>
              <p:cNvSpPr>
                <a:spLocks noChangeShapeType="1"/>
              </p:cNvSpPr>
              <p:nvPr/>
            </p:nvSpPr>
            <p:spPr bwMode="auto">
              <a:xfrm>
                <a:off x="1292" y="2614"/>
                <a:ext cx="149" cy="147"/>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grpSp>
        <p:grpSp>
          <p:nvGrpSpPr>
            <p:cNvPr id="82" name="Group 11"/>
            <p:cNvGrpSpPr/>
            <p:nvPr/>
          </p:nvGrpSpPr>
          <p:grpSpPr bwMode="auto">
            <a:xfrm>
              <a:off x="648" y="1902"/>
              <a:ext cx="408" cy="315"/>
              <a:chOff x="406" y="1662"/>
              <a:chExt cx="408" cy="315"/>
            </a:xfrm>
          </p:grpSpPr>
          <p:sp>
            <p:nvSpPr>
              <p:cNvPr id="95" name="Oval 1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6" name="Text Box 13"/>
              <p:cNvSpPr txBox="1">
                <a:spLocks noChangeArrowheads="1"/>
              </p:cNvSpPr>
              <p:nvPr/>
            </p:nvSpPr>
            <p:spPr bwMode="auto">
              <a:xfrm>
                <a:off x="406" y="1662"/>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83" name="Group 14"/>
            <p:cNvGrpSpPr/>
            <p:nvPr/>
          </p:nvGrpSpPr>
          <p:grpSpPr bwMode="auto">
            <a:xfrm>
              <a:off x="1360" y="2618"/>
              <a:ext cx="408" cy="319"/>
              <a:chOff x="400" y="1658"/>
              <a:chExt cx="408" cy="319"/>
            </a:xfrm>
          </p:grpSpPr>
          <p:sp>
            <p:nvSpPr>
              <p:cNvPr id="93" name="Oval 1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4" name="Text Box 16"/>
              <p:cNvSpPr txBox="1">
                <a:spLocks noChangeArrowheads="1"/>
              </p:cNvSpPr>
              <p:nvPr/>
            </p:nvSpPr>
            <p:spPr bwMode="auto">
              <a:xfrm>
                <a:off x="400"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84" name="Group 17"/>
            <p:cNvGrpSpPr/>
            <p:nvPr/>
          </p:nvGrpSpPr>
          <p:grpSpPr bwMode="auto">
            <a:xfrm>
              <a:off x="642" y="2618"/>
              <a:ext cx="408" cy="319"/>
              <a:chOff x="402" y="1658"/>
              <a:chExt cx="408" cy="319"/>
            </a:xfrm>
          </p:grpSpPr>
          <p:sp>
            <p:nvSpPr>
              <p:cNvPr id="91" name="Oval 1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2" name="Text Box 19"/>
              <p:cNvSpPr txBox="1">
                <a:spLocks noChangeArrowheads="1"/>
              </p:cNvSpPr>
              <p:nvPr/>
            </p:nvSpPr>
            <p:spPr bwMode="auto">
              <a:xfrm>
                <a:off x="402"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nvGrpSpPr>
            <p:cNvPr id="85" name="Group 20"/>
            <p:cNvGrpSpPr/>
            <p:nvPr/>
          </p:nvGrpSpPr>
          <p:grpSpPr bwMode="auto">
            <a:xfrm>
              <a:off x="1360" y="1909"/>
              <a:ext cx="408" cy="310"/>
              <a:chOff x="2918" y="3301"/>
              <a:chExt cx="408" cy="310"/>
            </a:xfrm>
          </p:grpSpPr>
          <p:sp>
            <p:nvSpPr>
              <p:cNvPr id="89" name="Oval 21"/>
              <p:cNvSpPr>
                <a:spLocks noChangeArrowheads="1"/>
              </p:cNvSpPr>
              <p:nvPr/>
            </p:nvSpPr>
            <p:spPr bwMode="auto">
              <a:xfrm>
                <a:off x="2976" y="3312"/>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0" name="Text Box 22"/>
              <p:cNvSpPr txBox="1">
                <a:spLocks noChangeArrowheads="1"/>
              </p:cNvSpPr>
              <p:nvPr/>
            </p:nvSpPr>
            <p:spPr bwMode="auto">
              <a:xfrm>
                <a:off x="2918" y="330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86" name="Group 23"/>
            <p:cNvGrpSpPr/>
            <p:nvPr/>
          </p:nvGrpSpPr>
          <p:grpSpPr bwMode="auto">
            <a:xfrm>
              <a:off x="998" y="2261"/>
              <a:ext cx="408" cy="337"/>
              <a:chOff x="998" y="2261"/>
              <a:chExt cx="408" cy="337"/>
            </a:xfrm>
          </p:grpSpPr>
          <p:sp>
            <p:nvSpPr>
              <p:cNvPr id="87" name="Oval 24"/>
              <p:cNvSpPr>
                <a:spLocks noChangeArrowheads="1"/>
              </p:cNvSpPr>
              <p:nvPr/>
            </p:nvSpPr>
            <p:spPr bwMode="auto">
              <a:xfrm>
                <a:off x="1056" y="2304"/>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88" name="Text Box 25"/>
              <p:cNvSpPr txBox="1">
                <a:spLocks noChangeArrowheads="1"/>
              </p:cNvSpPr>
              <p:nvPr/>
            </p:nvSpPr>
            <p:spPr bwMode="auto">
              <a:xfrm>
                <a:off x="998" y="226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sp>
        <p:nvSpPr>
          <p:cNvPr id="27651" name="WordArt 6"/>
          <p:cNvSpPr/>
          <p:nvPr/>
        </p:nvSpPr>
        <p:spPr>
          <a:xfrm>
            <a:off x="2907269" y="1632189"/>
            <a:ext cx="457200" cy="514350"/>
          </a:xfrm>
          <a:prstGeom prst="rect">
            <a:avLst/>
          </a:prstGeom>
        </p:spPr>
        <p:txBody>
          <a:bodyPr wrap="none" fromWordArt="1">
            <a:prstTxWarp prst="textPlain">
              <a:avLst>
                <a:gd name="adj" fmla="val 30690"/>
              </a:avLst>
            </a:prstTxWarp>
            <a:normAutofit/>
          </a:bodyPr>
          <a:lstStyle/>
          <a:p>
            <a:pPr algn="ctr"/>
            <a:r>
              <a:rPr lang="zh-CN" altLang="en-US" sz="2700" b="1">
                <a:ln w="12700" cap="flat" cmpd="sng">
                  <a:solidFill>
                    <a:srgbClr val="008000"/>
                  </a:solidFill>
                  <a:prstDash val="solid"/>
                  <a:headEnd type="none" w="med" len="med"/>
                  <a:tailEnd type="none" w="med" len="med"/>
                </a:ln>
                <a:solidFill>
                  <a:srgbClr val="66FF66">
                    <a:alpha val="50195"/>
                  </a:srgbClr>
                </a:solidFill>
                <a:effectLst>
                  <a:outerShdw dist="45791" dir="2021404" algn="ctr" rotWithShape="0">
                    <a:srgbClr val="9999FF"/>
                  </a:outerShdw>
                </a:effectLst>
                <a:latin typeface="宋体" panose="02010600030101010101" pitchFamily="2" charset="-122"/>
                <a:ea typeface="宋体" panose="02010600030101010101" pitchFamily="2" charset="-122"/>
              </a:rPr>
              <a:t>？</a:t>
            </a:r>
            <a:endParaRPr lang="zh-CN" altLang="en-US" sz="2700" b="1">
              <a:ln w="12700" cap="flat" cmpd="sng">
                <a:solidFill>
                  <a:srgbClr val="008000"/>
                </a:solidFill>
                <a:prstDash val="solid"/>
                <a:headEnd type="none" w="med" len="med"/>
                <a:tailEnd type="none" w="med" len="med"/>
              </a:ln>
              <a:solidFill>
                <a:srgbClr val="66FF66">
                  <a:alpha val="50195"/>
                </a:srgbClr>
              </a:solidFill>
              <a:effectLst>
                <a:outerShdw dist="45791" dir="2021404" algn="ctr" rotWithShape="0">
                  <a:srgbClr val="9999FF"/>
                </a:outerShdw>
              </a:effectLst>
              <a:latin typeface="宋体" panose="02010600030101010101" pitchFamily="2" charset="-122"/>
              <a:ea typeface="宋体" panose="02010600030101010101" pitchFamily="2" charset="-122"/>
            </a:endParaRPr>
          </a:p>
        </p:txBody>
      </p:sp>
      <p:graphicFrame>
        <p:nvGraphicFramePr>
          <p:cNvPr id="58413" name="Group 45"/>
          <p:cNvGraphicFramePr>
            <a:graphicFrameLocks noGrp="1"/>
          </p:cNvGraphicFramePr>
          <p:nvPr/>
        </p:nvGraphicFramePr>
        <p:xfrm>
          <a:off x="2703671" y="1091645"/>
          <a:ext cx="3305175" cy="446405"/>
        </p:xfrm>
        <a:graphic>
          <a:graphicData uri="http://schemas.openxmlformats.org/drawingml/2006/table">
            <a:tbl>
              <a:tblPr/>
              <a:tblGrid>
                <a:gridCol w="661035"/>
                <a:gridCol w="661035"/>
                <a:gridCol w="661035"/>
                <a:gridCol w="661035"/>
                <a:gridCol w="661035"/>
              </a:tblGrid>
              <a:tr h="44640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75" b="1"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rPr>
                        <a:t>V0</a:t>
                      </a:r>
                      <a:endParaRPr kumimoji="0" lang="en-US" altLang="zh-CN" sz="2475" b="1"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endParaRPr>
                    </a:p>
                  </a:txBody>
                  <a:tcPr marL="68580" marR="68580" marT="34222" marB="342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75" b="1"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rPr>
                        <a:t>V1</a:t>
                      </a:r>
                      <a:endParaRPr kumimoji="0" lang="en-US" altLang="zh-CN" sz="2475" b="1"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endParaRPr>
                    </a:p>
                  </a:txBody>
                  <a:tcPr marL="68580" marR="68580" marT="34222" marB="342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75"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V2</a:t>
                      </a:r>
                      <a:endParaRPr kumimoji="0" lang="en-US" altLang="zh-CN" sz="2475" b="1"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68580" marR="68580" marT="34222" marB="342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75"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V3</a:t>
                      </a:r>
                      <a:endParaRPr kumimoji="0" lang="en-US" altLang="zh-CN" sz="2475" b="1"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a:txBody>
                  <a:tcPr marL="68580" marR="68580" marT="34222" marB="342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75" b="1"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rPr>
                        <a:t>V4</a:t>
                      </a:r>
                      <a:endParaRPr kumimoji="0" lang="en-US" altLang="zh-CN" sz="2475" b="1"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endParaRPr>
                    </a:p>
                  </a:txBody>
                  <a:tcPr marL="68580" marR="68580" marT="34222" marB="342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8413"/>
                                        </p:tgtEl>
                                        <p:attrNameLst>
                                          <p:attrName>style.visibility</p:attrName>
                                        </p:attrNameLst>
                                      </p:cBhvr>
                                      <p:to>
                                        <p:strVal val="visible"/>
                                      </p:to>
                                    </p:set>
                                    <p:animEffect transition="in" filter="wipe(up)">
                                      <p:cBhvr>
                                        <p:cTn id="12" dur="500"/>
                                        <p:tgtEl>
                                          <p:spTgt spid="584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7651"/>
                                        </p:tgtEl>
                                        <p:attrNameLst>
                                          <p:attrName>style.visibility</p:attrName>
                                        </p:attrNameLst>
                                      </p:cBhvr>
                                      <p:to>
                                        <p:strVal val="visible"/>
                                      </p:to>
                                    </p:set>
                                    <p:animEffect transition="in" filter="dissolve">
                                      <p:cBhvr>
                                        <p:cTn id="22" dur="500"/>
                                        <p:tgtEl>
                                          <p:spTgt spid="276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邻接矩阵</a:t>
            </a:r>
            <a:r>
              <a:rPr lang="zh-CN" altLang="en-US" dirty="0"/>
              <a:t>：</a:t>
            </a:r>
            <a:endParaRPr lang="en-US" altLang="zh-CN" dirty="0" smtClean="0"/>
          </a:p>
          <a:p>
            <a:pPr lvl="2"/>
            <a:r>
              <a:rPr lang="en-US" altLang="zh-CN" dirty="0"/>
              <a:t>#define  N  10  </a:t>
            </a:r>
            <a:r>
              <a:rPr lang="en-US" altLang="zh-CN" dirty="0" smtClean="0"/>
              <a:t>              /*</a:t>
            </a:r>
            <a:r>
              <a:rPr lang="zh-CN" altLang="en-US" dirty="0"/>
              <a:t>最多顶点数*</a:t>
            </a:r>
            <a:r>
              <a:rPr lang="en-US" altLang="zh-CN" dirty="0"/>
              <a:t>/</a:t>
            </a:r>
            <a:endParaRPr lang="en-US" altLang="zh-CN" dirty="0"/>
          </a:p>
          <a:p>
            <a:pPr lvl="2"/>
            <a:r>
              <a:rPr lang="en-US" altLang="zh-CN" dirty="0" err="1"/>
              <a:t>typedef</a:t>
            </a:r>
            <a:r>
              <a:rPr lang="en-US" altLang="zh-CN" dirty="0"/>
              <a:t>  char  </a:t>
            </a:r>
            <a:r>
              <a:rPr lang="en-US" altLang="zh-CN" dirty="0" err="1"/>
              <a:t>vextype</a:t>
            </a:r>
            <a:r>
              <a:rPr lang="en-US" altLang="zh-CN" dirty="0"/>
              <a:t>; </a:t>
            </a:r>
            <a:r>
              <a:rPr lang="en-US" altLang="zh-CN" dirty="0" smtClean="0"/>
              <a:t>   /*</a:t>
            </a:r>
            <a:r>
              <a:rPr lang="zh-CN" altLang="en-US" dirty="0"/>
              <a:t>顶点类型*</a:t>
            </a:r>
            <a:r>
              <a:rPr lang="en-US" altLang="zh-CN" dirty="0"/>
              <a:t>/</a:t>
            </a:r>
            <a:endParaRPr lang="en-US" altLang="zh-CN" dirty="0"/>
          </a:p>
          <a:p>
            <a:pPr lvl="2"/>
            <a:r>
              <a:rPr lang="en-US" altLang="zh-CN" dirty="0" err="1"/>
              <a:t>typedef</a:t>
            </a:r>
            <a:r>
              <a:rPr lang="en-US" altLang="zh-CN" dirty="0"/>
              <a:t>  </a:t>
            </a:r>
            <a:r>
              <a:rPr lang="en-US" altLang="zh-CN" dirty="0" err="1"/>
              <a:t>sturct</a:t>
            </a:r>
            <a:r>
              <a:rPr lang="en-US" altLang="zh-CN" dirty="0"/>
              <a:t>{</a:t>
            </a:r>
            <a:endParaRPr lang="en-US" altLang="zh-CN" dirty="0"/>
          </a:p>
          <a:p>
            <a:pPr lvl="2"/>
            <a:r>
              <a:rPr lang="en-US" altLang="zh-CN" dirty="0"/>
              <a:t>     </a:t>
            </a:r>
            <a:r>
              <a:rPr lang="en-US" altLang="zh-CN" dirty="0" err="1"/>
              <a:t>vextype</a:t>
            </a:r>
            <a:r>
              <a:rPr lang="en-US" altLang="zh-CN" dirty="0"/>
              <a:t> </a:t>
            </a:r>
            <a:r>
              <a:rPr lang="en-US" altLang="zh-CN" dirty="0" err="1"/>
              <a:t>vexs</a:t>
            </a:r>
            <a:r>
              <a:rPr lang="en-US" altLang="zh-CN" dirty="0"/>
              <a:t>[N]; </a:t>
            </a:r>
            <a:r>
              <a:rPr lang="en-US" altLang="zh-CN" dirty="0" smtClean="0"/>
              <a:t>      /*</a:t>
            </a:r>
            <a:r>
              <a:rPr lang="zh-CN" altLang="en-US" dirty="0"/>
              <a:t>存顶点的数组*</a:t>
            </a:r>
            <a:r>
              <a:rPr lang="en-US" altLang="zh-CN" dirty="0"/>
              <a:t>/</a:t>
            </a:r>
            <a:endParaRPr lang="en-US" altLang="zh-CN" dirty="0"/>
          </a:p>
          <a:p>
            <a:pPr lvl="2"/>
            <a:r>
              <a:rPr lang="en-US" altLang="zh-CN" dirty="0"/>
              <a:t>     </a:t>
            </a:r>
            <a:r>
              <a:rPr lang="en-US" altLang="zh-CN" dirty="0" err="1"/>
              <a:t>adjtype</a:t>
            </a:r>
            <a:r>
              <a:rPr lang="en-US" altLang="zh-CN" dirty="0"/>
              <a:t>  edge[N][N</a:t>
            </a:r>
            <a:r>
              <a:rPr lang="en-US" altLang="zh-CN" dirty="0" smtClean="0"/>
              <a:t>]; /*</a:t>
            </a:r>
            <a:r>
              <a:rPr lang="zh-CN" altLang="en-US" dirty="0"/>
              <a:t>存边信息的矩阵*</a:t>
            </a:r>
            <a:r>
              <a:rPr lang="en-US" altLang="zh-CN" dirty="0"/>
              <a:t>/</a:t>
            </a:r>
            <a:endParaRPr lang="en-US" altLang="zh-CN" dirty="0"/>
          </a:p>
          <a:p>
            <a:pPr lvl="2"/>
            <a:r>
              <a:rPr lang="en-US" altLang="zh-CN" dirty="0"/>
              <a:t>     </a:t>
            </a:r>
            <a:r>
              <a:rPr lang="en-US" altLang="zh-CN" dirty="0" err="1"/>
              <a:t>int</a:t>
            </a:r>
            <a:r>
              <a:rPr lang="en-US" altLang="zh-CN" dirty="0"/>
              <a:t> </a:t>
            </a:r>
            <a:r>
              <a:rPr lang="en-US" altLang="zh-CN" dirty="0" err="1"/>
              <a:t>vexnum</a:t>
            </a:r>
            <a:r>
              <a:rPr lang="en-US" altLang="zh-CN" dirty="0"/>
              <a:t>;              </a:t>
            </a:r>
            <a:r>
              <a:rPr lang="en-US" altLang="zh-CN" dirty="0" smtClean="0"/>
              <a:t>/</a:t>
            </a:r>
            <a:r>
              <a:rPr lang="zh-CN" altLang="en-US" dirty="0" smtClean="0"/>
              <a:t>*顶点数*</a:t>
            </a:r>
            <a:r>
              <a:rPr lang="en-US" altLang="zh-CN" dirty="0" smtClean="0"/>
              <a:t>/</a:t>
            </a:r>
            <a:endParaRPr lang="zh-CN" altLang="en-US" dirty="0"/>
          </a:p>
          <a:p>
            <a:pPr lvl="2"/>
            <a:r>
              <a:rPr lang="zh-CN" altLang="en-US" dirty="0"/>
              <a:t>     </a:t>
            </a:r>
            <a:r>
              <a:rPr lang="en-US" altLang="zh-CN" dirty="0" err="1"/>
              <a:t>int</a:t>
            </a:r>
            <a:r>
              <a:rPr lang="en-US" altLang="zh-CN" dirty="0"/>
              <a:t> </a:t>
            </a:r>
            <a:r>
              <a:rPr lang="en-US" altLang="zh-CN" dirty="0" err="1"/>
              <a:t>arcnum</a:t>
            </a:r>
            <a:r>
              <a:rPr lang="en-US" altLang="zh-CN" dirty="0" smtClean="0"/>
              <a:t>;               /</a:t>
            </a:r>
            <a:r>
              <a:rPr lang="zh-CN" altLang="en-US" dirty="0" smtClean="0"/>
              <a:t>*边数*</a:t>
            </a:r>
            <a:r>
              <a:rPr lang="en-US" altLang="zh-CN" dirty="0" smtClean="0"/>
              <a:t>/</a:t>
            </a:r>
            <a:endParaRPr lang="zh-CN" altLang="en-US" dirty="0"/>
          </a:p>
          <a:p>
            <a:pPr lvl="2"/>
            <a:r>
              <a:rPr lang="en-US" altLang="zh-CN" dirty="0" smtClean="0"/>
              <a:t>}</a:t>
            </a:r>
            <a:r>
              <a:rPr lang="en-US" altLang="zh-CN" dirty="0" err="1" smtClean="0"/>
              <a:t>MGraph</a:t>
            </a:r>
            <a:r>
              <a:rPr lang="en-US" altLang="zh-CN" dirty="0" smtClean="0"/>
              <a:t>;</a:t>
            </a:r>
            <a:endParaRPr lang="en-US" altLang="zh-CN" dirty="0"/>
          </a:p>
          <a:p>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smtClean="0">
                <a:sym typeface="+mn-ea"/>
              </a:rPr>
              <a:t>7.2 </a:t>
            </a:r>
            <a:r>
              <a:rPr smtClean="0">
                <a:sym typeface="+mn-ea"/>
              </a:rPr>
              <a:t>图的存储结构</a:t>
            </a:r>
            <a:endParaRPr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邻接矩阵：</a:t>
            </a:r>
            <a:endParaRPr lang="en-US" altLang="zh-CN" dirty="0" smtClean="0"/>
          </a:p>
          <a:p>
            <a:pPr marL="478155" lvl="2" indent="-342900">
              <a:buFont typeface="Wingdings" panose="05000000000000000000" pitchFamily="2" charset="2"/>
              <a:buChar char="Ø"/>
            </a:pPr>
            <a:r>
              <a:rPr lang="zh-CN" altLang="en-US" dirty="0" smtClean="0"/>
              <a:t>对于不带权的图：若图中有边</a:t>
            </a:r>
            <a:r>
              <a:rPr lang="en-US" altLang="zh-CN" dirty="0" smtClean="0"/>
              <a:t>(vi, </a:t>
            </a:r>
            <a:r>
              <a:rPr lang="en-US" altLang="zh-CN" dirty="0" err="1" smtClean="0"/>
              <a:t>vj</a:t>
            </a:r>
            <a:r>
              <a:rPr lang="en-US" altLang="zh-CN" dirty="0" smtClean="0"/>
              <a:t>)</a:t>
            </a:r>
            <a:r>
              <a:rPr lang="zh-CN" altLang="en-US" dirty="0" smtClean="0"/>
              <a:t>，则邻接矩阵中第</a:t>
            </a:r>
            <a:r>
              <a:rPr lang="en-US" altLang="zh-CN" dirty="0" err="1" smtClean="0"/>
              <a:t>i</a:t>
            </a:r>
            <a:r>
              <a:rPr lang="zh-CN" altLang="en-US" dirty="0" smtClean="0"/>
              <a:t>行第</a:t>
            </a:r>
            <a:r>
              <a:rPr lang="en-US" altLang="zh-CN" dirty="0" smtClean="0"/>
              <a:t>j</a:t>
            </a:r>
            <a:r>
              <a:rPr lang="zh-CN" altLang="en-US" dirty="0" smtClean="0"/>
              <a:t>列的值为</a:t>
            </a:r>
            <a:r>
              <a:rPr lang="en-US" altLang="zh-CN" dirty="0" smtClean="0"/>
              <a:t>1</a:t>
            </a:r>
            <a:r>
              <a:rPr lang="zh-CN" altLang="en-US" dirty="0" smtClean="0"/>
              <a:t>，否则为</a:t>
            </a:r>
            <a:r>
              <a:rPr lang="en-US" altLang="zh-CN" dirty="0" smtClean="0"/>
              <a:t>0</a:t>
            </a:r>
            <a:r>
              <a:rPr lang="zh-CN" altLang="en-US" dirty="0" smtClean="0"/>
              <a:t>。</a:t>
            </a:r>
            <a:endParaRPr lang="en-US" altLang="zh-CN" dirty="0" smtClean="0"/>
          </a:p>
          <a:p>
            <a:pPr marL="478155" lvl="2" indent="-342900">
              <a:buFont typeface="Wingdings" panose="05000000000000000000" pitchFamily="2" charset="2"/>
              <a:buChar char="Ø"/>
            </a:pPr>
            <a:r>
              <a:rPr lang="zh-CN" altLang="en-US" dirty="0" smtClean="0"/>
              <a:t>对于带权图：</a:t>
            </a:r>
            <a:r>
              <a:rPr lang="zh-CN" altLang="en-US" dirty="0"/>
              <a:t>若图中有边</a:t>
            </a:r>
            <a:r>
              <a:rPr lang="en-US" altLang="zh-CN" dirty="0"/>
              <a:t>(vi, </a:t>
            </a:r>
            <a:r>
              <a:rPr lang="en-US" altLang="zh-CN" dirty="0" err="1"/>
              <a:t>vj</a:t>
            </a:r>
            <a:r>
              <a:rPr lang="en-US" altLang="zh-CN" dirty="0"/>
              <a:t>)</a:t>
            </a:r>
            <a:r>
              <a:rPr lang="zh-CN" altLang="en-US" dirty="0"/>
              <a:t>，则邻接矩阵中第</a:t>
            </a:r>
            <a:r>
              <a:rPr lang="en-US" altLang="zh-CN" dirty="0" err="1"/>
              <a:t>i</a:t>
            </a:r>
            <a:r>
              <a:rPr lang="zh-CN" altLang="en-US" dirty="0"/>
              <a:t>行第</a:t>
            </a:r>
            <a:r>
              <a:rPr lang="en-US" altLang="zh-CN" dirty="0"/>
              <a:t>j</a:t>
            </a:r>
            <a:r>
              <a:rPr lang="zh-CN" altLang="en-US" dirty="0"/>
              <a:t>列的值</a:t>
            </a:r>
            <a:r>
              <a:rPr lang="zh-CN" altLang="en-US" dirty="0" smtClean="0"/>
              <a:t>为权值，</a:t>
            </a:r>
            <a:r>
              <a:rPr lang="zh-CN" altLang="en-US" dirty="0"/>
              <a:t>否则</a:t>
            </a:r>
            <a:r>
              <a:rPr lang="zh-CN" altLang="en-US" dirty="0" smtClean="0"/>
              <a:t>为一个无穷值。</a:t>
            </a:r>
            <a:endParaRPr lang="zh-CN" altLang="en-US" dirty="0"/>
          </a:p>
          <a:p>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dirty="0" smtClean="0"/>
              <a:t>7.2 </a:t>
            </a:r>
            <a:r>
              <a:rPr lang="zh-CN" altLang="en-US" dirty="0" smtClean="0"/>
              <a:t>图的存储结构</a:t>
            </a:r>
            <a:endParaRPr lang="en-US" altLang="zh-CN" dirty="0" smtClean="0"/>
          </a:p>
        </p:txBody>
      </p:sp>
      <p:grpSp>
        <p:nvGrpSpPr>
          <p:cNvPr id="57" name="组合 56"/>
          <p:cNvGrpSpPr/>
          <p:nvPr/>
        </p:nvGrpSpPr>
        <p:grpSpPr>
          <a:xfrm>
            <a:off x="2596169" y="2761293"/>
            <a:ext cx="1945483" cy="1945480"/>
            <a:chOff x="2789635" y="2652713"/>
            <a:chExt cx="1945483" cy="1945480"/>
          </a:xfrm>
        </p:grpSpPr>
        <p:grpSp>
          <p:nvGrpSpPr>
            <p:cNvPr id="58" name="Group 43"/>
            <p:cNvGrpSpPr/>
            <p:nvPr/>
          </p:nvGrpSpPr>
          <p:grpSpPr bwMode="auto">
            <a:xfrm>
              <a:off x="2811067" y="2899171"/>
              <a:ext cx="1924051" cy="1699022"/>
              <a:chOff x="1920" y="2928"/>
              <a:chExt cx="1616" cy="1427"/>
            </a:xfrm>
          </p:grpSpPr>
          <p:sp>
            <p:nvSpPr>
              <p:cNvPr id="60" name="Text Box 44"/>
              <p:cNvSpPr txBox="1">
                <a:spLocks noChangeArrowheads="1"/>
              </p:cNvSpPr>
              <p:nvPr/>
            </p:nvSpPr>
            <p:spPr bwMode="auto">
              <a:xfrm>
                <a:off x="2010" y="2928"/>
                <a:ext cx="1526" cy="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1800" b="1" dirty="0">
                    <a:latin typeface="宋体" panose="02010600030101010101" pitchFamily="2" charset="-122"/>
                  </a:rPr>
                  <a:t>0  1  0  </a:t>
                </a:r>
                <a:r>
                  <a:rPr lang="en-US" altLang="zh-CN" sz="1800" b="1" dirty="0" smtClean="0">
                    <a:latin typeface="宋体" panose="02010600030101010101" pitchFamily="2" charset="-122"/>
                  </a:rPr>
                  <a:t>1  </a:t>
                </a:r>
                <a:r>
                  <a:rPr lang="en-US" altLang="zh-CN" sz="1800" b="1" dirty="0">
                    <a:latin typeface="宋体" panose="02010600030101010101" pitchFamily="2" charset="-122"/>
                  </a:rPr>
                  <a:t>0</a:t>
                </a:r>
                <a:endParaRPr lang="en-US" altLang="zh-CN" sz="1800" b="1" dirty="0">
                  <a:latin typeface="宋体" panose="02010600030101010101" pitchFamily="2" charset="-122"/>
                </a:endParaRPr>
              </a:p>
              <a:p>
                <a:pPr marL="0" indent="0">
                  <a:buNone/>
                </a:pPr>
                <a:r>
                  <a:rPr lang="en-US" altLang="zh-CN" sz="1800" b="1" dirty="0" smtClean="0">
                    <a:latin typeface="宋体" panose="02010600030101010101" pitchFamily="2" charset="-122"/>
                  </a:rPr>
                  <a:t>1  0  </a:t>
                </a:r>
                <a:r>
                  <a:rPr lang="en-US" altLang="zh-CN" sz="1800" b="1" dirty="0">
                    <a:latin typeface="宋体" panose="02010600030101010101" pitchFamily="2" charset="-122"/>
                  </a:rPr>
                  <a:t>1  </a:t>
                </a:r>
                <a:r>
                  <a:rPr lang="en-US" altLang="zh-CN" sz="1800" b="1" dirty="0" smtClean="0">
                    <a:latin typeface="宋体" panose="02010600030101010101" pitchFamily="2" charset="-122"/>
                  </a:rPr>
                  <a:t>0  1</a:t>
                </a:r>
                <a:endParaRPr lang="en-US" altLang="zh-CN" sz="1800" b="1" dirty="0">
                  <a:latin typeface="宋体" panose="02010600030101010101" pitchFamily="2" charset="-122"/>
                </a:endParaRPr>
              </a:p>
              <a:p>
                <a:pPr>
                  <a:buFontTx/>
                  <a:buNone/>
                </a:pPr>
                <a:r>
                  <a:rPr lang="en-US" altLang="zh-CN" sz="1800" b="1" dirty="0">
                    <a:latin typeface="宋体" panose="02010600030101010101" pitchFamily="2" charset="-122"/>
                  </a:rPr>
                  <a:t>0  1  0  </a:t>
                </a:r>
                <a:r>
                  <a:rPr lang="en-US" altLang="zh-CN" sz="1800" b="1" dirty="0" smtClean="0">
                    <a:latin typeface="宋体" panose="02010600030101010101" pitchFamily="2" charset="-122"/>
                  </a:rPr>
                  <a:t>1  1</a:t>
                </a:r>
                <a:endParaRPr lang="en-US" altLang="zh-CN" sz="1800" b="1" dirty="0">
                  <a:latin typeface="宋体" panose="02010600030101010101" pitchFamily="2" charset="-122"/>
                </a:endParaRPr>
              </a:p>
              <a:p>
                <a:pPr marL="0" indent="0">
                  <a:buNone/>
                </a:pPr>
                <a:r>
                  <a:rPr lang="en-US" altLang="zh-CN" sz="1800" b="1" dirty="0" smtClean="0">
                    <a:latin typeface="宋体" panose="02010600030101010101" pitchFamily="2" charset="-122"/>
                  </a:rPr>
                  <a:t>1  0  </a:t>
                </a:r>
                <a:r>
                  <a:rPr lang="en-US" altLang="zh-CN" sz="1800" b="1" dirty="0">
                    <a:latin typeface="宋体" panose="02010600030101010101" pitchFamily="2" charset="-122"/>
                  </a:rPr>
                  <a:t>1  </a:t>
                </a:r>
                <a:r>
                  <a:rPr lang="en-US" altLang="zh-CN" sz="1800" b="1" dirty="0" smtClean="0">
                    <a:latin typeface="宋体" panose="02010600030101010101" pitchFamily="2" charset="-122"/>
                  </a:rPr>
                  <a:t>0  0</a:t>
                </a:r>
                <a:endParaRPr lang="en-US" altLang="zh-CN" sz="1800" b="1" dirty="0">
                  <a:latin typeface="宋体" panose="02010600030101010101" pitchFamily="2" charset="-122"/>
                </a:endParaRPr>
              </a:p>
              <a:p>
                <a:pPr>
                  <a:buFontTx/>
                  <a:buNone/>
                </a:pPr>
                <a:r>
                  <a:rPr lang="en-US" altLang="zh-CN" sz="1800" b="1" dirty="0">
                    <a:latin typeface="宋体" panose="02010600030101010101" pitchFamily="2" charset="-122"/>
                  </a:rPr>
                  <a:t>0  1  1  </a:t>
                </a:r>
                <a:r>
                  <a:rPr lang="en-US" altLang="zh-CN" sz="1800" b="1" dirty="0" smtClean="0">
                    <a:latin typeface="宋体" panose="02010600030101010101" pitchFamily="2" charset="-122"/>
                  </a:rPr>
                  <a:t>0  0</a:t>
                </a:r>
                <a:endParaRPr lang="en-US" altLang="zh-CN" sz="1800" b="1" dirty="0">
                  <a:latin typeface="宋体" panose="02010600030101010101" pitchFamily="2" charset="-122"/>
                </a:endParaRPr>
              </a:p>
            </p:txBody>
          </p:sp>
          <p:sp>
            <p:nvSpPr>
              <p:cNvPr id="61" name="AutoShape 45"/>
              <p:cNvSpPr/>
              <p:nvPr/>
            </p:nvSpPr>
            <p:spPr bwMode="auto">
              <a:xfrm>
                <a:off x="1920" y="3024"/>
                <a:ext cx="89" cy="1260"/>
              </a:xfrm>
              <a:prstGeom prst="leftBracket">
                <a:avLst>
                  <a:gd name="adj" fmla="val 117978"/>
                </a:avLst>
              </a:prstGeom>
              <a:noFill/>
              <a:ln w="28575" cap="rnd">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2700" b="1">
                  <a:latin typeface="隶书" panose="02010509060101010101" pitchFamily="49" charset="-122"/>
                  <a:ea typeface="隶书" panose="02010509060101010101" pitchFamily="49" charset="-122"/>
                </a:endParaRPr>
              </a:p>
            </p:txBody>
          </p:sp>
          <p:sp>
            <p:nvSpPr>
              <p:cNvPr id="62" name="AutoShape 46"/>
              <p:cNvSpPr/>
              <p:nvPr/>
            </p:nvSpPr>
            <p:spPr bwMode="auto">
              <a:xfrm>
                <a:off x="3382" y="2976"/>
                <a:ext cx="46" cy="1296"/>
              </a:xfrm>
              <a:prstGeom prst="rightBracket">
                <a:avLst>
                  <a:gd name="adj" fmla="val 234783"/>
                </a:avLst>
              </a:prstGeom>
              <a:noFill/>
              <a:ln w="28575" cap="rnd">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b="1"/>
              </a:p>
            </p:txBody>
          </p:sp>
        </p:grpSp>
        <p:sp>
          <p:nvSpPr>
            <p:cNvPr id="59" name="Text Box 62"/>
            <p:cNvSpPr txBox="1">
              <a:spLocks noChangeArrowheads="1"/>
            </p:cNvSpPr>
            <p:nvPr/>
          </p:nvSpPr>
          <p:spPr bwMode="auto">
            <a:xfrm>
              <a:off x="2789635" y="2652713"/>
              <a:ext cx="19454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1800" b="1" dirty="0"/>
                <a:t>V0  </a:t>
              </a:r>
              <a:r>
                <a:rPr lang="en-US" altLang="zh-CN" sz="1800" b="1" dirty="0" smtClean="0"/>
                <a:t>V1 </a:t>
              </a:r>
              <a:r>
                <a:rPr lang="en-US" altLang="zh-CN" sz="1800" b="1" dirty="0"/>
                <a:t>V2 </a:t>
              </a:r>
              <a:r>
                <a:rPr lang="en-US" altLang="zh-CN" sz="1800" b="1" dirty="0" smtClean="0"/>
                <a:t> V3 </a:t>
              </a:r>
              <a:r>
                <a:rPr lang="en-US" altLang="zh-CN" sz="1800" b="1" dirty="0"/>
                <a:t>V4</a:t>
              </a:r>
              <a:endParaRPr lang="en-US" altLang="zh-CN" sz="1800" b="1" dirty="0"/>
            </a:p>
          </p:txBody>
        </p:sp>
      </p:grpSp>
      <p:grpSp>
        <p:nvGrpSpPr>
          <p:cNvPr id="80" name="Group 3"/>
          <p:cNvGrpSpPr/>
          <p:nvPr/>
        </p:nvGrpSpPr>
        <p:grpSpPr bwMode="auto">
          <a:xfrm>
            <a:off x="891035" y="2910121"/>
            <a:ext cx="1340644" cy="1232297"/>
            <a:chOff x="642" y="1902"/>
            <a:chExt cx="1126" cy="1035"/>
          </a:xfrm>
        </p:grpSpPr>
        <p:grpSp>
          <p:nvGrpSpPr>
            <p:cNvPr id="81" name="Group 4"/>
            <p:cNvGrpSpPr/>
            <p:nvPr/>
          </p:nvGrpSpPr>
          <p:grpSpPr bwMode="auto">
            <a:xfrm>
              <a:off x="816" y="2064"/>
              <a:ext cx="783" cy="658"/>
              <a:chOff x="794" y="2106"/>
              <a:chExt cx="783" cy="658"/>
            </a:xfrm>
          </p:grpSpPr>
          <p:sp>
            <p:nvSpPr>
              <p:cNvPr id="97" name="Line 5"/>
              <p:cNvSpPr>
                <a:spLocks noChangeShapeType="1"/>
              </p:cNvSpPr>
              <p:nvPr/>
            </p:nvSpPr>
            <p:spPr bwMode="auto">
              <a:xfrm>
                <a:off x="794"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98" name="Line 6"/>
              <p:cNvSpPr>
                <a:spLocks noChangeShapeType="1"/>
              </p:cNvSpPr>
              <p:nvPr/>
            </p:nvSpPr>
            <p:spPr bwMode="auto">
              <a:xfrm>
                <a:off x="965" y="2106"/>
                <a:ext cx="47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99" name="Line 7"/>
              <p:cNvSpPr>
                <a:spLocks noChangeShapeType="1"/>
              </p:cNvSpPr>
              <p:nvPr/>
            </p:nvSpPr>
            <p:spPr bwMode="auto">
              <a:xfrm>
                <a:off x="1577"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0" name="Line 8"/>
              <p:cNvSpPr>
                <a:spLocks noChangeShapeType="1"/>
              </p:cNvSpPr>
              <p:nvPr/>
            </p:nvSpPr>
            <p:spPr bwMode="auto">
              <a:xfrm flipH="1">
                <a:off x="930" y="2591"/>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1" name="Line 9"/>
              <p:cNvSpPr>
                <a:spLocks noChangeShapeType="1"/>
              </p:cNvSpPr>
              <p:nvPr/>
            </p:nvSpPr>
            <p:spPr bwMode="auto">
              <a:xfrm flipH="1">
                <a:off x="1305" y="2245"/>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2" name="Line 10"/>
              <p:cNvSpPr>
                <a:spLocks noChangeShapeType="1"/>
              </p:cNvSpPr>
              <p:nvPr/>
            </p:nvSpPr>
            <p:spPr bwMode="auto">
              <a:xfrm>
                <a:off x="1292" y="2614"/>
                <a:ext cx="149" cy="147"/>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grpSp>
        <p:grpSp>
          <p:nvGrpSpPr>
            <p:cNvPr id="82" name="Group 11"/>
            <p:cNvGrpSpPr/>
            <p:nvPr/>
          </p:nvGrpSpPr>
          <p:grpSpPr bwMode="auto">
            <a:xfrm>
              <a:off x="648" y="1902"/>
              <a:ext cx="408" cy="315"/>
              <a:chOff x="406" y="1662"/>
              <a:chExt cx="408" cy="315"/>
            </a:xfrm>
          </p:grpSpPr>
          <p:sp>
            <p:nvSpPr>
              <p:cNvPr id="95" name="Oval 1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6" name="Text Box 13"/>
              <p:cNvSpPr txBox="1">
                <a:spLocks noChangeArrowheads="1"/>
              </p:cNvSpPr>
              <p:nvPr/>
            </p:nvSpPr>
            <p:spPr bwMode="auto">
              <a:xfrm>
                <a:off x="406" y="1662"/>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83" name="Group 14"/>
            <p:cNvGrpSpPr/>
            <p:nvPr/>
          </p:nvGrpSpPr>
          <p:grpSpPr bwMode="auto">
            <a:xfrm>
              <a:off x="1360" y="2618"/>
              <a:ext cx="408" cy="319"/>
              <a:chOff x="400" y="1658"/>
              <a:chExt cx="408" cy="319"/>
            </a:xfrm>
          </p:grpSpPr>
          <p:sp>
            <p:nvSpPr>
              <p:cNvPr id="93" name="Oval 1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4" name="Text Box 16"/>
              <p:cNvSpPr txBox="1">
                <a:spLocks noChangeArrowheads="1"/>
              </p:cNvSpPr>
              <p:nvPr/>
            </p:nvSpPr>
            <p:spPr bwMode="auto">
              <a:xfrm>
                <a:off x="400"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84" name="Group 17"/>
            <p:cNvGrpSpPr/>
            <p:nvPr/>
          </p:nvGrpSpPr>
          <p:grpSpPr bwMode="auto">
            <a:xfrm>
              <a:off x="642" y="2618"/>
              <a:ext cx="408" cy="319"/>
              <a:chOff x="402" y="1658"/>
              <a:chExt cx="408" cy="319"/>
            </a:xfrm>
          </p:grpSpPr>
          <p:sp>
            <p:nvSpPr>
              <p:cNvPr id="91" name="Oval 1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2" name="Text Box 19"/>
              <p:cNvSpPr txBox="1">
                <a:spLocks noChangeArrowheads="1"/>
              </p:cNvSpPr>
              <p:nvPr/>
            </p:nvSpPr>
            <p:spPr bwMode="auto">
              <a:xfrm>
                <a:off x="402"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nvGrpSpPr>
            <p:cNvPr id="85" name="Group 20"/>
            <p:cNvGrpSpPr/>
            <p:nvPr/>
          </p:nvGrpSpPr>
          <p:grpSpPr bwMode="auto">
            <a:xfrm>
              <a:off x="1360" y="1909"/>
              <a:ext cx="408" cy="310"/>
              <a:chOff x="2918" y="3301"/>
              <a:chExt cx="408" cy="310"/>
            </a:xfrm>
          </p:grpSpPr>
          <p:sp>
            <p:nvSpPr>
              <p:cNvPr id="89" name="Oval 21"/>
              <p:cNvSpPr>
                <a:spLocks noChangeArrowheads="1"/>
              </p:cNvSpPr>
              <p:nvPr/>
            </p:nvSpPr>
            <p:spPr bwMode="auto">
              <a:xfrm>
                <a:off x="2976" y="3312"/>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0" name="Text Box 22"/>
              <p:cNvSpPr txBox="1">
                <a:spLocks noChangeArrowheads="1"/>
              </p:cNvSpPr>
              <p:nvPr/>
            </p:nvSpPr>
            <p:spPr bwMode="auto">
              <a:xfrm>
                <a:off x="2918" y="330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86" name="Group 23"/>
            <p:cNvGrpSpPr/>
            <p:nvPr/>
          </p:nvGrpSpPr>
          <p:grpSpPr bwMode="auto">
            <a:xfrm>
              <a:off x="998" y="2261"/>
              <a:ext cx="408" cy="337"/>
              <a:chOff x="998" y="2261"/>
              <a:chExt cx="408" cy="337"/>
            </a:xfrm>
          </p:grpSpPr>
          <p:sp>
            <p:nvSpPr>
              <p:cNvPr id="87" name="Oval 24"/>
              <p:cNvSpPr>
                <a:spLocks noChangeArrowheads="1"/>
              </p:cNvSpPr>
              <p:nvPr/>
            </p:nvSpPr>
            <p:spPr bwMode="auto">
              <a:xfrm>
                <a:off x="1056" y="2304"/>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88" name="Text Box 25"/>
              <p:cNvSpPr txBox="1">
                <a:spLocks noChangeArrowheads="1"/>
              </p:cNvSpPr>
              <p:nvPr/>
            </p:nvSpPr>
            <p:spPr bwMode="auto">
              <a:xfrm>
                <a:off x="998" y="226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pic>
        <p:nvPicPr>
          <p:cNvPr id="4" name="图片 3"/>
          <p:cNvPicPr/>
          <p:nvPr/>
        </p:nvPicPr>
        <p:blipFill>
          <a:blip r:embed="rId1"/>
          <a:stretch>
            <a:fillRect/>
          </a:stretch>
        </p:blipFill>
        <p:spPr>
          <a:xfrm>
            <a:off x="4676775" y="2910205"/>
            <a:ext cx="4257040" cy="16287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par>
                                <p:cTn id="13" presetID="10"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邻接矩阵的特点：</a:t>
            </a:r>
            <a:endParaRPr lang="en-US" altLang="zh-CN" dirty="0" smtClean="0"/>
          </a:p>
          <a:p>
            <a:pPr marL="478155" lvl="2" indent="-342900">
              <a:buFont typeface="Wingdings" panose="05000000000000000000" pitchFamily="2" charset="2"/>
              <a:buChar char="Ø"/>
            </a:pPr>
            <a:r>
              <a:rPr lang="zh-CN" altLang="en-US" dirty="0">
                <a:sym typeface="+mn-ea"/>
              </a:rPr>
              <a:t>无向图邻接矩阵是</a:t>
            </a:r>
            <a:r>
              <a:rPr lang="zh-CN" altLang="en-US" dirty="0">
                <a:solidFill>
                  <a:srgbClr val="FF0000"/>
                </a:solidFill>
                <a:sym typeface="+mn-ea"/>
              </a:rPr>
              <a:t>对称矩阵</a:t>
            </a:r>
            <a:r>
              <a:rPr lang="zh-CN" altLang="en-US" dirty="0">
                <a:sym typeface="+mn-ea"/>
              </a:rPr>
              <a:t>，可考虑矩阵的压缩存储。</a:t>
            </a:r>
            <a:endParaRPr lang="zh-CN" altLang="en-US" b="1" dirty="0"/>
          </a:p>
          <a:p>
            <a:pPr marL="478155" lvl="2" indent="-342900">
              <a:buFont typeface="Wingdings" panose="05000000000000000000" pitchFamily="2" charset="2"/>
              <a:buChar char="Ø"/>
            </a:pPr>
            <a:r>
              <a:rPr dirty="0">
                <a:sym typeface="+mn-ea"/>
              </a:rPr>
              <a:t>G</a:t>
            </a:r>
            <a:r>
              <a:rPr lang="zh-CN" altLang="en-US" dirty="0">
                <a:sym typeface="+mn-ea"/>
              </a:rPr>
              <a:t>占用存储空间只与它的顶点数有关，与边数无关</a:t>
            </a:r>
            <a:r>
              <a:rPr lang="zh-CN" altLang="en-US" dirty="0" smtClean="0">
                <a:sym typeface="+mn-ea"/>
              </a:rPr>
              <a:t>；</a:t>
            </a:r>
            <a:endParaRPr lang="en-US" altLang="zh-CN" dirty="0" smtClean="0">
              <a:sym typeface="+mn-ea"/>
            </a:endParaRPr>
          </a:p>
          <a:p>
            <a:pPr lvl="2"/>
            <a:r>
              <a:rPr lang="en-US" altLang="zh-CN" dirty="0">
                <a:sym typeface="+mn-ea"/>
              </a:rPr>
              <a:t> </a:t>
            </a:r>
            <a:r>
              <a:rPr lang="en-US" altLang="zh-CN" dirty="0" smtClean="0">
                <a:sym typeface="+mn-ea"/>
              </a:rPr>
              <a:t>  </a:t>
            </a:r>
            <a:r>
              <a:rPr lang="zh-CN" altLang="en-US" dirty="0" smtClean="0">
                <a:sym typeface="+mn-ea"/>
              </a:rPr>
              <a:t>  </a:t>
            </a:r>
            <a:r>
              <a:rPr lang="zh-CN" altLang="en-US" dirty="0">
                <a:solidFill>
                  <a:srgbClr val="FF0000"/>
                </a:solidFill>
                <a:sym typeface="+mn-ea"/>
              </a:rPr>
              <a:t>适用于边稠密的图</a:t>
            </a:r>
            <a:r>
              <a:rPr lang="zh-CN" altLang="en-US" dirty="0" smtClean="0"/>
              <a:t>。</a:t>
            </a:r>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dirty="0" smtClean="0"/>
              <a:t>7.2 </a:t>
            </a:r>
            <a:r>
              <a:rPr lang="zh-CN" altLang="en-US" dirty="0" smtClean="0"/>
              <a:t>图的存储结构</a:t>
            </a:r>
            <a:endParaRPr lang="en-US" altLang="zh-CN" dirty="0" smtClean="0"/>
          </a:p>
        </p:txBody>
      </p:sp>
      <p:grpSp>
        <p:nvGrpSpPr>
          <p:cNvPr id="51" name="组合 50"/>
          <p:cNvGrpSpPr/>
          <p:nvPr/>
        </p:nvGrpSpPr>
        <p:grpSpPr>
          <a:xfrm>
            <a:off x="6455332" y="2803560"/>
            <a:ext cx="1863328" cy="1408509"/>
            <a:chOff x="5975748" y="2680097"/>
            <a:chExt cx="1863328" cy="1408509"/>
          </a:xfrm>
        </p:grpSpPr>
        <p:grpSp>
          <p:nvGrpSpPr>
            <p:cNvPr id="52" name="Group 16"/>
            <p:cNvGrpSpPr/>
            <p:nvPr/>
          </p:nvGrpSpPr>
          <p:grpSpPr bwMode="auto">
            <a:xfrm>
              <a:off x="6020893" y="2888456"/>
              <a:ext cx="1536723" cy="1200150"/>
              <a:chOff x="4150" y="2832"/>
              <a:chExt cx="1167" cy="1008"/>
            </a:xfrm>
          </p:grpSpPr>
          <p:sp>
            <p:nvSpPr>
              <p:cNvPr id="54" name="Text Box 17"/>
              <p:cNvSpPr txBox="1">
                <a:spLocks noChangeArrowheads="1"/>
              </p:cNvSpPr>
              <p:nvPr/>
            </p:nvSpPr>
            <p:spPr bwMode="auto">
              <a:xfrm>
                <a:off x="4202" y="2832"/>
                <a:ext cx="1115"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b="1" dirty="0">
                    <a:latin typeface="宋体" panose="02010600030101010101" pitchFamily="2" charset="-122"/>
                  </a:rPr>
                  <a:t>0  1  1  0</a:t>
                </a:r>
                <a:endParaRPr lang="en-US" altLang="zh-CN" sz="1800" b="1" dirty="0">
                  <a:latin typeface="宋体" panose="02010600030101010101" pitchFamily="2" charset="-122"/>
                </a:endParaRPr>
              </a:p>
              <a:p>
                <a:pPr>
                  <a:spcBef>
                    <a:spcPct val="0"/>
                  </a:spcBef>
                  <a:buFontTx/>
                  <a:buNone/>
                </a:pPr>
                <a:r>
                  <a:rPr lang="en-US" altLang="zh-CN" sz="1800" b="1" dirty="0">
                    <a:latin typeface="宋体" panose="02010600030101010101" pitchFamily="2" charset="-122"/>
                  </a:rPr>
                  <a:t>0  0  0  0</a:t>
                </a:r>
                <a:endParaRPr lang="en-US" altLang="zh-CN" sz="1800" b="1" dirty="0">
                  <a:latin typeface="宋体" panose="02010600030101010101" pitchFamily="2" charset="-122"/>
                </a:endParaRPr>
              </a:p>
              <a:p>
                <a:pPr>
                  <a:spcBef>
                    <a:spcPct val="0"/>
                  </a:spcBef>
                  <a:buFontTx/>
                  <a:buNone/>
                </a:pPr>
                <a:r>
                  <a:rPr lang="en-US" altLang="zh-CN" sz="1800" b="1" dirty="0">
                    <a:latin typeface="宋体" panose="02010600030101010101" pitchFamily="2" charset="-122"/>
                  </a:rPr>
                  <a:t>0  0  0  1</a:t>
                </a:r>
                <a:endParaRPr lang="en-US" altLang="zh-CN" sz="1800" b="1" dirty="0">
                  <a:latin typeface="宋体" panose="02010600030101010101" pitchFamily="2" charset="-122"/>
                </a:endParaRPr>
              </a:p>
              <a:p>
                <a:pPr marL="0" indent="0">
                  <a:spcBef>
                    <a:spcPct val="0"/>
                  </a:spcBef>
                  <a:buNone/>
                </a:pPr>
                <a:r>
                  <a:rPr lang="en-US" altLang="zh-CN" sz="1800" b="1" dirty="0" smtClean="0">
                    <a:latin typeface="宋体" panose="02010600030101010101" pitchFamily="2" charset="-122"/>
                  </a:rPr>
                  <a:t>1  0  </a:t>
                </a:r>
                <a:r>
                  <a:rPr lang="en-US" altLang="zh-CN" sz="1800" b="1" dirty="0">
                    <a:latin typeface="宋体" panose="02010600030101010101" pitchFamily="2" charset="-122"/>
                  </a:rPr>
                  <a:t>0  0</a:t>
                </a:r>
                <a:endParaRPr lang="en-US" altLang="zh-CN" sz="2700" b="1" dirty="0">
                  <a:latin typeface="黑体" panose="02010609060101010101" pitchFamily="49" charset="-122"/>
                  <a:ea typeface="黑体" panose="02010609060101010101" pitchFamily="49" charset="-122"/>
                </a:endParaRPr>
              </a:p>
            </p:txBody>
          </p:sp>
          <p:sp>
            <p:nvSpPr>
              <p:cNvPr id="55" name="AutoShape 18"/>
              <p:cNvSpPr/>
              <p:nvPr/>
            </p:nvSpPr>
            <p:spPr bwMode="auto">
              <a:xfrm>
                <a:off x="4150" y="2880"/>
                <a:ext cx="44" cy="960"/>
              </a:xfrm>
              <a:prstGeom prst="leftBracket">
                <a:avLst>
                  <a:gd name="adj" fmla="val 181818"/>
                </a:avLst>
              </a:prstGeom>
              <a:noFill/>
              <a:ln w="28575" cap="rnd">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b="1"/>
              </a:p>
            </p:txBody>
          </p:sp>
          <p:sp>
            <p:nvSpPr>
              <p:cNvPr id="56" name="AutoShape 19"/>
              <p:cNvSpPr/>
              <p:nvPr/>
            </p:nvSpPr>
            <p:spPr bwMode="auto">
              <a:xfrm>
                <a:off x="5244" y="2877"/>
                <a:ext cx="44" cy="960"/>
              </a:xfrm>
              <a:prstGeom prst="rightBracket">
                <a:avLst>
                  <a:gd name="adj" fmla="val 181818"/>
                </a:avLst>
              </a:prstGeom>
              <a:noFill/>
              <a:ln w="28575" cap="rnd">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b="1"/>
              </a:p>
            </p:txBody>
          </p:sp>
        </p:grpSp>
        <p:sp>
          <p:nvSpPr>
            <p:cNvPr id="53" name="Text Box 63"/>
            <p:cNvSpPr txBox="1">
              <a:spLocks noChangeArrowheads="1"/>
            </p:cNvSpPr>
            <p:nvPr/>
          </p:nvSpPr>
          <p:spPr bwMode="auto">
            <a:xfrm>
              <a:off x="5975748" y="2680097"/>
              <a:ext cx="18633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1800" b="1" dirty="0"/>
                <a:t>V0  V1 </a:t>
              </a:r>
              <a:r>
                <a:rPr lang="en-US" altLang="zh-CN" sz="1800" b="1" dirty="0" smtClean="0"/>
                <a:t>V2 V3</a:t>
              </a:r>
              <a:endParaRPr lang="en-US" altLang="zh-CN" sz="1800" b="1" dirty="0"/>
            </a:p>
          </p:txBody>
        </p:sp>
      </p:grpSp>
      <p:grpSp>
        <p:nvGrpSpPr>
          <p:cNvPr id="57" name="组合 56"/>
          <p:cNvGrpSpPr/>
          <p:nvPr/>
        </p:nvGrpSpPr>
        <p:grpSpPr>
          <a:xfrm>
            <a:off x="2596169" y="2761293"/>
            <a:ext cx="1945483" cy="1945480"/>
            <a:chOff x="2789635" y="2652713"/>
            <a:chExt cx="1945483" cy="1945480"/>
          </a:xfrm>
        </p:grpSpPr>
        <p:grpSp>
          <p:nvGrpSpPr>
            <p:cNvPr id="58" name="Group 43"/>
            <p:cNvGrpSpPr/>
            <p:nvPr/>
          </p:nvGrpSpPr>
          <p:grpSpPr bwMode="auto">
            <a:xfrm>
              <a:off x="2811067" y="2899171"/>
              <a:ext cx="1924051" cy="1699022"/>
              <a:chOff x="1920" y="2928"/>
              <a:chExt cx="1616" cy="1427"/>
            </a:xfrm>
          </p:grpSpPr>
          <p:sp>
            <p:nvSpPr>
              <p:cNvPr id="60" name="Text Box 44"/>
              <p:cNvSpPr txBox="1">
                <a:spLocks noChangeArrowheads="1"/>
              </p:cNvSpPr>
              <p:nvPr/>
            </p:nvSpPr>
            <p:spPr bwMode="auto">
              <a:xfrm>
                <a:off x="2010" y="2928"/>
                <a:ext cx="1526" cy="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1800" b="1" dirty="0">
                    <a:latin typeface="宋体" panose="02010600030101010101" pitchFamily="2" charset="-122"/>
                  </a:rPr>
                  <a:t>0  1  0  </a:t>
                </a:r>
                <a:r>
                  <a:rPr lang="en-US" altLang="zh-CN" sz="1800" b="1" dirty="0" smtClean="0">
                    <a:latin typeface="宋体" panose="02010600030101010101" pitchFamily="2" charset="-122"/>
                  </a:rPr>
                  <a:t>1  </a:t>
                </a:r>
                <a:r>
                  <a:rPr lang="en-US" altLang="zh-CN" sz="1800" b="1" dirty="0">
                    <a:latin typeface="宋体" panose="02010600030101010101" pitchFamily="2" charset="-122"/>
                  </a:rPr>
                  <a:t>0</a:t>
                </a:r>
                <a:endParaRPr lang="en-US" altLang="zh-CN" sz="1800" b="1" dirty="0">
                  <a:latin typeface="宋体" panose="02010600030101010101" pitchFamily="2" charset="-122"/>
                </a:endParaRPr>
              </a:p>
              <a:p>
                <a:pPr marL="0" indent="0">
                  <a:buNone/>
                </a:pPr>
                <a:r>
                  <a:rPr lang="en-US" altLang="zh-CN" sz="1800" b="1" dirty="0" smtClean="0">
                    <a:latin typeface="宋体" panose="02010600030101010101" pitchFamily="2" charset="-122"/>
                  </a:rPr>
                  <a:t>1  0  </a:t>
                </a:r>
                <a:r>
                  <a:rPr lang="en-US" altLang="zh-CN" sz="1800" b="1" dirty="0">
                    <a:latin typeface="宋体" panose="02010600030101010101" pitchFamily="2" charset="-122"/>
                  </a:rPr>
                  <a:t>1  </a:t>
                </a:r>
                <a:r>
                  <a:rPr lang="en-US" altLang="zh-CN" sz="1800" b="1" dirty="0" smtClean="0">
                    <a:latin typeface="宋体" panose="02010600030101010101" pitchFamily="2" charset="-122"/>
                  </a:rPr>
                  <a:t>0  1</a:t>
                </a:r>
                <a:endParaRPr lang="en-US" altLang="zh-CN" sz="1800" b="1" dirty="0">
                  <a:latin typeface="宋体" panose="02010600030101010101" pitchFamily="2" charset="-122"/>
                </a:endParaRPr>
              </a:p>
              <a:p>
                <a:pPr>
                  <a:buFontTx/>
                  <a:buNone/>
                </a:pPr>
                <a:r>
                  <a:rPr lang="en-US" altLang="zh-CN" sz="1800" b="1" dirty="0">
                    <a:latin typeface="宋体" panose="02010600030101010101" pitchFamily="2" charset="-122"/>
                  </a:rPr>
                  <a:t>0  1  0  </a:t>
                </a:r>
                <a:r>
                  <a:rPr lang="en-US" altLang="zh-CN" sz="1800" b="1" dirty="0" smtClean="0">
                    <a:latin typeface="宋体" panose="02010600030101010101" pitchFamily="2" charset="-122"/>
                  </a:rPr>
                  <a:t>1  1</a:t>
                </a:r>
                <a:endParaRPr lang="en-US" altLang="zh-CN" sz="1800" b="1" dirty="0">
                  <a:latin typeface="宋体" panose="02010600030101010101" pitchFamily="2" charset="-122"/>
                </a:endParaRPr>
              </a:p>
              <a:p>
                <a:pPr marL="0" indent="0">
                  <a:buNone/>
                </a:pPr>
                <a:r>
                  <a:rPr lang="en-US" altLang="zh-CN" sz="1800" b="1" dirty="0" smtClean="0">
                    <a:latin typeface="宋体" panose="02010600030101010101" pitchFamily="2" charset="-122"/>
                  </a:rPr>
                  <a:t>1  0  </a:t>
                </a:r>
                <a:r>
                  <a:rPr lang="en-US" altLang="zh-CN" sz="1800" b="1" dirty="0">
                    <a:latin typeface="宋体" panose="02010600030101010101" pitchFamily="2" charset="-122"/>
                  </a:rPr>
                  <a:t>1  </a:t>
                </a:r>
                <a:r>
                  <a:rPr lang="en-US" altLang="zh-CN" sz="1800" b="1" dirty="0" smtClean="0">
                    <a:latin typeface="宋体" panose="02010600030101010101" pitchFamily="2" charset="-122"/>
                  </a:rPr>
                  <a:t>0  0</a:t>
                </a:r>
                <a:endParaRPr lang="en-US" altLang="zh-CN" sz="1800" b="1" dirty="0">
                  <a:latin typeface="宋体" panose="02010600030101010101" pitchFamily="2" charset="-122"/>
                </a:endParaRPr>
              </a:p>
              <a:p>
                <a:pPr>
                  <a:buFontTx/>
                  <a:buNone/>
                </a:pPr>
                <a:r>
                  <a:rPr lang="en-US" altLang="zh-CN" sz="1800" b="1" dirty="0">
                    <a:latin typeface="宋体" panose="02010600030101010101" pitchFamily="2" charset="-122"/>
                  </a:rPr>
                  <a:t>0  1  1  </a:t>
                </a:r>
                <a:r>
                  <a:rPr lang="en-US" altLang="zh-CN" sz="1800" b="1" dirty="0" smtClean="0">
                    <a:latin typeface="宋体" panose="02010600030101010101" pitchFamily="2" charset="-122"/>
                  </a:rPr>
                  <a:t>0  0</a:t>
                </a:r>
                <a:endParaRPr lang="en-US" altLang="zh-CN" sz="1800" b="1" dirty="0">
                  <a:latin typeface="宋体" panose="02010600030101010101" pitchFamily="2" charset="-122"/>
                </a:endParaRPr>
              </a:p>
            </p:txBody>
          </p:sp>
          <p:sp>
            <p:nvSpPr>
              <p:cNvPr id="61" name="AutoShape 45"/>
              <p:cNvSpPr/>
              <p:nvPr/>
            </p:nvSpPr>
            <p:spPr bwMode="auto">
              <a:xfrm>
                <a:off x="1920" y="3024"/>
                <a:ext cx="89" cy="1260"/>
              </a:xfrm>
              <a:prstGeom prst="leftBracket">
                <a:avLst>
                  <a:gd name="adj" fmla="val 117978"/>
                </a:avLst>
              </a:prstGeom>
              <a:noFill/>
              <a:ln w="28575" cap="rnd">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2700" b="1">
                  <a:latin typeface="隶书" panose="02010509060101010101" pitchFamily="49" charset="-122"/>
                  <a:ea typeface="隶书" panose="02010509060101010101" pitchFamily="49" charset="-122"/>
                </a:endParaRPr>
              </a:p>
            </p:txBody>
          </p:sp>
          <p:sp>
            <p:nvSpPr>
              <p:cNvPr id="62" name="AutoShape 46"/>
              <p:cNvSpPr/>
              <p:nvPr/>
            </p:nvSpPr>
            <p:spPr bwMode="auto">
              <a:xfrm>
                <a:off x="3382" y="2976"/>
                <a:ext cx="46" cy="1296"/>
              </a:xfrm>
              <a:prstGeom prst="rightBracket">
                <a:avLst>
                  <a:gd name="adj" fmla="val 234783"/>
                </a:avLst>
              </a:prstGeom>
              <a:noFill/>
              <a:ln w="28575" cap="rnd">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b="1"/>
              </a:p>
            </p:txBody>
          </p:sp>
        </p:grpSp>
        <p:sp>
          <p:nvSpPr>
            <p:cNvPr id="59" name="Text Box 62"/>
            <p:cNvSpPr txBox="1">
              <a:spLocks noChangeArrowheads="1"/>
            </p:cNvSpPr>
            <p:nvPr/>
          </p:nvSpPr>
          <p:spPr bwMode="auto">
            <a:xfrm>
              <a:off x="2789635" y="2652713"/>
              <a:ext cx="19454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1800" b="1" dirty="0"/>
                <a:t>V0  </a:t>
              </a:r>
              <a:r>
                <a:rPr lang="en-US" altLang="zh-CN" sz="1800" b="1" dirty="0" smtClean="0"/>
                <a:t>V1 </a:t>
              </a:r>
              <a:r>
                <a:rPr lang="en-US" altLang="zh-CN" sz="1800" b="1" dirty="0"/>
                <a:t>V2 </a:t>
              </a:r>
              <a:r>
                <a:rPr lang="en-US" altLang="zh-CN" sz="1800" b="1" dirty="0" smtClean="0"/>
                <a:t> V3 </a:t>
              </a:r>
              <a:r>
                <a:rPr lang="en-US" altLang="zh-CN" sz="1800" b="1" dirty="0"/>
                <a:t>V4</a:t>
              </a:r>
              <a:endParaRPr lang="en-US" altLang="zh-CN" sz="1800" b="1" dirty="0"/>
            </a:p>
          </p:txBody>
        </p:sp>
      </p:grpSp>
      <p:grpSp>
        <p:nvGrpSpPr>
          <p:cNvPr id="63" name="Group 26"/>
          <p:cNvGrpSpPr/>
          <p:nvPr/>
        </p:nvGrpSpPr>
        <p:grpSpPr bwMode="auto">
          <a:xfrm>
            <a:off x="4867521" y="2832730"/>
            <a:ext cx="1415653" cy="1283493"/>
            <a:chOff x="378" y="1667"/>
            <a:chExt cx="1189" cy="1078"/>
          </a:xfrm>
        </p:grpSpPr>
        <p:sp>
          <p:nvSpPr>
            <p:cNvPr id="64" name="Line 27"/>
            <p:cNvSpPr>
              <a:spLocks noChangeShapeType="1"/>
            </p:cNvSpPr>
            <p:nvPr/>
          </p:nvSpPr>
          <p:spPr bwMode="auto">
            <a:xfrm>
              <a:off x="618" y="2019"/>
              <a:ext cx="0" cy="412"/>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65" name="Line 28"/>
            <p:cNvSpPr>
              <a:spLocks noChangeShapeType="1"/>
            </p:cNvSpPr>
            <p:nvPr/>
          </p:nvSpPr>
          <p:spPr bwMode="auto">
            <a:xfrm>
              <a:off x="752" y="2602"/>
              <a:ext cx="506" cy="0"/>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66" name="Line 29"/>
            <p:cNvSpPr>
              <a:spLocks noChangeShapeType="1"/>
            </p:cNvSpPr>
            <p:nvPr/>
          </p:nvSpPr>
          <p:spPr bwMode="auto">
            <a:xfrm>
              <a:off x="752" y="1848"/>
              <a:ext cx="472" cy="0"/>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67" name="Line 30"/>
            <p:cNvSpPr>
              <a:spLocks noChangeShapeType="1"/>
            </p:cNvSpPr>
            <p:nvPr/>
          </p:nvSpPr>
          <p:spPr bwMode="auto">
            <a:xfrm flipH="1" flipV="1">
              <a:off x="672" y="1920"/>
              <a:ext cx="672" cy="624"/>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nvGrpSpPr>
            <p:cNvPr id="68" name="Group 31"/>
            <p:cNvGrpSpPr/>
            <p:nvPr/>
          </p:nvGrpSpPr>
          <p:grpSpPr bwMode="auto">
            <a:xfrm>
              <a:off x="378" y="1667"/>
              <a:ext cx="408" cy="310"/>
              <a:chOff x="378" y="1667"/>
              <a:chExt cx="408" cy="310"/>
            </a:xfrm>
          </p:grpSpPr>
          <p:sp>
            <p:nvSpPr>
              <p:cNvPr id="78" name="Oval 3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79" name="Text Box 33"/>
              <p:cNvSpPr txBox="1">
                <a:spLocks noChangeArrowheads="1"/>
              </p:cNvSpPr>
              <p:nvPr/>
            </p:nvSpPr>
            <p:spPr bwMode="auto">
              <a:xfrm>
                <a:off x="378" y="1667"/>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69" name="Group 34"/>
            <p:cNvGrpSpPr/>
            <p:nvPr/>
          </p:nvGrpSpPr>
          <p:grpSpPr bwMode="auto">
            <a:xfrm>
              <a:off x="1149" y="1667"/>
              <a:ext cx="408" cy="312"/>
              <a:chOff x="381" y="1665"/>
              <a:chExt cx="408" cy="312"/>
            </a:xfrm>
          </p:grpSpPr>
          <p:sp>
            <p:nvSpPr>
              <p:cNvPr id="76" name="Oval 3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77" name="Text Box 36"/>
              <p:cNvSpPr txBox="1">
                <a:spLocks noChangeArrowheads="1"/>
              </p:cNvSpPr>
              <p:nvPr/>
            </p:nvSpPr>
            <p:spPr bwMode="auto">
              <a:xfrm>
                <a:off x="381" y="1665"/>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70" name="Group 37"/>
            <p:cNvGrpSpPr/>
            <p:nvPr/>
          </p:nvGrpSpPr>
          <p:grpSpPr bwMode="auto">
            <a:xfrm>
              <a:off x="393" y="2428"/>
              <a:ext cx="408" cy="317"/>
              <a:chOff x="393" y="1660"/>
              <a:chExt cx="408" cy="317"/>
            </a:xfrm>
          </p:grpSpPr>
          <p:sp>
            <p:nvSpPr>
              <p:cNvPr id="74" name="Oval 3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75" name="Text Box 39"/>
              <p:cNvSpPr txBox="1">
                <a:spLocks noChangeArrowheads="1"/>
              </p:cNvSpPr>
              <p:nvPr/>
            </p:nvSpPr>
            <p:spPr bwMode="auto">
              <a:xfrm>
                <a:off x="393" y="1660"/>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nvGrpSpPr>
            <p:cNvPr id="71" name="Group 40"/>
            <p:cNvGrpSpPr/>
            <p:nvPr/>
          </p:nvGrpSpPr>
          <p:grpSpPr bwMode="auto">
            <a:xfrm>
              <a:off x="1159" y="2428"/>
              <a:ext cx="408" cy="317"/>
              <a:chOff x="391" y="1660"/>
              <a:chExt cx="408" cy="317"/>
            </a:xfrm>
          </p:grpSpPr>
          <p:sp>
            <p:nvSpPr>
              <p:cNvPr id="72" name="Oval 41"/>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73" name="Text Box 42"/>
              <p:cNvSpPr txBox="1">
                <a:spLocks noChangeArrowheads="1"/>
              </p:cNvSpPr>
              <p:nvPr/>
            </p:nvSpPr>
            <p:spPr bwMode="auto">
              <a:xfrm>
                <a:off x="391" y="1660"/>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grpSp>
        <p:nvGrpSpPr>
          <p:cNvPr id="80" name="Group 3"/>
          <p:cNvGrpSpPr/>
          <p:nvPr/>
        </p:nvGrpSpPr>
        <p:grpSpPr bwMode="auto">
          <a:xfrm>
            <a:off x="891035" y="2910121"/>
            <a:ext cx="1340644" cy="1232297"/>
            <a:chOff x="642" y="1902"/>
            <a:chExt cx="1126" cy="1035"/>
          </a:xfrm>
        </p:grpSpPr>
        <p:grpSp>
          <p:nvGrpSpPr>
            <p:cNvPr id="81" name="Group 4"/>
            <p:cNvGrpSpPr/>
            <p:nvPr/>
          </p:nvGrpSpPr>
          <p:grpSpPr bwMode="auto">
            <a:xfrm>
              <a:off x="816" y="2064"/>
              <a:ext cx="783" cy="658"/>
              <a:chOff x="794" y="2106"/>
              <a:chExt cx="783" cy="658"/>
            </a:xfrm>
          </p:grpSpPr>
          <p:sp>
            <p:nvSpPr>
              <p:cNvPr id="97" name="Line 5"/>
              <p:cNvSpPr>
                <a:spLocks noChangeShapeType="1"/>
              </p:cNvSpPr>
              <p:nvPr/>
            </p:nvSpPr>
            <p:spPr bwMode="auto">
              <a:xfrm>
                <a:off x="794"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98" name="Line 6"/>
              <p:cNvSpPr>
                <a:spLocks noChangeShapeType="1"/>
              </p:cNvSpPr>
              <p:nvPr/>
            </p:nvSpPr>
            <p:spPr bwMode="auto">
              <a:xfrm>
                <a:off x="965" y="2106"/>
                <a:ext cx="47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99" name="Line 7"/>
              <p:cNvSpPr>
                <a:spLocks noChangeShapeType="1"/>
              </p:cNvSpPr>
              <p:nvPr/>
            </p:nvSpPr>
            <p:spPr bwMode="auto">
              <a:xfrm>
                <a:off x="1577"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0" name="Line 8"/>
              <p:cNvSpPr>
                <a:spLocks noChangeShapeType="1"/>
              </p:cNvSpPr>
              <p:nvPr/>
            </p:nvSpPr>
            <p:spPr bwMode="auto">
              <a:xfrm flipH="1">
                <a:off x="930" y="2591"/>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1" name="Line 9"/>
              <p:cNvSpPr>
                <a:spLocks noChangeShapeType="1"/>
              </p:cNvSpPr>
              <p:nvPr/>
            </p:nvSpPr>
            <p:spPr bwMode="auto">
              <a:xfrm flipH="1">
                <a:off x="1305" y="2245"/>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2" name="Line 10"/>
              <p:cNvSpPr>
                <a:spLocks noChangeShapeType="1"/>
              </p:cNvSpPr>
              <p:nvPr/>
            </p:nvSpPr>
            <p:spPr bwMode="auto">
              <a:xfrm>
                <a:off x="1292" y="2614"/>
                <a:ext cx="149" cy="147"/>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grpSp>
        <p:grpSp>
          <p:nvGrpSpPr>
            <p:cNvPr id="82" name="Group 11"/>
            <p:cNvGrpSpPr/>
            <p:nvPr/>
          </p:nvGrpSpPr>
          <p:grpSpPr bwMode="auto">
            <a:xfrm>
              <a:off x="648" y="1902"/>
              <a:ext cx="408" cy="315"/>
              <a:chOff x="406" y="1662"/>
              <a:chExt cx="408" cy="315"/>
            </a:xfrm>
          </p:grpSpPr>
          <p:sp>
            <p:nvSpPr>
              <p:cNvPr id="95" name="Oval 1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6" name="Text Box 13"/>
              <p:cNvSpPr txBox="1">
                <a:spLocks noChangeArrowheads="1"/>
              </p:cNvSpPr>
              <p:nvPr/>
            </p:nvSpPr>
            <p:spPr bwMode="auto">
              <a:xfrm>
                <a:off x="406" y="1662"/>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83" name="Group 14"/>
            <p:cNvGrpSpPr/>
            <p:nvPr/>
          </p:nvGrpSpPr>
          <p:grpSpPr bwMode="auto">
            <a:xfrm>
              <a:off x="1360" y="2618"/>
              <a:ext cx="408" cy="319"/>
              <a:chOff x="400" y="1658"/>
              <a:chExt cx="408" cy="319"/>
            </a:xfrm>
          </p:grpSpPr>
          <p:sp>
            <p:nvSpPr>
              <p:cNvPr id="93" name="Oval 1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4" name="Text Box 16"/>
              <p:cNvSpPr txBox="1">
                <a:spLocks noChangeArrowheads="1"/>
              </p:cNvSpPr>
              <p:nvPr/>
            </p:nvSpPr>
            <p:spPr bwMode="auto">
              <a:xfrm>
                <a:off x="400"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84" name="Group 17"/>
            <p:cNvGrpSpPr/>
            <p:nvPr/>
          </p:nvGrpSpPr>
          <p:grpSpPr bwMode="auto">
            <a:xfrm>
              <a:off x="642" y="2618"/>
              <a:ext cx="408" cy="319"/>
              <a:chOff x="402" y="1658"/>
              <a:chExt cx="408" cy="319"/>
            </a:xfrm>
          </p:grpSpPr>
          <p:sp>
            <p:nvSpPr>
              <p:cNvPr id="91" name="Oval 1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2" name="Text Box 19"/>
              <p:cNvSpPr txBox="1">
                <a:spLocks noChangeArrowheads="1"/>
              </p:cNvSpPr>
              <p:nvPr/>
            </p:nvSpPr>
            <p:spPr bwMode="auto">
              <a:xfrm>
                <a:off x="402"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nvGrpSpPr>
            <p:cNvPr id="85" name="Group 20"/>
            <p:cNvGrpSpPr/>
            <p:nvPr/>
          </p:nvGrpSpPr>
          <p:grpSpPr bwMode="auto">
            <a:xfrm>
              <a:off x="1360" y="1909"/>
              <a:ext cx="408" cy="310"/>
              <a:chOff x="2918" y="3301"/>
              <a:chExt cx="408" cy="310"/>
            </a:xfrm>
          </p:grpSpPr>
          <p:sp>
            <p:nvSpPr>
              <p:cNvPr id="89" name="Oval 21"/>
              <p:cNvSpPr>
                <a:spLocks noChangeArrowheads="1"/>
              </p:cNvSpPr>
              <p:nvPr/>
            </p:nvSpPr>
            <p:spPr bwMode="auto">
              <a:xfrm>
                <a:off x="2976" y="3312"/>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0" name="Text Box 22"/>
              <p:cNvSpPr txBox="1">
                <a:spLocks noChangeArrowheads="1"/>
              </p:cNvSpPr>
              <p:nvPr/>
            </p:nvSpPr>
            <p:spPr bwMode="auto">
              <a:xfrm>
                <a:off x="2918" y="330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86" name="Group 23"/>
            <p:cNvGrpSpPr/>
            <p:nvPr/>
          </p:nvGrpSpPr>
          <p:grpSpPr bwMode="auto">
            <a:xfrm>
              <a:off x="998" y="2261"/>
              <a:ext cx="408" cy="337"/>
              <a:chOff x="998" y="2261"/>
              <a:chExt cx="408" cy="337"/>
            </a:xfrm>
          </p:grpSpPr>
          <p:sp>
            <p:nvSpPr>
              <p:cNvPr id="87" name="Oval 24"/>
              <p:cNvSpPr>
                <a:spLocks noChangeArrowheads="1"/>
              </p:cNvSpPr>
              <p:nvPr/>
            </p:nvSpPr>
            <p:spPr bwMode="auto">
              <a:xfrm>
                <a:off x="1056" y="2304"/>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88" name="Text Box 25"/>
              <p:cNvSpPr txBox="1">
                <a:spLocks noChangeArrowheads="1"/>
              </p:cNvSpPr>
              <p:nvPr/>
            </p:nvSpPr>
            <p:spPr bwMode="auto">
              <a:xfrm>
                <a:off x="998" y="226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sp>
        <p:nvSpPr>
          <p:cNvPr id="29699" name="AutoShape 7"/>
          <p:cNvSpPr/>
          <p:nvPr/>
        </p:nvSpPr>
        <p:spPr>
          <a:xfrm flipV="1">
            <a:off x="4131945" y="1846660"/>
            <a:ext cx="2971800" cy="914400"/>
          </a:xfrm>
          <a:prstGeom prst="wedgeEllipseCallout">
            <a:avLst>
              <a:gd name="adj1" fmla="val 48722"/>
              <a:gd name="adj2" fmla="val -2787"/>
            </a:avLst>
          </a:prstGeom>
          <a:gradFill rotWithShape="0">
            <a:gsLst>
              <a:gs pos="0">
                <a:srgbClr val="CFCFCF"/>
              </a:gs>
              <a:gs pos="100000">
                <a:srgbClr val="FFFFFF"/>
              </a:gs>
            </a:gsLst>
            <a:lin ang="0" scaled="1"/>
            <a:tileRect/>
          </a:gradFill>
          <a:ln w="25400" cap="flat" cmpd="sng">
            <a:solidFill>
              <a:schemeClr val="tx1"/>
            </a:solidFill>
            <a:prstDash val="solid"/>
            <a:miter/>
            <a:headEnd type="none" w="med" len="med"/>
            <a:tailEnd type="none" w="med" len="med"/>
          </a:ln>
        </p:spPr>
        <p:txBody>
          <a:bodyPr rot="10800000"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None/>
            </a:pPr>
            <a:r>
              <a:rPr lang="zh-CN" altLang="en-US" sz="1800" b="1" dirty="0">
                <a:latin typeface="宋体" panose="02010600030101010101" pitchFamily="2" charset="-122"/>
              </a:rPr>
              <a:t>邻接矩阵表示法的空间代价</a:t>
            </a:r>
            <a:endParaRPr lang="zh-CN" altLang="en-US" sz="1800" b="1" dirty="0">
              <a:latin typeface="宋体" panose="02010600030101010101" pitchFamily="2" charset="-122"/>
            </a:endParaRPr>
          </a:p>
          <a:p>
            <a:pPr marL="0" lvl="0" indent="0" algn="ctr">
              <a:spcBef>
                <a:spcPct val="0"/>
              </a:spcBef>
              <a:buNone/>
            </a:pPr>
            <a:r>
              <a:rPr lang="zh-CN" altLang="en-US" sz="1800" b="1" dirty="0">
                <a:latin typeface="宋体" panose="02010600030101010101" pitchFamily="2" charset="-122"/>
              </a:rPr>
              <a:t>只与图的顶点数有关</a:t>
            </a:r>
            <a:endParaRPr lang="zh-CN" altLang="en-US" sz="1800" b="1"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699"/>
                                        </p:tgtEl>
                                        <p:attrNameLst>
                                          <p:attrName>style.visibility</p:attrName>
                                        </p:attrNameLst>
                                      </p:cBhvr>
                                      <p:to>
                                        <p:strVal val="visible"/>
                                      </p:to>
                                    </p:set>
                                    <p:animEffect transition="in" filter="fade">
                                      <p:cBhvr>
                                        <p:cTn id="22" dur="500"/>
                                        <p:tgtEl>
                                          <p:spTgt spid="29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建立无向图的邻接矩阵</a:t>
            </a:r>
            <a:endParaRPr lang="en-US" altLang="zh-CN" dirty="0" smtClean="0"/>
          </a:p>
          <a:p>
            <a:pPr marL="273050" lvl="0" indent="-273050"/>
            <a:r>
              <a:rPr lang="zh-CN" altLang="en-US" sz="2100">
                <a:solidFill>
                  <a:srgbClr val="00194C"/>
                </a:solidFill>
                <a:latin typeface="华文楷体" panose="02010600040101010101" pitchFamily="2" charset="-122"/>
                <a:ea typeface="华文楷体" panose="02010600040101010101" pitchFamily="2" charset="-122"/>
                <a:sym typeface="+mn-ea"/>
              </a:rPr>
              <a:t>算法思想：</a:t>
            </a:r>
            <a:endParaRPr lang="zh-CN" altLang="en-US" sz="2100" b="1">
              <a:solidFill>
                <a:srgbClr val="00194C"/>
              </a:solidFill>
              <a:latin typeface="华文楷体" panose="02010600040101010101" pitchFamily="2" charset="-122"/>
              <a:ea typeface="华文楷体" panose="02010600040101010101" pitchFamily="2" charset="-122"/>
            </a:endParaRPr>
          </a:p>
          <a:p>
            <a:pPr marL="273050" lvl="0" indent="-273050">
              <a:buNone/>
            </a:pPr>
            <a:r>
              <a:rPr sz="2100">
                <a:solidFill>
                  <a:srgbClr val="00194C"/>
                </a:solidFill>
                <a:latin typeface="华文楷体" panose="02010600040101010101" pitchFamily="2" charset="-122"/>
                <a:ea typeface="华文楷体" panose="02010600040101010101" pitchFamily="2" charset="-122"/>
                <a:sym typeface="+mn-ea"/>
              </a:rPr>
              <a:t>1</a:t>
            </a:r>
            <a:r>
              <a:rPr lang="zh-CN" altLang="en-US" sz="2100">
                <a:solidFill>
                  <a:srgbClr val="00194C"/>
                </a:solidFill>
                <a:latin typeface="华文楷体" panose="02010600040101010101" pitchFamily="2" charset="-122"/>
                <a:ea typeface="华文楷体" panose="02010600040101010101" pitchFamily="2" charset="-122"/>
                <a:sym typeface="+mn-ea"/>
              </a:rPr>
              <a:t>）给存顶点的一维数组赋值；</a:t>
            </a:r>
            <a:endParaRPr lang="zh-CN" altLang="en-US" sz="2100" b="1">
              <a:solidFill>
                <a:srgbClr val="00194C"/>
              </a:solidFill>
              <a:latin typeface="华文楷体" panose="02010600040101010101" pitchFamily="2" charset="-122"/>
              <a:ea typeface="华文楷体" panose="02010600040101010101" pitchFamily="2" charset="-122"/>
            </a:endParaRPr>
          </a:p>
          <a:p>
            <a:pPr marL="273050" lvl="0" indent="-273050">
              <a:buNone/>
            </a:pPr>
            <a:r>
              <a:rPr sz="2100">
                <a:solidFill>
                  <a:srgbClr val="00194C"/>
                </a:solidFill>
                <a:latin typeface="华文楷体" panose="02010600040101010101" pitchFamily="2" charset="-122"/>
                <a:ea typeface="华文楷体" panose="02010600040101010101" pitchFamily="2" charset="-122"/>
                <a:sym typeface="+mn-ea"/>
              </a:rPr>
              <a:t>2</a:t>
            </a:r>
            <a:r>
              <a:rPr lang="zh-CN" altLang="en-US" sz="2100">
                <a:solidFill>
                  <a:srgbClr val="00194C"/>
                </a:solidFill>
                <a:latin typeface="华文楷体" panose="02010600040101010101" pitchFamily="2" charset="-122"/>
                <a:ea typeface="华文楷体" panose="02010600040101010101" pitchFamily="2" charset="-122"/>
                <a:sym typeface="+mn-ea"/>
              </a:rPr>
              <a:t>）初始化存边的二维数组；</a:t>
            </a:r>
            <a:endParaRPr lang="zh-CN" altLang="en-US" sz="2100" b="1">
              <a:solidFill>
                <a:srgbClr val="00194C"/>
              </a:solidFill>
              <a:latin typeface="华文楷体" panose="02010600040101010101" pitchFamily="2" charset="-122"/>
              <a:ea typeface="华文楷体" panose="02010600040101010101" pitchFamily="2" charset="-122"/>
            </a:endParaRPr>
          </a:p>
          <a:p>
            <a:pPr marL="273050" lvl="0" indent="-273050">
              <a:buNone/>
            </a:pPr>
            <a:r>
              <a:rPr sz="2100">
                <a:solidFill>
                  <a:srgbClr val="00194C"/>
                </a:solidFill>
                <a:latin typeface="华文楷体" panose="02010600040101010101" pitchFamily="2" charset="-122"/>
                <a:ea typeface="华文楷体" panose="02010600040101010101" pitchFamily="2" charset="-122"/>
                <a:sym typeface="+mn-ea"/>
              </a:rPr>
              <a:t>3</a:t>
            </a:r>
            <a:r>
              <a:rPr lang="zh-CN" altLang="en-US" sz="2100">
                <a:solidFill>
                  <a:srgbClr val="00194C"/>
                </a:solidFill>
                <a:latin typeface="华文楷体" panose="02010600040101010101" pitchFamily="2" charset="-122"/>
                <a:ea typeface="华文楷体" panose="02010600040101010101" pitchFamily="2" charset="-122"/>
                <a:sym typeface="+mn-ea"/>
              </a:rPr>
              <a:t>）依次读入顶点对，给二维数组相关的元素赋值。</a:t>
            </a:r>
            <a:endParaRPr lang="en-US" altLang="zh-CN" sz="2100" b="1" dirty="0"/>
          </a:p>
          <a:p>
            <a:pPr marL="478155" lvl="2" indent="-342900">
              <a:buFont typeface="Wingdings" panose="05000000000000000000" pitchFamily="2" charset="2"/>
              <a:buChar char="Ø"/>
            </a:pPr>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dirty="0" smtClean="0"/>
              <a:t>7.2 </a:t>
            </a:r>
            <a:r>
              <a:rPr lang="zh-CN" altLang="en-US" dirty="0" smtClean="0"/>
              <a:t>图的存储结构</a:t>
            </a:r>
            <a:endParaRPr lang="en-US" altLang="zh-CN" dirty="0" smtClean="0"/>
          </a:p>
        </p:txBody>
      </p:sp>
      <p:grpSp>
        <p:nvGrpSpPr>
          <p:cNvPr id="57" name="组合 56"/>
          <p:cNvGrpSpPr/>
          <p:nvPr/>
        </p:nvGrpSpPr>
        <p:grpSpPr>
          <a:xfrm>
            <a:off x="2811862" y="2994973"/>
            <a:ext cx="1945483" cy="1945480"/>
            <a:chOff x="2789635" y="2652713"/>
            <a:chExt cx="1945483" cy="1945480"/>
          </a:xfrm>
        </p:grpSpPr>
        <p:grpSp>
          <p:nvGrpSpPr>
            <p:cNvPr id="58" name="Group 43"/>
            <p:cNvGrpSpPr/>
            <p:nvPr/>
          </p:nvGrpSpPr>
          <p:grpSpPr bwMode="auto">
            <a:xfrm>
              <a:off x="2811067" y="2899171"/>
              <a:ext cx="1924051" cy="1699022"/>
              <a:chOff x="1920" y="2928"/>
              <a:chExt cx="1616" cy="1427"/>
            </a:xfrm>
          </p:grpSpPr>
          <p:sp>
            <p:nvSpPr>
              <p:cNvPr id="60" name="Text Box 44"/>
              <p:cNvSpPr txBox="1">
                <a:spLocks noChangeArrowheads="1"/>
              </p:cNvSpPr>
              <p:nvPr/>
            </p:nvSpPr>
            <p:spPr bwMode="auto">
              <a:xfrm>
                <a:off x="2010" y="2928"/>
                <a:ext cx="1526" cy="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1800" b="1" dirty="0">
                    <a:latin typeface="宋体" panose="02010600030101010101" pitchFamily="2" charset="-122"/>
                  </a:rPr>
                  <a:t>0  1  0  </a:t>
                </a:r>
                <a:r>
                  <a:rPr lang="en-US" altLang="zh-CN" sz="1800" b="1" dirty="0" smtClean="0">
                    <a:latin typeface="宋体" panose="02010600030101010101" pitchFamily="2" charset="-122"/>
                  </a:rPr>
                  <a:t>1  </a:t>
                </a:r>
                <a:r>
                  <a:rPr lang="en-US" altLang="zh-CN" sz="1800" b="1" dirty="0">
                    <a:latin typeface="宋体" panose="02010600030101010101" pitchFamily="2" charset="-122"/>
                  </a:rPr>
                  <a:t>0</a:t>
                </a:r>
                <a:endParaRPr lang="en-US" altLang="zh-CN" sz="1800" b="1" dirty="0">
                  <a:latin typeface="宋体" panose="02010600030101010101" pitchFamily="2" charset="-122"/>
                </a:endParaRPr>
              </a:p>
              <a:p>
                <a:pPr marL="0" indent="0">
                  <a:buNone/>
                </a:pPr>
                <a:r>
                  <a:rPr lang="en-US" altLang="zh-CN" sz="1800" b="1" dirty="0" smtClean="0">
                    <a:latin typeface="宋体" panose="02010600030101010101" pitchFamily="2" charset="-122"/>
                  </a:rPr>
                  <a:t>1  0  </a:t>
                </a:r>
                <a:r>
                  <a:rPr lang="en-US" altLang="zh-CN" sz="1800" b="1" dirty="0">
                    <a:latin typeface="宋体" panose="02010600030101010101" pitchFamily="2" charset="-122"/>
                  </a:rPr>
                  <a:t>1  </a:t>
                </a:r>
                <a:r>
                  <a:rPr lang="en-US" altLang="zh-CN" sz="1800" b="1" dirty="0" smtClean="0">
                    <a:latin typeface="宋体" panose="02010600030101010101" pitchFamily="2" charset="-122"/>
                  </a:rPr>
                  <a:t>0  1</a:t>
                </a:r>
                <a:endParaRPr lang="en-US" altLang="zh-CN" sz="1800" b="1" dirty="0">
                  <a:latin typeface="宋体" panose="02010600030101010101" pitchFamily="2" charset="-122"/>
                </a:endParaRPr>
              </a:p>
              <a:p>
                <a:pPr>
                  <a:buFontTx/>
                  <a:buNone/>
                </a:pPr>
                <a:r>
                  <a:rPr lang="en-US" altLang="zh-CN" sz="1800" b="1" dirty="0">
                    <a:latin typeface="宋体" panose="02010600030101010101" pitchFamily="2" charset="-122"/>
                  </a:rPr>
                  <a:t>0  1  0  </a:t>
                </a:r>
                <a:r>
                  <a:rPr lang="en-US" altLang="zh-CN" sz="1800" b="1" dirty="0" smtClean="0">
                    <a:latin typeface="宋体" panose="02010600030101010101" pitchFamily="2" charset="-122"/>
                  </a:rPr>
                  <a:t>1  1</a:t>
                </a:r>
                <a:endParaRPr lang="en-US" altLang="zh-CN" sz="1800" b="1" dirty="0">
                  <a:latin typeface="宋体" panose="02010600030101010101" pitchFamily="2" charset="-122"/>
                </a:endParaRPr>
              </a:p>
              <a:p>
                <a:pPr marL="0" indent="0">
                  <a:buNone/>
                </a:pPr>
                <a:r>
                  <a:rPr lang="en-US" altLang="zh-CN" sz="1800" b="1" dirty="0" smtClean="0">
                    <a:latin typeface="宋体" panose="02010600030101010101" pitchFamily="2" charset="-122"/>
                  </a:rPr>
                  <a:t>1  0  </a:t>
                </a:r>
                <a:r>
                  <a:rPr lang="en-US" altLang="zh-CN" sz="1800" b="1" dirty="0">
                    <a:latin typeface="宋体" panose="02010600030101010101" pitchFamily="2" charset="-122"/>
                  </a:rPr>
                  <a:t>1  </a:t>
                </a:r>
                <a:r>
                  <a:rPr lang="en-US" altLang="zh-CN" sz="1800" b="1" dirty="0" smtClean="0">
                    <a:latin typeface="宋体" panose="02010600030101010101" pitchFamily="2" charset="-122"/>
                  </a:rPr>
                  <a:t>0  0</a:t>
                </a:r>
                <a:endParaRPr lang="en-US" altLang="zh-CN" sz="1800" b="1" dirty="0">
                  <a:latin typeface="宋体" panose="02010600030101010101" pitchFamily="2" charset="-122"/>
                </a:endParaRPr>
              </a:p>
              <a:p>
                <a:pPr>
                  <a:buFontTx/>
                  <a:buNone/>
                </a:pPr>
                <a:r>
                  <a:rPr lang="en-US" altLang="zh-CN" sz="1800" b="1" dirty="0">
                    <a:latin typeface="宋体" panose="02010600030101010101" pitchFamily="2" charset="-122"/>
                  </a:rPr>
                  <a:t>0  1  1  </a:t>
                </a:r>
                <a:r>
                  <a:rPr lang="en-US" altLang="zh-CN" sz="1800" b="1" dirty="0" smtClean="0">
                    <a:latin typeface="宋体" panose="02010600030101010101" pitchFamily="2" charset="-122"/>
                  </a:rPr>
                  <a:t>0  0</a:t>
                </a:r>
                <a:endParaRPr lang="en-US" altLang="zh-CN" sz="1800" b="1" dirty="0">
                  <a:latin typeface="宋体" panose="02010600030101010101" pitchFamily="2" charset="-122"/>
                </a:endParaRPr>
              </a:p>
            </p:txBody>
          </p:sp>
          <p:sp>
            <p:nvSpPr>
              <p:cNvPr id="61" name="AutoShape 45"/>
              <p:cNvSpPr/>
              <p:nvPr/>
            </p:nvSpPr>
            <p:spPr bwMode="auto">
              <a:xfrm>
                <a:off x="1920" y="3024"/>
                <a:ext cx="89" cy="1260"/>
              </a:xfrm>
              <a:prstGeom prst="leftBracket">
                <a:avLst>
                  <a:gd name="adj" fmla="val 117978"/>
                </a:avLst>
              </a:prstGeom>
              <a:noFill/>
              <a:ln w="28575" cap="rnd">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2700" b="1">
                  <a:latin typeface="隶书" panose="02010509060101010101" pitchFamily="49" charset="-122"/>
                  <a:ea typeface="隶书" panose="02010509060101010101" pitchFamily="49" charset="-122"/>
                </a:endParaRPr>
              </a:p>
            </p:txBody>
          </p:sp>
          <p:sp>
            <p:nvSpPr>
              <p:cNvPr id="62" name="AutoShape 46"/>
              <p:cNvSpPr/>
              <p:nvPr/>
            </p:nvSpPr>
            <p:spPr bwMode="auto">
              <a:xfrm>
                <a:off x="3382" y="2976"/>
                <a:ext cx="46" cy="1296"/>
              </a:xfrm>
              <a:prstGeom prst="rightBracket">
                <a:avLst>
                  <a:gd name="adj" fmla="val 234783"/>
                </a:avLst>
              </a:prstGeom>
              <a:noFill/>
              <a:ln w="28575" cap="rnd">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b="1"/>
              </a:p>
            </p:txBody>
          </p:sp>
        </p:grpSp>
        <p:sp>
          <p:nvSpPr>
            <p:cNvPr id="59" name="Text Box 62"/>
            <p:cNvSpPr txBox="1">
              <a:spLocks noChangeArrowheads="1"/>
            </p:cNvSpPr>
            <p:nvPr/>
          </p:nvSpPr>
          <p:spPr bwMode="auto">
            <a:xfrm>
              <a:off x="2789635" y="2652713"/>
              <a:ext cx="19454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1800" b="1" dirty="0"/>
                <a:t>V0  </a:t>
              </a:r>
              <a:r>
                <a:rPr lang="en-US" altLang="zh-CN" sz="1800" b="1" dirty="0" smtClean="0"/>
                <a:t>V1 </a:t>
              </a:r>
              <a:r>
                <a:rPr lang="en-US" altLang="zh-CN" sz="1800" b="1" dirty="0"/>
                <a:t>V2 </a:t>
              </a:r>
              <a:r>
                <a:rPr lang="en-US" altLang="zh-CN" sz="1800" b="1" dirty="0" smtClean="0"/>
                <a:t> V3 </a:t>
              </a:r>
              <a:r>
                <a:rPr lang="en-US" altLang="zh-CN" sz="1800" b="1" dirty="0"/>
                <a:t>V4</a:t>
              </a:r>
              <a:endParaRPr lang="en-US" altLang="zh-CN" sz="1800" b="1" dirty="0"/>
            </a:p>
          </p:txBody>
        </p:sp>
      </p:grpSp>
      <p:grpSp>
        <p:nvGrpSpPr>
          <p:cNvPr id="80" name="Group 3"/>
          <p:cNvGrpSpPr/>
          <p:nvPr/>
        </p:nvGrpSpPr>
        <p:grpSpPr bwMode="auto">
          <a:xfrm>
            <a:off x="683818" y="3241591"/>
            <a:ext cx="1340644" cy="1232297"/>
            <a:chOff x="642" y="1902"/>
            <a:chExt cx="1126" cy="1035"/>
          </a:xfrm>
        </p:grpSpPr>
        <p:grpSp>
          <p:nvGrpSpPr>
            <p:cNvPr id="81" name="Group 4"/>
            <p:cNvGrpSpPr/>
            <p:nvPr/>
          </p:nvGrpSpPr>
          <p:grpSpPr bwMode="auto">
            <a:xfrm>
              <a:off x="816" y="2064"/>
              <a:ext cx="783" cy="658"/>
              <a:chOff x="794" y="2106"/>
              <a:chExt cx="783" cy="658"/>
            </a:xfrm>
          </p:grpSpPr>
          <p:sp>
            <p:nvSpPr>
              <p:cNvPr id="97" name="Line 5"/>
              <p:cNvSpPr>
                <a:spLocks noChangeShapeType="1"/>
              </p:cNvSpPr>
              <p:nvPr/>
            </p:nvSpPr>
            <p:spPr bwMode="auto">
              <a:xfrm>
                <a:off x="794"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98" name="Line 6"/>
              <p:cNvSpPr>
                <a:spLocks noChangeShapeType="1"/>
              </p:cNvSpPr>
              <p:nvPr/>
            </p:nvSpPr>
            <p:spPr bwMode="auto">
              <a:xfrm>
                <a:off x="965" y="2106"/>
                <a:ext cx="47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99" name="Line 7"/>
              <p:cNvSpPr>
                <a:spLocks noChangeShapeType="1"/>
              </p:cNvSpPr>
              <p:nvPr/>
            </p:nvSpPr>
            <p:spPr bwMode="auto">
              <a:xfrm>
                <a:off x="1577"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0" name="Line 8"/>
              <p:cNvSpPr>
                <a:spLocks noChangeShapeType="1"/>
              </p:cNvSpPr>
              <p:nvPr/>
            </p:nvSpPr>
            <p:spPr bwMode="auto">
              <a:xfrm flipH="1">
                <a:off x="930" y="2591"/>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1" name="Line 9"/>
              <p:cNvSpPr>
                <a:spLocks noChangeShapeType="1"/>
              </p:cNvSpPr>
              <p:nvPr/>
            </p:nvSpPr>
            <p:spPr bwMode="auto">
              <a:xfrm flipH="1">
                <a:off x="1305" y="2245"/>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2" name="Line 10"/>
              <p:cNvSpPr>
                <a:spLocks noChangeShapeType="1"/>
              </p:cNvSpPr>
              <p:nvPr/>
            </p:nvSpPr>
            <p:spPr bwMode="auto">
              <a:xfrm>
                <a:off x="1292" y="2614"/>
                <a:ext cx="149" cy="147"/>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grpSp>
        <p:grpSp>
          <p:nvGrpSpPr>
            <p:cNvPr id="82" name="Group 11"/>
            <p:cNvGrpSpPr/>
            <p:nvPr/>
          </p:nvGrpSpPr>
          <p:grpSpPr bwMode="auto">
            <a:xfrm>
              <a:off x="648" y="1902"/>
              <a:ext cx="408" cy="315"/>
              <a:chOff x="406" y="1662"/>
              <a:chExt cx="408" cy="315"/>
            </a:xfrm>
          </p:grpSpPr>
          <p:sp>
            <p:nvSpPr>
              <p:cNvPr id="95" name="Oval 1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6" name="Text Box 13"/>
              <p:cNvSpPr txBox="1">
                <a:spLocks noChangeArrowheads="1"/>
              </p:cNvSpPr>
              <p:nvPr/>
            </p:nvSpPr>
            <p:spPr bwMode="auto">
              <a:xfrm>
                <a:off x="406" y="1662"/>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83" name="Group 14"/>
            <p:cNvGrpSpPr/>
            <p:nvPr/>
          </p:nvGrpSpPr>
          <p:grpSpPr bwMode="auto">
            <a:xfrm>
              <a:off x="1360" y="2618"/>
              <a:ext cx="408" cy="319"/>
              <a:chOff x="400" y="1658"/>
              <a:chExt cx="408" cy="319"/>
            </a:xfrm>
          </p:grpSpPr>
          <p:sp>
            <p:nvSpPr>
              <p:cNvPr id="93" name="Oval 1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4" name="Text Box 16"/>
              <p:cNvSpPr txBox="1">
                <a:spLocks noChangeArrowheads="1"/>
              </p:cNvSpPr>
              <p:nvPr/>
            </p:nvSpPr>
            <p:spPr bwMode="auto">
              <a:xfrm>
                <a:off x="400"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84" name="Group 17"/>
            <p:cNvGrpSpPr/>
            <p:nvPr/>
          </p:nvGrpSpPr>
          <p:grpSpPr bwMode="auto">
            <a:xfrm>
              <a:off x="642" y="2618"/>
              <a:ext cx="408" cy="319"/>
              <a:chOff x="402" y="1658"/>
              <a:chExt cx="408" cy="319"/>
            </a:xfrm>
          </p:grpSpPr>
          <p:sp>
            <p:nvSpPr>
              <p:cNvPr id="91" name="Oval 1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2" name="Text Box 19"/>
              <p:cNvSpPr txBox="1">
                <a:spLocks noChangeArrowheads="1"/>
              </p:cNvSpPr>
              <p:nvPr/>
            </p:nvSpPr>
            <p:spPr bwMode="auto">
              <a:xfrm>
                <a:off x="402"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nvGrpSpPr>
            <p:cNvPr id="85" name="Group 20"/>
            <p:cNvGrpSpPr/>
            <p:nvPr/>
          </p:nvGrpSpPr>
          <p:grpSpPr bwMode="auto">
            <a:xfrm>
              <a:off x="1360" y="1909"/>
              <a:ext cx="408" cy="310"/>
              <a:chOff x="2918" y="3301"/>
              <a:chExt cx="408" cy="310"/>
            </a:xfrm>
          </p:grpSpPr>
          <p:sp>
            <p:nvSpPr>
              <p:cNvPr id="89" name="Oval 21"/>
              <p:cNvSpPr>
                <a:spLocks noChangeArrowheads="1"/>
              </p:cNvSpPr>
              <p:nvPr/>
            </p:nvSpPr>
            <p:spPr bwMode="auto">
              <a:xfrm>
                <a:off x="2976" y="3312"/>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0" name="Text Box 22"/>
              <p:cNvSpPr txBox="1">
                <a:spLocks noChangeArrowheads="1"/>
              </p:cNvSpPr>
              <p:nvPr/>
            </p:nvSpPr>
            <p:spPr bwMode="auto">
              <a:xfrm>
                <a:off x="2918" y="330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86" name="Group 23"/>
            <p:cNvGrpSpPr/>
            <p:nvPr/>
          </p:nvGrpSpPr>
          <p:grpSpPr bwMode="auto">
            <a:xfrm>
              <a:off x="998" y="2261"/>
              <a:ext cx="408" cy="337"/>
              <a:chOff x="998" y="2261"/>
              <a:chExt cx="408" cy="337"/>
            </a:xfrm>
          </p:grpSpPr>
          <p:sp>
            <p:nvSpPr>
              <p:cNvPr id="87" name="Oval 24"/>
              <p:cNvSpPr>
                <a:spLocks noChangeArrowheads="1"/>
              </p:cNvSpPr>
              <p:nvPr/>
            </p:nvSpPr>
            <p:spPr bwMode="auto">
              <a:xfrm>
                <a:off x="1056" y="2304"/>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88" name="Text Box 25"/>
              <p:cNvSpPr txBox="1">
                <a:spLocks noChangeArrowheads="1"/>
              </p:cNvSpPr>
              <p:nvPr/>
            </p:nvSpPr>
            <p:spPr bwMode="auto">
              <a:xfrm>
                <a:off x="998" y="226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46301" y="171219"/>
            <a:ext cx="4816300" cy="248285"/>
          </a:xfrm>
        </p:spPr>
        <p:txBody>
          <a:bodyPr/>
          <a:lstStyle/>
          <a:p>
            <a:r>
              <a:rPr lang="zh-CN" altLang="en-US"/>
              <a:t>知识导图</a:t>
            </a:r>
            <a:endParaRPr lang="zh-CN" altLang="en-US"/>
          </a:p>
        </p:txBody>
      </p:sp>
      <p:pic>
        <p:nvPicPr>
          <p:cNvPr id="100" name="图片 99"/>
          <p:cNvPicPr/>
          <p:nvPr/>
        </p:nvPicPr>
        <p:blipFill>
          <a:blip r:embed="rId1"/>
          <a:stretch>
            <a:fillRect/>
          </a:stretch>
        </p:blipFill>
        <p:spPr>
          <a:xfrm>
            <a:off x="0" y="708025"/>
            <a:ext cx="9127490" cy="3395345"/>
          </a:xfrm>
          <a:prstGeom prst="rect">
            <a:avLst/>
          </a:prstGeom>
          <a:noFill/>
          <a:ln w="9525">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746301" y="171219"/>
            <a:ext cx="4816300" cy="248285"/>
          </a:xfrm>
        </p:spPr>
        <p:txBody>
          <a:bodyPr/>
          <a:p>
            <a:r>
              <a:rPr lang="en-US" altLang="zh-CN" smtClean="0">
                <a:sym typeface="+mn-ea"/>
              </a:rPr>
              <a:t>7.2 </a:t>
            </a:r>
            <a:r>
              <a:rPr smtClean="0">
                <a:sym typeface="+mn-ea"/>
              </a:rPr>
              <a:t>图的存储结构</a:t>
            </a:r>
            <a:endParaRPr lang="zh-CN" altLang="en-US"/>
          </a:p>
        </p:txBody>
      </p:sp>
      <p:pic>
        <p:nvPicPr>
          <p:cNvPr id="104" name="图片 103"/>
          <p:cNvPicPr/>
          <p:nvPr/>
        </p:nvPicPr>
        <p:blipFill>
          <a:blip r:embed="rId1"/>
          <a:srcRect b="55329"/>
          <a:stretch>
            <a:fillRect/>
          </a:stretch>
        </p:blipFill>
        <p:spPr>
          <a:xfrm>
            <a:off x="518795" y="647700"/>
            <a:ext cx="7666355" cy="370141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746301" y="171219"/>
            <a:ext cx="4816300" cy="248285"/>
          </a:xfrm>
        </p:spPr>
        <p:txBody>
          <a:bodyPr/>
          <a:p>
            <a:r>
              <a:rPr lang="en-US" altLang="zh-CN" smtClean="0">
                <a:sym typeface="+mn-ea"/>
              </a:rPr>
              <a:t>7.2 </a:t>
            </a:r>
            <a:r>
              <a:rPr smtClean="0">
                <a:sym typeface="+mn-ea"/>
              </a:rPr>
              <a:t>图的存储结构</a:t>
            </a:r>
            <a:endParaRPr lang="zh-CN" altLang="en-US"/>
          </a:p>
        </p:txBody>
      </p:sp>
      <p:pic>
        <p:nvPicPr>
          <p:cNvPr id="103" name="图片 102"/>
          <p:cNvPicPr/>
          <p:nvPr/>
        </p:nvPicPr>
        <p:blipFill>
          <a:blip r:embed="rId1"/>
          <a:srcRect t="44518"/>
          <a:stretch>
            <a:fillRect/>
          </a:stretch>
        </p:blipFill>
        <p:spPr>
          <a:xfrm>
            <a:off x="374650" y="570865"/>
            <a:ext cx="7439660" cy="411861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28320" y="593090"/>
            <a:ext cx="8094345" cy="4318635"/>
          </a:xfrm>
        </p:spPr>
        <p:txBody>
          <a:bodyPr/>
          <a:lstStyle/>
          <a:p>
            <a:r>
              <a:rPr lang="zh-CN" altLang="en-US" dirty="0" smtClean="0"/>
              <a:t>邻接矩阵：</a:t>
            </a:r>
            <a:endParaRPr lang="en-US" altLang="zh-CN" dirty="0" smtClean="0"/>
          </a:p>
          <a:p>
            <a:pPr lvl="2"/>
            <a:r>
              <a:rPr lang="en-US" altLang="zh-CN" dirty="0"/>
              <a:t>1</a:t>
            </a:r>
            <a:r>
              <a:rPr lang="zh-CN" altLang="en-US" dirty="0"/>
              <a:t>）求顶点</a:t>
            </a:r>
            <a:r>
              <a:rPr lang="en-US" altLang="zh-CN" dirty="0"/>
              <a:t>v</a:t>
            </a:r>
            <a:r>
              <a:rPr lang="zh-CN" altLang="en-US" dirty="0"/>
              <a:t>的度：</a:t>
            </a:r>
            <a:endParaRPr lang="en-US" altLang="zh-CN" dirty="0" smtClean="0"/>
          </a:p>
          <a:p>
            <a:pPr lvl="2"/>
            <a:r>
              <a:rPr lang="zh-CN" altLang="en-US" dirty="0" smtClean="0"/>
              <a:t>      求对应</a:t>
            </a:r>
            <a:r>
              <a:rPr lang="zh-CN" altLang="en-US" dirty="0"/>
              <a:t>行（或列）中</a:t>
            </a:r>
            <a:r>
              <a:rPr lang="en-US" altLang="zh-CN" dirty="0"/>
              <a:t>1</a:t>
            </a:r>
            <a:r>
              <a:rPr lang="zh-CN" altLang="en-US" dirty="0"/>
              <a:t>的个数；</a:t>
            </a:r>
            <a:endParaRPr lang="zh-CN" altLang="en-US" dirty="0"/>
          </a:p>
          <a:p>
            <a:pPr lvl="2"/>
            <a:r>
              <a:rPr lang="en-US" altLang="zh-CN" dirty="0"/>
              <a:t>2</a:t>
            </a:r>
            <a:r>
              <a:rPr lang="zh-CN" altLang="en-US" dirty="0"/>
              <a:t>）判断两顶点是否邻接：</a:t>
            </a:r>
            <a:endParaRPr lang="en-US" altLang="zh-CN" dirty="0"/>
          </a:p>
          <a:p>
            <a:pPr lvl="2"/>
            <a:r>
              <a:rPr lang="zh-CN" altLang="en-US" dirty="0"/>
              <a:t> </a:t>
            </a:r>
            <a:r>
              <a:rPr lang="zh-CN" altLang="en-US" dirty="0" smtClean="0"/>
              <a:t>    判断二</a:t>
            </a:r>
            <a:r>
              <a:rPr lang="zh-CN" altLang="en-US" dirty="0"/>
              <a:t>维数组对应分量是否为</a:t>
            </a:r>
            <a:r>
              <a:rPr lang="en-US" altLang="zh-CN" dirty="0"/>
              <a:t>1</a:t>
            </a:r>
            <a:r>
              <a:rPr lang="zh-CN" altLang="en-US" dirty="0"/>
              <a:t>；</a:t>
            </a:r>
            <a:endParaRPr lang="zh-CN" altLang="en-US" dirty="0"/>
          </a:p>
          <a:p>
            <a:pPr lvl="2"/>
            <a:r>
              <a:rPr lang="en-US" altLang="zh-CN" dirty="0"/>
              <a:t>3</a:t>
            </a:r>
            <a:r>
              <a:rPr lang="zh-CN" altLang="en-US" dirty="0"/>
              <a:t>）在图中增加、删除边：</a:t>
            </a:r>
            <a:endParaRPr lang="en-US" altLang="zh-CN" dirty="0" smtClean="0"/>
          </a:p>
          <a:p>
            <a:pPr lvl="2"/>
            <a:r>
              <a:rPr lang="en-US" altLang="zh-CN" dirty="0"/>
              <a:t> </a:t>
            </a:r>
            <a:r>
              <a:rPr lang="en-US" altLang="zh-CN" dirty="0" smtClean="0"/>
              <a:t>     </a:t>
            </a:r>
            <a:r>
              <a:rPr lang="zh-CN" altLang="en-US" dirty="0" smtClean="0"/>
              <a:t>对</a:t>
            </a:r>
            <a:r>
              <a:rPr lang="zh-CN" altLang="en-US" dirty="0"/>
              <a:t>二维数组对应分量赋值</a:t>
            </a:r>
            <a:r>
              <a:rPr lang="en-US" altLang="zh-CN" dirty="0"/>
              <a:t>1</a:t>
            </a:r>
            <a:r>
              <a:rPr lang="zh-CN" altLang="en-US" dirty="0"/>
              <a:t>或清</a:t>
            </a:r>
            <a:r>
              <a:rPr lang="en-US" altLang="zh-CN" dirty="0"/>
              <a:t>0</a:t>
            </a:r>
            <a:r>
              <a:rPr lang="zh-CN" altLang="en-US" dirty="0"/>
              <a:t>；</a:t>
            </a:r>
            <a:endParaRPr lang="zh-CN" altLang="en-US" dirty="0"/>
          </a:p>
          <a:p>
            <a:pPr lvl="2"/>
            <a:r>
              <a:rPr lang="en-US" altLang="zh-CN" dirty="0"/>
              <a:t>4</a:t>
            </a:r>
            <a:r>
              <a:rPr lang="zh-CN" altLang="en-US" dirty="0"/>
              <a:t>）检测图中的总边数：</a:t>
            </a:r>
            <a:endParaRPr lang="en-US" altLang="zh-CN" dirty="0" smtClean="0"/>
          </a:p>
          <a:p>
            <a:pPr lvl="2"/>
            <a:r>
              <a:rPr lang="en-US" altLang="zh-CN" dirty="0"/>
              <a:t> </a:t>
            </a:r>
            <a:r>
              <a:rPr lang="en-US" altLang="zh-CN" dirty="0" smtClean="0"/>
              <a:t>     </a:t>
            </a:r>
            <a:r>
              <a:rPr lang="zh-CN" altLang="en-US" dirty="0"/>
              <a:t>扫描整个数组，统计出数组中非</a:t>
            </a:r>
            <a:r>
              <a:rPr lang="en-US" altLang="zh-CN" dirty="0"/>
              <a:t>0</a:t>
            </a:r>
            <a:r>
              <a:rPr lang="zh-CN" altLang="en-US" dirty="0"/>
              <a:t>元素的个数，如果是无向图再除以</a:t>
            </a:r>
            <a:r>
              <a:rPr dirty="0"/>
              <a:t>2</a:t>
            </a:r>
            <a:r>
              <a:rPr lang="zh-CN" altLang="en-US" dirty="0"/>
              <a:t>。</a:t>
            </a:r>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smtClean="0">
                <a:sym typeface="+mn-ea"/>
              </a:rPr>
              <a:t>7.2 </a:t>
            </a:r>
            <a:r>
              <a:rPr smtClean="0">
                <a:sym typeface="+mn-ea"/>
              </a:rPr>
              <a:t>图的存储结构</a:t>
            </a:r>
            <a:endParaRPr lang="zh-CN" altLang="en-US" dirty="0"/>
          </a:p>
        </p:txBody>
      </p:sp>
      <p:grpSp>
        <p:nvGrpSpPr>
          <p:cNvPr id="57" name="组合 56"/>
          <p:cNvGrpSpPr/>
          <p:nvPr/>
        </p:nvGrpSpPr>
        <p:grpSpPr>
          <a:xfrm>
            <a:off x="6795252" y="1971999"/>
            <a:ext cx="1945483" cy="1945480"/>
            <a:chOff x="2789635" y="2652713"/>
            <a:chExt cx="1945483" cy="1945480"/>
          </a:xfrm>
        </p:grpSpPr>
        <p:grpSp>
          <p:nvGrpSpPr>
            <p:cNvPr id="58" name="Group 43"/>
            <p:cNvGrpSpPr/>
            <p:nvPr/>
          </p:nvGrpSpPr>
          <p:grpSpPr bwMode="auto">
            <a:xfrm>
              <a:off x="2811067" y="2899171"/>
              <a:ext cx="1924051" cy="1699022"/>
              <a:chOff x="1920" y="2928"/>
              <a:chExt cx="1616" cy="1427"/>
            </a:xfrm>
          </p:grpSpPr>
          <p:sp>
            <p:nvSpPr>
              <p:cNvPr id="60" name="Text Box 44"/>
              <p:cNvSpPr txBox="1">
                <a:spLocks noChangeArrowheads="1"/>
              </p:cNvSpPr>
              <p:nvPr/>
            </p:nvSpPr>
            <p:spPr bwMode="auto">
              <a:xfrm>
                <a:off x="2010" y="2928"/>
                <a:ext cx="1526" cy="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1800" b="1" dirty="0">
                    <a:latin typeface="宋体" panose="02010600030101010101" pitchFamily="2" charset="-122"/>
                  </a:rPr>
                  <a:t>0  1  0  </a:t>
                </a:r>
                <a:r>
                  <a:rPr lang="en-US" altLang="zh-CN" sz="1800" b="1" dirty="0" smtClean="0">
                    <a:latin typeface="宋体" panose="02010600030101010101" pitchFamily="2" charset="-122"/>
                  </a:rPr>
                  <a:t>1  </a:t>
                </a:r>
                <a:r>
                  <a:rPr lang="en-US" altLang="zh-CN" sz="1800" b="1" dirty="0">
                    <a:latin typeface="宋体" panose="02010600030101010101" pitchFamily="2" charset="-122"/>
                  </a:rPr>
                  <a:t>0</a:t>
                </a:r>
                <a:endParaRPr lang="en-US" altLang="zh-CN" sz="1800" b="1" dirty="0">
                  <a:latin typeface="宋体" panose="02010600030101010101" pitchFamily="2" charset="-122"/>
                </a:endParaRPr>
              </a:p>
              <a:p>
                <a:pPr marL="0" indent="0">
                  <a:buNone/>
                </a:pPr>
                <a:r>
                  <a:rPr lang="en-US" altLang="zh-CN" sz="1800" b="1" dirty="0" smtClean="0">
                    <a:latin typeface="宋体" panose="02010600030101010101" pitchFamily="2" charset="-122"/>
                  </a:rPr>
                  <a:t>1  0  </a:t>
                </a:r>
                <a:r>
                  <a:rPr lang="en-US" altLang="zh-CN" sz="1800" b="1" dirty="0">
                    <a:latin typeface="宋体" panose="02010600030101010101" pitchFamily="2" charset="-122"/>
                  </a:rPr>
                  <a:t>1  </a:t>
                </a:r>
                <a:r>
                  <a:rPr lang="en-US" altLang="zh-CN" sz="1800" b="1" dirty="0" smtClean="0">
                    <a:latin typeface="宋体" panose="02010600030101010101" pitchFamily="2" charset="-122"/>
                  </a:rPr>
                  <a:t>0  1</a:t>
                </a:r>
                <a:endParaRPr lang="en-US" altLang="zh-CN" sz="1800" b="1" dirty="0">
                  <a:latin typeface="宋体" panose="02010600030101010101" pitchFamily="2" charset="-122"/>
                </a:endParaRPr>
              </a:p>
              <a:p>
                <a:pPr>
                  <a:buFontTx/>
                  <a:buNone/>
                </a:pPr>
                <a:r>
                  <a:rPr lang="en-US" altLang="zh-CN" sz="1800" b="1" dirty="0">
                    <a:latin typeface="宋体" panose="02010600030101010101" pitchFamily="2" charset="-122"/>
                  </a:rPr>
                  <a:t>0  1  0  </a:t>
                </a:r>
                <a:r>
                  <a:rPr lang="en-US" altLang="zh-CN" sz="1800" b="1" dirty="0" smtClean="0">
                    <a:latin typeface="宋体" panose="02010600030101010101" pitchFamily="2" charset="-122"/>
                  </a:rPr>
                  <a:t>1  1</a:t>
                </a:r>
                <a:endParaRPr lang="en-US" altLang="zh-CN" sz="1800" b="1" dirty="0">
                  <a:latin typeface="宋体" panose="02010600030101010101" pitchFamily="2" charset="-122"/>
                </a:endParaRPr>
              </a:p>
              <a:p>
                <a:pPr marL="0" indent="0">
                  <a:buNone/>
                </a:pPr>
                <a:r>
                  <a:rPr lang="en-US" altLang="zh-CN" sz="1800" b="1" dirty="0" smtClean="0">
                    <a:latin typeface="宋体" panose="02010600030101010101" pitchFamily="2" charset="-122"/>
                  </a:rPr>
                  <a:t>1  0  </a:t>
                </a:r>
                <a:r>
                  <a:rPr lang="en-US" altLang="zh-CN" sz="1800" b="1" dirty="0">
                    <a:latin typeface="宋体" panose="02010600030101010101" pitchFamily="2" charset="-122"/>
                  </a:rPr>
                  <a:t>1  </a:t>
                </a:r>
                <a:r>
                  <a:rPr lang="en-US" altLang="zh-CN" sz="1800" b="1" dirty="0" smtClean="0">
                    <a:latin typeface="宋体" panose="02010600030101010101" pitchFamily="2" charset="-122"/>
                  </a:rPr>
                  <a:t>0  0</a:t>
                </a:r>
                <a:endParaRPr lang="en-US" altLang="zh-CN" sz="1800" b="1" dirty="0">
                  <a:latin typeface="宋体" panose="02010600030101010101" pitchFamily="2" charset="-122"/>
                </a:endParaRPr>
              </a:p>
              <a:p>
                <a:pPr>
                  <a:buFontTx/>
                  <a:buNone/>
                </a:pPr>
                <a:r>
                  <a:rPr lang="en-US" altLang="zh-CN" sz="1800" b="1" dirty="0">
                    <a:latin typeface="宋体" panose="02010600030101010101" pitchFamily="2" charset="-122"/>
                  </a:rPr>
                  <a:t>0  1  1  </a:t>
                </a:r>
                <a:r>
                  <a:rPr lang="en-US" altLang="zh-CN" sz="1800" b="1" dirty="0" smtClean="0">
                    <a:latin typeface="宋体" panose="02010600030101010101" pitchFamily="2" charset="-122"/>
                  </a:rPr>
                  <a:t>0  0</a:t>
                </a:r>
                <a:endParaRPr lang="en-US" altLang="zh-CN" sz="1800" b="1" dirty="0">
                  <a:latin typeface="宋体" panose="02010600030101010101" pitchFamily="2" charset="-122"/>
                </a:endParaRPr>
              </a:p>
            </p:txBody>
          </p:sp>
          <p:sp>
            <p:nvSpPr>
              <p:cNvPr id="61" name="AutoShape 45"/>
              <p:cNvSpPr/>
              <p:nvPr/>
            </p:nvSpPr>
            <p:spPr bwMode="auto">
              <a:xfrm>
                <a:off x="1920" y="3024"/>
                <a:ext cx="89" cy="1260"/>
              </a:xfrm>
              <a:prstGeom prst="leftBracket">
                <a:avLst>
                  <a:gd name="adj" fmla="val 117978"/>
                </a:avLst>
              </a:prstGeom>
              <a:noFill/>
              <a:ln w="28575" cap="rnd">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2700" b="1">
                  <a:latin typeface="隶书" panose="02010509060101010101" pitchFamily="49" charset="-122"/>
                  <a:ea typeface="隶书" panose="02010509060101010101" pitchFamily="49" charset="-122"/>
                </a:endParaRPr>
              </a:p>
            </p:txBody>
          </p:sp>
          <p:sp>
            <p:nvSpPr>
              <p:cNvPr id="62" name="AutoShape 46"/>
              <p:cNvSpPr/>
              <p:nvPr/>
            </p:nvSpPr>
            <p:spPr bwMode="auto">
              <a:xfrm>
                <a:off x="3382" y="2976"/>
                <a:ext cx="46" cy="1296"/>
              </a:xfrm>
              <a:prstGeom prst="rightBracket">
                <a:avLst>
                  <a:gd name="adj" fmla="val 234783"/>
                </a:avLst>
              </a:prstGeom>
              <a:noFill/>
              <a:ln w="28575" cap="rnd">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b="1"/>
              </a:p>
            </p:txBody>
          </p:sp>
        </p:grpSp>
        <p:sp>
          <p:nvSpPr>
            <p:cNvPr id="59" name="Text Box 62"/>
            <p:cNvSpPr txBox="1">
              <a:spLocks noChangeArrowheads="1"/>
            </p:cNvSpPr>
            <p:nvPr/>
          </p:nvSpPr>
          <p:spPr bwMode="auto">
            <a:xfrm>
              <a:off x="2789635" y="2652713"/>
              <a:ext cx="19454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1800" b="1" dirty="0"/>
                <a:t>V0  </a:t>
              </a:r>
              <a:r>
                <a:rPr lang="en-US" altLang="zh-CN" sz="1800" b="1" dirty="0" smtClean="0"/>
                <a:t>V1 </a:t>
              </a:r>
              <a:r>
                <a:rPr lang="en-US" altLang="zh-CN" sz="1800" b="1" dirty="0"/>
                <a:t>V2 </a:t>
              </a:r>
              <a:r>
                <a:rPr lang="en-US" altLang="zh-CN" sz="1800" b="1" dirty="0" smtClean="0"/>
                <a:t> V3 </a:t>
              </a:r>
              <a:r>
                <a:rPr lang="en-US" altLang="zh-CN" sz="1800" b="1" dirty="0"/>
                <a:t>V4</a:t>
              </a:r>
              <a:endParaRPr lang="en-US" altLang="zh-CN" sz="1800" b="1" dirty="0"/>
            </a:p>
          </p:txBody>
        </p:sp>
      </p:grpSp>
      <p:grpSp>
        <p:nvGrpSpPr>
          <p:cNvPr id="33" name="Group 3"/>
          <p:cNvGrpSpPr/>
          <p:nvPr/>
        </p:nvGrpSpPr>
        <p:grpSpPr bwMode="auto">
          <a:xfrm>
            <a:off x="6816684" y="616473"/>
            <a:ext cx="1340644" cy="1232297"/>
            <a:chOff x="642" y="1902"/>
            <a:chExt cx="1126" cy="1035"/>
          </a:xfrm>
        </p:grpSpPr>
        <p:grpSp>
          <p:nvGrpSpPr>
            <p:cNvPr id="63" name="Group 4"/>
            <p:cNvGrpSpPr/>
            <p:nvPr/>
          </p:nvGrpSpPr>
          <p:grpSpPr bwMode="auto">
            <a:xfrm>
              <a:off x="816" y="2064"/>
              <a:ext cx="783" cy="658"/>
              <a:chOff x="794" y="2106"/>
              <a:chExt cx="783" cy="658"/>
            </a:xfrm>
          </p:grpSpPr>
          <p:sp>
            <p:nvSpPr>
              <p:cNvPr id="79" name="Line 5"/>
              <p:cNvSpPr>
                <a:spLocks noChangeShapeType="1"/>
              </p:cNvSpPr>
              <p:nvPr/>
            </p:nvSpPr>
            <p:spPr bwMode="auto">
              <a:xfrm>
                <a:off x="794"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80" name="Line 6"/>
              <p:cNvSpPr>
                <a:spLocks noChangeShapeType="1"/>
              </p:cNvSpPr>
              <p:nvPr/>
            </p:nvSpPr>
            <p:spPr bwMode="auto">
              <a:xfrm>
                <a:off x="965" y="2106"/>
                <a:ext cx="47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81" name="Line 7"/>
              <p:cNvSpPr>
                <a:spLocks noChangeShapeType="1"/>
              </p:cNvSpPr>
              <p:nvPr/>
            </p:nvSpPr>
            <p:spPr bwMode="auto">
              <a:xfrm>
                <a:off x="1577"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82" name="Line 8"/>
              <p:cNvSpPr>
                <a:spLocks noChangeShapeType="1"/>
              </p:cNvSpPr>
              <p:nvPr/>
            </p:nvSpPr>
            <p:spPr bwMode="auto">
              <a:xfrm flipH="1">
                <a:off x="930" y="2591"/>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83" name="Line 9"/>
              <p:cNvSpPr>
                <a:spLocks noChangeShapeType="1"/>
              </p:cNvSpPr>
              <p:nvPr/>
            </p:nvSpPr>
            <p:spPr bwMode="auto">
              <a:xfrm flipH="1">
                <a:off x="1305" y="2245"/>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84" name="Line 10"/>
              <p:cNvSpPr>
                <a:spLocks noChangeShapeType="1"/>
              </p:cNvSpPr>
              <p:nvPr/>
            </p:nvSpPr>
            <p:spPr bwMode="auto">
              <a:xfrm>
                <a:off x="1292" y="2614"/>
                <a:ext cx="149" cy="147"/>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grpSp>
        <p:grpSp>
          <p:nvGrpSpPr>
            <p:cNvPr id="64" name="Group 11"/>
            <p:cNvGrpSpPr/>
            <p:nvPr/>
          </p:nvGrpSpPr>
          <p:grpSpPr bwMode="auto">
            <a:xfrm>
              <a:off x="648" y="1902"/>
              <a:ext cx="408" cy="315"/>
              <a:chOff x="406" y="1662"/>
              <a:chExt cx="408" cy="315"/>
            </a:xfrm>
          </p:grpSpPr>
          <p:sp>
            <p:nvSpPr>
              <p:cNvPr id="77" name="Oval 1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78" name="Text Box 13"/>
              <p:cNvSpPr txBox="1">
                <a:spLocks noChangeArrowheads="1"/>
              </p:cNvSpPr>
              <p:nvPr/>
            </p:nvSpPr>
            <p:spPr bwMode="auto">
              <a:xfrm>
                <a:off x="406" y="1662"/>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65" name="Group 14"/>
            <p:cNvGrpSpPr/>
            <p:nvPr/>
          </p:nvGrpSpPr>
          <p:grpSpPr bwMode="auto">
            <a:xfrm>
              <a:off x="1360" y="2618"/>
              <a:ext cx="408" cy="319"/>
              <a:chOff x="400" y="1658"/>
              <a:chExt cx="408" cy="319"/>
            </a:xfrm>
          </p:grpSpPr>
          <p:sp>
            <p:nvSpPr>
              <p:cNvPr id="75" name="Oval 1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76" name="Text Box 16"/>
              <p:cNvSpPr txBox="1">
                <a:spLocks noChangeArrowheads="1"/>
              </p:cNvSpPr>
              <p:nvPr/>
            </p:nvSpPr>
            <p:spPr bwMode="auto">
              <a:xfrm>
                <a:off x="400"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66" name="Group 17"/>
            <p:cNvGrpSpPr/>
            <p:nvPr/>
          </p:nvGrpSpPr>
          <p:grpSpPr bwMode="auto">
            <a:xfrm>
              <a:off x="642" y="2618"/>
              <a:ext cx="408" cy="319"/>
              <a:chOff x="402" y="1658"/>
              <a:chExt cx="408" cy="319"/>
            </a:xfrm>
          </p:grpSpPr>
          <p:sp>
            <p:nvSpPr>
              <p:cNvPr id="73" name="Oval 1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74" name="Text Box 19"/>
              <p:cNvSpPr txBox="1">
                <a:spLocks noChangeArrowheads="1"/>
              </p:cNvSpPr>
              <p:nvPr/>
            </p:nvSpPr>
            <p:spPr bwMode="auto">
              <a:xfrm>
                <a:off x="402"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nvGrpSpPr>
            <p:cNvPr id="67" name="Group 20"/>
            <p:cNvGrpSpPr/>
            <p:nvPr/>
          </p:nvGrpSpPr>
          <p:grpSpPr bwMode="auto">
            <a:xfrm>
              <a:off x="1360" y="1909"/>
              <a:ext cx="408" cy="310"/>
              <a:chOff x="2918" y="3301"/>
              <a:chExt cx="408" cy="310"/>
            </a:xfrm>
          </p:grpSpPr>
          <p:sp>
            <p:nvSpPr>
              <p:cNvPr id="71" name="Oval 21"/>
              <p:cNvSpPr>
                <a:spLocks noChangeArrowheads="1"/>
              </p:cNvSpPr>
              <p:nvPr/>
            </p:nvSpPr>
            <p:spPr bwMode="auto">
              <a:xfrm>
                <a:off x="2976" y="3312"/>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72" name="Text Box 22"/>
              <p:cNvSpPr txBox="1">
                <a:spLocks noChangeArrowheads="1"/>
              </p:cNvSpPr>
              <p:nvPr/>
            </p:nvSpPr>
            <p:spPr bwMode="auto">
              <a:xfrm>
                <a:off x="2918" y="330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68" name="Group 23"/>
            <p:cNvGrpSpPr/>
            <p:nvPr/>
          </p:nvGrpSpPr>
          <p:grpSpPr bwMode="auto">
            <a:xfrm>
              <a:off x="998" y="2261"/>
              <a:ext cx="408" cy="337"/>
              <a:chOff x="998" y="2261"/>
              <a:chExt cx="408" cy="337"/>
            </a:xfrm>
          </p:grpSpPr>
          <p:sp>
            <p:nvSpPr>
              <p:cNvPr id="69" name="Oval 24"/>
              <p:cNvSpPr>
                <a:spLocks noChangeArrowheads="1"/>
              </p:cNvSpPr>
              <p:nvPr/>
            </p:nvSpPr>
            <p:spPr bwMode="auto">
              <a:xfrm>
                <a:off x="1056" y="2304"/>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70" name="Text Box 25"/>
              <p:cNvSpPr txBox="1">
                <a:spLocks noChangeArrowheads="1"/>
              </p:cNvSpPr>
              <p:nvPr/>
            </p:nvSpPr>
            <p:spPr bwMode="auto">
              <a:xfrm>
                <a:off x="998" y="226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8" end="8"/>
                                            </p:txEl>
                                          </p:spTgt>
                                        </p:tgtEl>
                                        <p:attrNameLst>
                                          <p:attrName>style.visibility</p:attrName>
                                        </p:attrNameLst>
                                      </p:cBhvr>
                                      <p:to>
                                        <p:strVal val="visible"/>
                                      </p:to>
                                    </p:set>
                                    <p:animEffect transition="in" filter="fade">
                                      <p:cBhvr>
                                        <p:cTn id="2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邻接表：</a:t>
            </a:r>
            <a:endParaRPr lang="en-US" altLang="zh-CN" dirty="0" smtClean="0"/>
          </a:p>
          <a:p>
            <a:pPr lvl="2"/>
            <a:r>
              <a:rPr lang="zh-CN" altLang="en-US" dirty="0" smtClean="0"/>
              <a:t>将一个顶点的所有</a:t>
            </a:r>
            <a:r>
              <a:rPr lang="zh-CN" altLang="en-US" dirty="0"/>
              <a:t>出边</a:t>
            </a:r>
            <a:r>
              <a:rPr lang="zh-CN" altLang="en-US" dirty="0" smtClean="0"/>
              <a:t>邻接点构成一个单链表，该链表的头指针和该顶点数据一起存在一个结构数组中。</a:t>
            </a:r>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smtClean="0">
                <a:sym typeface="+mn-ea"/>
              </a:rPr>
              <a:t>7.2 </a:t>
            </a:r>
            <a:r>
              <a:rPr smtClean="0">
                <a:sym typeface="+mn-ea"/>
              </a:rPr>
              <a:t>图的存储结构</a:t>
            </a:r>
            <a:endParaRPr lang="zh-CN" altLang="en-US" dirty="0"/>
          </a:p>
        </p:txBody>
      </p:sp>
      <p:grpSp>
        <p:nvGrpSpPr>
          <p:cNvPr id="64" name="组合 63"/>
          <p:cNvGrpSpPr/>
          <p:nvPr/>
        </p:nvGrpSpPr>
        <p:grpSpPr>
          <a:xfrm>
            <a:off x="1972449" y="1895380"/>
            <a:ext cx="4057912" cy="2781201"/>
            <a:chOff x="2743877" y="1146271"/>
            <a:chExt cx="4057912" cy="2781201"/>
          </a:xfrm>
        </p:grpSpPr>
        <p:grpSp>
          <p:nvGrpSpPr>
            <p:cNvPr id="65" name="组合 64"/>
            <p:cNvGrpSpPr/>
            <p:nvPr/>
          </p:nvGrpSpPr>
          <p:grpSpPr>
            <a:xfrm>
              <a:off x="2743877" y="1146271"/>
              <a:ext cx="4033437" cy="2781201"/>
              <a:chOff x="2743877" y="1146271"/>
              <a:chExt cx="4033437" cy="2781201"/>
            </a:xfrm>
          </p:grpSpPr>
          <p:grpSp>
            <p:nvGrpSpPr>
              <p:cNvPr id="105" name="组合 104"/>
              <p:cNvGrpSpPr/>
              <p:nvPr/>
            </p:nvGrpSpPr>
            <p:grpSpPr>
              <a:xfrm>
                <a:off x="2953511" y="1523600"/>
                <a:ext cx="3823803" cy="2403872"/>
                <a:chOff x="2953511" y="1523600"/>
                <a:chExt cx="3823803" cy="2403872"/>
              </a:xfrm>
            </p:grpSpPr>
            <p:grpSp>
              <p:nvGrpSpPr>
                <p:cNvPr id="107" name="Group 29"/>
                <p:cNvGrpSpPr/>
                <p:nvPr/>
              </p:nvGrpSpPr>
              <p:grpSpPr bwMode="auto">
                <a:xfrm>
                  <a:off x="5384283" y="1848590"/>
                  <a:ext cx="594122" cy="369094"/>
                  <a:chOff x="5263" y="2375"/>
                  <a:chExt cx="541" cy="310"/>
                </a:xfrm>
              </p:grpSpPr>
              <p:grpSp>
                <p:nvGrpSpPr>
                  <p:cNvPr id="159" name="Group 30"/>
                  <p:cNvGrpSpPr/>
                  <p:nvPr/>
                </p:nvGrpSpPr>
                <p:grpSpPr bwMode="auto">
                  <a:xfrm>
                    <a:off x="5263" y="2430"/>
                    <a:ext cx="541" cy="230"/>
                    <a:chOff x="3696" y="1968"/>
                    <a:chExt cx="1488" cy="480"/>
                  </a:xfrm>
                </p:grpSpPr>
                <p:sp>
                  <p:nvSpPr>
                    <p:cNvPr id="161" name="Rectangle 31"/>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62" name="Line 32"/>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160" name="Text Box 33"/>
                  <p:cNvSpPr txBox="1">
                    <a:spLocks noChangeArrowheads="1"/>
                  </p:cNvSpPr>
                  <p:nvPr/>
                </p:nvSpPr>
                <p:spPr bwMode="auto">
                  <a:xfrm>
                    <a:off x="5296" y="2375"/>
                    <a:ext cx="39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2</a:t>
                    </a:r>
                    <a:endParaRPr lang="en-US" altLang="zh-CN" sz="1800" b="1" dirty="0">
                      <a:latin typeface="黑体" panose="02010609060101010101" pitchFamily="49" charset="-122"/>
                      <a:ea typeface="黑体" panose="02010609060101010101" pitchFamily="49" charset="-122"/>
                    </a:endParaRPr>
                  </a:p>
                </p:txBody>
              </p:sp>
            </p:grpSp>
            <p:grpSp>
              <p:nvGrpSpPr>
                <p:cNvPr id="108" name="Group 34"/>
                <p:cNvGrpSpPr/>
                <p:nvPr/>
              </p:nvGrpSpPr>
              <p:grpSpPr bwMode="auto">
                <a:xfrm>
                  <a:off x="2953511" y="1523600"/>
                  <a:ext cx="1463278" cy="2403872"/>
                  <a:chOff x="2062" y="1968"/>
                  <a:chExt cx="1229" cy="2019"/>
                </a:xfrm>
              </p:grpSpPr>
              <p:grpSp>
                <p:nvGrpSpPr>
                  <p:cNvPr id="148" name="Group 35"/>
                  <p:cNvGrpSpPr/>
                  <p:nvPr/>
                </p:nvGrpSpPr>
                <p:grpSpPr bwMode="auto">
                  <a:xfrm>
                    <a:off x="2504" y="2004"/>
                    <a:ext cx="787" cy="1868"/>
                    <a:chOff x="864" y="2112"/>
                    <a:chExt cx="1060" cy="2518"/>
                  </a:xfrm>
                </p:grpSpPr>
                <p:sp>
                  <p:nvSpPr>
                    <p:cNvPr id="151" name="Rectangle 36"/>
                    <p:cNvSpPr>
                      <a:spLocks noChangeArrowheads="1"/>
                    </p:cNvSpPr>
                    <p:nvPr/>
                  </p:nvSpPr>
                  <p:spPr bwMode="auto">
                    <a:xfrm>
                      <a:off x="864" y="2112"/>
                      <a:ext cx="1056" cy="2518"/>
                    </a:xfrm>
                    <a:prstGeom prst="rect">
                      <a:avLst/>
                    </a:prstGeom>
                    <a:noFill/>
                    <a:ln w="19050">
                      <a:solidFill>
                        <a:srgbClr val="000000"/>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52" name="Line 37"/>
                    <p:cNvSpPr>
                      <a:spLocks noChangeShapeType="1"/>
                    </p:cNvSpPr>
                    <p:nvPr/>
                  </p:nvSpPr>
                  <p:spPr bwMode="auto">
                    <a:xfrm>
                      <a:off x="875" y="2872"/>
                      <a:ext cx="1037"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53" name="Line 38"/>
                    <p:cNvSpPr>
                      <a:spLocks noChangeShapeType="1"/>
                    </p:cNvSpPr>
                    <p:nvPr/>
                  </p:nvSpPr>
                  <p:spPr bwMode="auto">
                    <a:xfrm flipH="1">
                      <a:off x="1372" y="2112"/>
                      <a:ext cx="20" cy="251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54" name="Line 39"/>
                    <p:cNvSpPr>
                      <a:spLocks noChangeShapeType="1"/>
                    </p:cNvSpPr>
                    <p:nvPr/>
                  </p:nvSpPr>
                  <p:spPr bwMode="auto">
                    <a:xfrm>
                      <a:off x="875" y="3243"/>
                      <a:ext cx="1037"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55" name="Line 40"/>
                    <p:cNvSpPr>
                      <a:spLocks noChangeShapeType="1"/>
                    </p:cNvSpPr>
                    <p:nvPr/>
                  </p:nvSpPr>
                  <p:spPr bwMode="auto">
                    <a:xfrm>
                      <a:off x="875" y="2478"/>
                      <a:ext cx="1037"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56" name="Line 41"/>
                    <p:cNvSpPr>
                      <a:spLocks noChangeShapeType="1"/>
                    </p:cNvSpPr>
                    <p:nvPr/>
                  </p:nvSpPr>
                  <p:spPr bwMode="auto">
                    <a:xfrm>
                      <a:off x="864" y="3600"/>
                      <a:ext cx="1056" cy="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57" name="Line 42"/>
                    <p:cNvSpPr>
                      <a:spLocks noChangeShapeType="1"/>
                    </p:cNvSpPr>
                    <p:nvPr/>
                  </p:nvSpPr>
                  <p:spPr bwMode="auto">
                    <a:xfrm>
                      <a:off x="864" y="3936"/>
                      <a:ext cx="1037"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58" name="Line 43"/>
                    <p:cNvSpPr>
                      <a:spLocks noChangeShapeType="1"/>
                    </p:cNvSpPr>
                    <p:nvPr/>
                  </p:nvSpPr>
                  <p:spPr bwMode="auto">
                    <a:xfrm>
                      <a:off x="887" y="4266"/>
                      <a:ext cx="1037"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1015"/>
                    </a:p>
                  </p:txBody>
                </p:sp>
              </p:grpSp>
              <p:sp>
                <p:nvSpPr>
                  <p:cNvPr id="149" name="Text Box 44"/>
                  <p:cNvSpPr txBox="1">
                    <a:spLocks noChangeArrowheads="1"/>
                  </p:cNvSpPr>
                  <p:nvPr/>
                </p:nvSpPr>
                <p:spPr bwMode="auto">
                  <a:xfrm>
                    <a:off x="2062" y="2004"/>
                    <a:ext cx="535" cy="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5000"/>
                      </a:spcBef>
                      <a:buFontTx/>
                      <a:buNone/>
                    </a:pPr>
                    <a:r>
                      <a:rPr lang="en-US" altLang="zh-CN" sz="1500" dirty="0">
                        <a:latin typeface="黑体" panose="02010609060101010101" pitchFamily="49" charset="-122"/>
                        <a:ea typeface="黑体" panose="02010609060101010101" pitchFamily="49" charset="-122"/>
                      </a:rPr>
                      <a:t>  </a:t>
                    </a:r>
                    <a:r>
                      <a:rPr lang="en-US" altLang="zh-CN" sz="1800" b="1" dirty="0" smtClean="0">
                        <a:latin typeface="黑体" panose="02010609060101010101" pitchFamily="49" charset="-122"/>
                        <a:ea typeface="黑体" panose="02010609060101010101" pitchFamily="49" charset="-122"/>
                      </a:rPr>
                      <a:t>0</a:t>
                    </a:r>
                    <a:endParaRPr lang="en-US" altLang="zh-CN" sz="1800" b="1" dirty="0" smtClean="0">
                      <a:latin typeface="黑体" panose="02010609060101010101" pitchFamily="49" charset="-122"/>
                      <a:ea typeface="黑体" panose="02010609060101010101" pitchFamily="49" charset="-122"/>
                    </a:endParaRPr>
                  </a:p>
                  <a:p>
                    <a:pPr eaLnBrk="1" hangingPunct="1">
                      <a:spcBef>
                        <a:spcPct val="10000"/>
                      </a:spcBef>
                      <a:buFontTx/>
                      <a:buNone/>
                    </a:pPr>
                    <a:r>
                      <a:rPr lang="en-US" altLang="zh-CN" sz="1800" b="1" dirty="0" smtClean="0">
                        <a:latin typeface="黑体" panose="02010609060101010101" pitchFamily="49" charset="-122"/>
                        <a:ea typeface="黑体" panose="02010609060101010101" pitchFamily="49" charset="-122"/>
                      </a:rPr>
                      <a:t>  1</a:t>
                    </a:r>
                    <a:endParaRPr lang="en-US" altLang="zh-CN" sz="1800" b="1" dirty="0" smtClean="0">
                      <a:latin typeface="黑体" panose="02010609060101010101" pitchFamily="49" charset="-122"/>
                      <a:ea typeface="黑体" panose="02010609060101010101" pitchFamily="49" charset="-122"/>
                    </a:endParaRPr>
                  </a:p>
                  <a:p>
                    <a:pPr eaLnBrk="1" hangingPunct="1">
                      <a:spcBef>
                        <a:spcPct val="10000"/>
                      </a:spcBef>
                      <a:buFontTx/>
                      <a:buNone/>
                    </a:pPr>
                    <a:r>
                      <a:rPr lang="en-US" altLang="zh-CN" sz="1800" b="1" dirty="0" smtClean="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2</a:t>
                    </a:r>
                    <a:endParaRPr lang="en-US" altLang="zh-CN" sz="1800" b="1" dirty="0">
                      <a:latin typeface="黑体" panose="02010609060101010101" pitchFamily="49" charset="-122"/>
                      <a:ea typeface="黑体" panose="02010609060101010101" pitchFamily="49" charset="-122"/>
                    </a:endParaRPr>
                  </a:p>
                  <a:p>
                    <a:pPr eaLnBrk="1" hangingPunct="1">
                      <a:spcBef>
                        <a:spcPct val="10000"/>
                      </a:spcBef>
                      <a:buFontTx/>
                      <a:buNone/>
                    </a:pPr>
                    <a:r>
                      <a:rPr lang="en-US" altLang="zh-CN" sz="1800" b="1" dirty="0">
                        <a:latin typeface="黑体" panose="02010609060101010101" pitchFamily="49" charset="-122"/>
                        <a:ea typeface="黑体" panose="02010609060101010101" pitchFamily="49" charset="-122"/>
                      </a:rPr>
                      <a:t>  3</a:t>
                    </a:r>
                    <a:endParaRPr lang="en-US" altLang="zh-CN" sz="1800" b="1" dirty="0">
                      <a:latin typeface="黑体" panose="02010609060101010101" pitchFamily="49" charset="-122"/>
                      <a:ea typeface="黑体" panose="02010609060101010101" pitchFamily="49" charset="-122"/>
                    </a:endParaRPr>
                  </a:p>
                  <a:p>
                    <a:pPr eaLnBrk="1" hangingPunct="1">
                      <a:spcBef>
                        <a:spcPct val="10000"/>
                      </a:spcBef>
                      <a:buFontTx/>
                      <a:buNone/>
                    </a:pPr>
                    <a:r>
                      <a:rPr lang="en-US" altLang="zh-CN" sz="1800" b="1" dirty="0">
                        <a:latin typeface="黑体" panose="02010609060101010101" pitchFamily="49" charset="-122"/>
                        <a:ea typeface="黑体" panose="02010609060101010101" pitchFamily="49" charset="-122"/>
                      </a:rPr>
                      <a:t>  4</a:t>
                    </a:r>
                    <a:endParaRPr lang="en-US" altLang="zh-CN" sz="1800" b="1" dirty="0">
                      <a:latin typeface="黑体" panose="02010609060101010101" pitchFamily="49" charset="-122"/>
                      <a:ea typeface="黑体" panose="02010609060101010101" pitchFamily="49" charset="-122"/>
                    </a:endParaRPr>
                  </a:p>
                  <a:p>
                    <a:pPr eaLnBrk="1" hangingPunct="1">
                      <a:spcBef>
                        <a:spcPts val="0"/>
                      </a:spcBef>
                      <a:buFontTx/>
                      <a:buNone/>
                    </a:pPr>
                    <a:endParaRPr lang="en-US" altLang="zh-CN" sz="1800" b="1" dirty="0" smtClean="0">
                      <a:latin typeface="黑体" panose="02010609060101010101" pitchFamily="49" charset="-122"/>
                      <a:ea typeface="黑体" panose="02010609060101010101" pitchFamily="49" charset="-122"/>
                    </a:endParaRPr>
                  </a:p>
                  <a:p>
                    <a:pPr eaLnBrk="1" hangingPunct="1">
                      <a:spcBef>
                        <a:spcPct val="80000"/>
                      </a:spcBef>
                      <a:buFontTx/>
                      <a:buNone/>
                    </a:pPr>
                    <a:r>
                      <a:rPr lang="en-US" altLang="zh-CN" sz="1800" b="1" dirty="0" smtClean="0">
                        <a:latin typeface="黑体" panose="02010609060101010101" pitchFamily="49" charset="-122"/>
                        <a:ea typeface="黑体" panose="02010609060101010101" pitchFamily="49" charset="-122"/>
                      </a:rPr>
                      <a:t>m-</a:t>
                    </a:r>
                    <a:r>
                      <a:rPr lang="en-US" altLang="zh-CN" sz="1800" dirty="0" smtClean="0">
                        <a:latin typeface="黑体" panose="02010609060101010101" pitchFamily="49" charset="-122"/>
                        <a:ea typeface="黑体" panose="02010609060101010101" pitchFamily="49" charset="-122"/>
                      </a:rPr>
                      <a:t>1</a:t>
                    </a:r>
                    <a:endParaRPr lang="en-US" altLang="zh-CN" sz="1800" dirty="0">
                      <a:latin typeface="黑体" panose="02010609060101010101" pitchFamily="49" charset="-122"/>
                      <a:ea typeface="黑体" panose="02010609060101010101" pitchFamily="49" charset="-122"/>
                    </a:endParaRPr>
                  </a:p>
                </p:txBody>
              </p:sp>
              <p:sp>
                <p:nvSpPr>
                  <p:cNvPr id="150" name="Text Box 45"/>
                  <p:cNvSpPr txBox="1">
                    <a:spLocks noChangeArrowheads="1"/>
                  </p:cNvSpPr>
                  <p:nvPr/>
                </p:nvSpPr>
                <p:spPr bwMode="auto">
                  <a:xfrm>
                    <a:off x="2575" y="1968"/>
                    <a:ext cx="357" cy="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a:p>
                    <a:pPr>
                      <a:buFontTx/>
                      <a:buNone/>
                    </a:pP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a:p>
                    <a:pPr>
                      <a:buFontTx/>
                      <a:buNone/>
                    </a:pP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a:p>
                    <a:pPr>
                      <a:buFontTx/>
                      <a:buNone/>
                    </a:pP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a:p>
                    <a:pPr>
                      <a:buFontTx/>
                      <a:buNone/>
                    </a:pP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109" name="Group 46"/>
                <p:cNvGrpSpPr/>
                <p:nvPr/>
              </p:nvGrpSpPr>
              <p:grpSpPr bwMode="auto">
                <a:xfrm>
                  <a:off x="4599661" y="1524740"/>
                  <a:ext cx="594122" cy="369094"/>
                  <a:chOff x="4530" y="1815"/>
                  <a:chExt cx="540" cy="310"/>
                </a:xfrm>
              </p:grpSpPr>
              <p:grpSp>
                <p:nvGrpSpPr>
                  <p:cNvPr id="144" name="Group 47"/>
                  <p:cNvGrpSpPr/>
                  <p:nvPr/>
                </p:nvGrpSpPr>
                <p:grpSpPr bwMode="auto">
                  <a:xfrm>
                    <a:off x="4530" y="1860"/>
                    <a:ext cx="540" cy="230"/>
                    <a:chOff x="3696" y="1968"/>
                    <a:chExt cx="1488" cy="480"/>
                  </a:xfrm>
                </p:grpSpPr>
                <p:sp>
                  <p:nvSpPr>
                    <p:cNvPr id="146" name="Rectangle 48"/>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47" name="Line 49"/>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145" name="Text Box 50"/>
                  <p:cNvSpPr txBox="1">
                    <a:spLocks noChangeArrowheads="1"/>
                  </p:cNvSpPr>
                  <p:nvPr/>
                </p:nvSpPr>
                <p:spPr bwMode="auto">
                  <a:xfrm>
                    <a:off x="4537" y="1815"/>
                    <a:ext cx="39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1</a:t>
                    </a:r>
                    <a:endParaRPr lang="en-US" altLang="zh-CN" sz="1800" b="1" dirty="0">
                      <a:latin typeface="黑体" panose="02010609060101010101" pitchFamily="49" charset="-122"/>
                      <a:ea typeface="黑体" panose="02010609060101010101" pitchFamily="49" charset="-122"/>
                    </a:endParaRPr>
                  </a:p>
                </p:txBody>
              </p:sp>
            </p:grpSp>
            <p:sp>
              <p:nvSpPr>
                <p:cNvPr id="110" name="Line 51"/>
                <p:cNvSpPr>
                  <a:spLocks noChangeShapeType="1"/>
                </p:cNvSpPr>
                <p:nvPr/>
              </p:nvSpPr>
              <p:spPr bwMode="auto">
                <a:xfrm>
                  <a:off x="4175799" y="1718512"/>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11" name="Line 52"/>
                <p:cNvSpPr>
                  <a:spLocks noChangeShapeType="1"/>
                </p:cNvSpPr>
                <p:nvPr/>
              </p:nvSpPr>
              <p:spPr bwMode="auto">
                <a:xfrm>
                  <a:off x="4175799" y="2765371"/>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12" name="Line 53"/>
                <p:cNvSpPr>
                  <a:spLocks noChangeShapeType="1"/>
                </p:cNvSpPr>
                <p:nvPr/>
              </p:nvSpPr>
              <p:spPr bwMode="auto">
                <a:xfrm>
                  <a:off x="4175799" y="2384371"/>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13" name="Line 54"/>
                <p:cNvSpPr>
                  <a:spLocks noChangeShapeType="1"/>
                </p:cNvSpPr>
                <p:nvPr/>
              </p:nvSpPr>
              <p:spPr bwMode="auto">
                <a:xfrm flipV="1">
                  <a:off x="4981852" y="1717620"/>
                  <a:ext cx="398054" cy="891"/>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nvGrpSpPr>
                <p:cNvPr id="114" name="Group 55"/>
                <p:cNvGrpSpPr/>
                <p:nvPr/>
              </p:nvGrpSpPr>
              <p:grpSpPr bwMode="auto">
                <a:xfrm>
                  <a:off x="5371120" y="1532479"/>
                  <a:ext cx="602908" cy="369094"/>
                  <a:chOff x="5255" y="1823"/>
                  <a:chExt cx="549" cy="310"/>
                </a:xfrm>
              </p:grpSpPr>
              <p:grpSp>
                <p:nvGrpSpPr>
                  <p:cNvPr id="137" name="Group 56"/>
                  <p:cNvGrpSpPr/>
                  <p:nvPr/>
                </p:nvGrpSpPr>
                <p:grpSpPr bwMode="auto">
                  <a:xfrm>
                    <a:off x="5263" y="1860"/>
                    <a:ext cx="541" cy="230"/>
                    <a:chOff x="3696" y="1968"/>
                    <a:chExt cx="1488" cy="480"/>
                  </a:xfrm>
                </p:grpSpPr>
                <p:sp>
                  <p:nvSpPr>
                    <p:cNvPr id="142" name="Rectangle 57"/>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43" name="Line 58"/>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138" name="Text Box 59"/>
                  <p:cNvSpPr txBox="1">
                    <a:spLocks noChangeArrowheads="1"/>
                  </p:cNvSpPr>
                  <p:nvPr/>
                </p:nvSpPr>
                <p:spPr bwMode="auto">
                  <a:xfrm>
                    <a:off x="5255" y="1823"/>
                    <a:ext cx="39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None/>
                    </a:pPr>
                    <a:r>
                      <a:rPr lang="en-US" altLang="zh-CN" sz="1800" b="1" dirty="0">
                        <a:latin typeface="黑体" panose="02010609060101010101" pitchFamily="49" charset="-122"/>
                        <a:ea typeface="黑体" panose="02010609060101010101" pitchFamily="49" charset="-122"/>
                      </a:rPr>
                      <a:t>3</a:t>
                    </a:r>
                    <a:endParaRPr lang="en-US" altLang="zh-CN" sz="1800" b="1" dirty="0">
                      <a:latin typeface="黑体" panose="02010609060101010101" pitchFamily="49" charset="-122"/>
                      <a:ea typeface="黑体" panose="02010609060101010101" pitchFamily="49" charset="-122"/>
                    </a:endParaRPr>
                  </a:p>
                </p:txBody>
              </p:sp>
              <p:grpSp>
                <p:nvGrpSpPr>
                  <p:cNvPr id="139" name="Group 60"/>
                  <p:cNvGrpSpPr/>
                  <p:nvPr/>
                </p:nvGrpSpPr>
                <p:grpSpPr bwMode="auto">
                  <a:xfrm>
                    <a:off x="5624" y="1926"/>
                    <a:ext cx="108" cy="98"/>
                    <a:chOff x="3456" y="720"/>
                    <a:chExt cx="192" cy="144"/>
                  </a:xfrm>
                </p:grpSpPr>
                <p:sp>
                  <p:nvSpPr>
                    <p:cNvPr id="140" name="Line 61"/>
                    <p:cNvSpPr>
                      <a:spLocks noChangeShapeType="1"/>
                    </p:cNvSpPr>
                    <p:nvPr/>
                  </p:nvSpPr>
                  <p:spPr bwMode="auto">
                    <a:xfrm flipV="1">
                      <a:off x="3456" y="720"/>
                      <a:ext cx="96"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41" name="Line 62"/>
                    <p:cNvSpPr>
                      <a:spLocks noChangeShapeType="1"/>
                    </p:cNvSpPr>
                    <p:nvPr/>
                  </p:nvSpPr>
                  <p:spPr bwMode="auto">
                    <a:xfrm>
                      <a:off x="3552" y="720"/>
                      <a:ext cx="96"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grpSp>
            </p:grpSp>
            <p:sp>
              <p:nvSpPr>
                <p:cNvPr id="115" name="Line 103"/>
                <p:cNvSpPr>
                  <a:spLocks noChangeShapeType="1"/>
                </p:cNvSpPr>
                <p:nvPr/>
              </p:nvSpPr>
              <p:spPr bwMode="auto">
                <a:xfrm>
                  <a:off x="4175799" y="3061837"/>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16" name="Line 104"/>
                <p:cNvSpPr>
                  <a:spLocks noChangeShapeType="1"/>
                </p:cNvSpPr>
                <p:nvPr/>
              </p:nvSpPr>
              <p:spPr bwMode="auto">
                <a:xfrm>
                  <a:off x="4981852" y="3061837"/>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17" name="Line 105"/>
                <p:cNvSpPr>
                  <a:spLocks noChangeShapeType="1"/>
                </p:cNvSpPr>
                <p:nvPr/>
              </p:nvSpPr>
              <p:spPr bwMode="auto">
                <a:xfrm>
                  <a:off x="4981852" y="2722509"/>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18" name="Line 106"/>
                <p:cNvSpPr>
                  <a:spLocks noChangeShapeType="1"/>
                </p:cNvSpPr>
                <p:nvPr/>
              </p:nvSpPr>
              <p:spPr bwMode="auto">
                <a:xfrm>
                  <a:off x="4981852" y="2384371"/>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nvGrpSpPr>
                <p:cNvPr id="119" name="Group 107"/>
                <p:cNvGrpSpPr/>
                <p:nvPr/>
              </p:nvGrpSpPr>
              <p:grpSpPr bwMode="auto">
                <a:xfrm>
                  <a:off x="4599661" y="1852162"/>
                  <a:ext cx="594122" cy="369094"/>
                  <a:chOff x="4530" y="2090"/>
                  <a:chExt cx="540" cy="310"/>
                </a:xfrm>
              </p:grpSpPr>
              <p:grpSp>
                <p:nvGrpSpPr>
                  <p:cNvPr id="133" name="Group 108"/>
                  <p:cNvGrpSpPr/>
                  <p:nvPr/>
                </p:nvGrpSpPr>
                <p:grpSpPr bwMode="auto">
                  <a:xfrm>
                    <a:off x="4530" y="2145"/>
                    <a:ext cx="540" cy="230"/>
                    <a:chOff x="3696" y="1968"/>
                    <a:chExt cx="1488" cy="480"/>
                  </a:xfrm>
                </p:grpSpPr>
                <p:sp>
                  <p:nvSpPr>
                    <p:cNvPr id="135" name="Rectangle 109"/>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36" name="Line 110"/>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134" name="Text Box 111"/>
                  <p:cNvSpPr txBox="1">
                    <a:spLocks noChangeArrowheads="1"/>
                  </p:cNvSpPr>
                  <p:nvPr/>
                </p:nvSpPr>
                <p:spPr bwMode="auto">
                  <a:xfrm>
                    <a:off x="4552" y="2090"/>
                    <a:ext cx="390" cy="310"/>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0</a:t>
                    </a:r>
                    <a:endParaRPr lang="en-US" altLang="zh-CN" sz="1800" b="1" dirty="0">
                      <a:latin typeface="黑体" panose="02010609060101010101" pitchFamily="49" charset="-122"/>
                      <a:ea typeface="黑体" panose="02010609060101010101" pitchFamily="49" charset="-122"/>
                    </a:endParaRPr>
                  </a:p>
                </p:txBody>
              </p:sp>
            </p:grpSp>
            <p:sp>
              <p:nvSpPr>
                <p:cNvPr id="120" name="Line 112"/>
                <p:cNvSpPr>
                  <a:spLocks noChangeShapeType="1"/>
                </p:cNvSpPr>
                <p:nvPr/>
              </p:nvSpPr>
              <p:spPr bwMode="auto">
                <a:xfrm>
                  <a:off x="4175799" y="2045043"/>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21" name="Line 118"/>
                <p:cNvSpPr>
                  <a:spLocks noChangeShapeType="1"/>
                </p:cNvSpPr>
                <p:nvPr/>
              </p:nvSpPr>
              <p:spPr bwMode="auto">
                <a:xfrm>
                  <a:off x="5005464" y="2045043"/>
                  <a:ext cx="3810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nvGrpSpPr>
                <p:cNvPr id="122" name="Group 119"/>
                <p:cNvGrpSpPr/>
                <p:nvPr/>
              </p:nvGrpSpPr>
              <p:grpSpPr bwMode="auto">
                <a:xfrm>
                  <a:off x="6184383" y="1848534"/>
                  <a:ext cx="592931" cy="369094"/>
                  <a:chOff x="3696" y="2667"/>
                  <a:chExt cx="720" cy="432"/>
                </a:xfrm>
              </p:grpSpPr>
              <p:grpSp>
                <p:nvGrpSpPr>
                  <p:cNvPr id="125" name="Group 120"/>
                  <p:cNvGrpSpPr/>
                  <p:nvPr/>
                </p:nvGrpSpPr>
                <p:grpSpPr bwMode="auto">
                  <a:xfrm>
                    <a:off x="3696" y="2667"/>
                    <a:ext cx="720" cy="432"/>
                    <a:chOff x="3744" y="795"/>
                    <a:chExt cx="864" cy="432"/>
                  </a:xfrm>
                </p:grpSpPr>
                <p:grpSp>
                  <p:nvGrpSpPr>
                    <p:cNvPr id="129" name="Group 121"/>
                    <p:cNvGrpSpPr/>
                    <p:nvPr/>
                  </p:nvGrpSpPr>
                  <p:grpSpPr bwMode="auto">
                    <a:xfrm>
                      <a:off x="3744" y="864"/>
                      <a:ext cx="864" cy="336"/>
                      <a:chOff x="3696" y="1968"/>
                      <a:chExt cx="1488" cy="480"/>
                    </a:xfrm>
                  </p:grpSpPr>
                  <p:sp>
                    <p:nvSpPr>
                      <p:cNvPr id="131" name="Rectangle 122"/>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32" name="Line 123"/>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130" name="Text Box 124"/>
                    <p:cNvSpPr txBox="1">
                      <a:spLocks noChangeArrowheads="1"/>
                    </p:cNvSpPr>
                    <p:nvPr/>
                  </p:nvSpPr>
                  <p:spPr bwMode="auto">
                    <a:xfrm>
                      <a:off x="3765" y="795"/>
                      <a:ext cx="62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4</a:t>
                      </a:r>
                      <a:endParaRPr lang="en-US" altLang="zh-CN" sz="1800" b="1" dirty="0">
                        <a:latin typeface="黑体" panose="02010609060101010101" pitchFamily="49" charset="-122"/>
                        <a:ea typeface="黑体" panose="02010609060101010101" pitchFamily="49" charset="-122"/>
                      </a:endParaRPr>
                    </a:p>
                  </p:txBody>
                </p:sp>
              </p:grpSp>
              <p:grpSp>
                <p:nvGrpSpPr>
                  <p:cNvPr id="126" name="Group 125"/>
                  <p:cNvGrpSpPr/>
                  <p:nvPr/>
                </p:nvGrpSpPr>
                <p:grpSpPr bwMode="auto">
                  <a:xfrm>
                    <a:off x="4176" y="2832"/>
                    <a:ext cx="144" cy="144"/>
                    <a:chOff x="4176" y="2832"/>
                    <a:chExt cx="144" cy="144"/>
                  </a:xfrm>
                </p:grpSpPr>
                <p:sp>
                  <p:nvSpPr>
                    <p:cNvPr id="127" name="Line 126"/>
                    <p:cNvSpPr>
                      <a:spLocks noChangeShapeType="1"/>
                    </p:cNvSpPr>
                    <p:nvPr/>
                  </p:nvSpPr>
                  <p:spPr bwMode="auto">
                    <a:xfrm flipV="1">
                      <a:off x="4176" y="2832"/>
                      <a:ext cx="72"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28" name="Line 127"/>
                    <p:cNvSpPr>
                      <a:spLocks noChangeShapeType="1"/>
                    </p:cNvSpPr>
                    <p:nvPr/>
                  </p:nvSpPr>
                  <p:spPr bwMode="auto">
                    <a:xfrm>
                      <a:off x="4248" y="2832"/>
                      <a:ext cx="72"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grpSp>
            </p:grpSp>
            <p:sp>
              <p:nvSpPr>
                <p:cNvPr id="123" name="Line 128"/>
                <p:cNvSpPr>
                  <a:spLocks noChangeShapeType="1"/>
                </p:cNvSpPr>
                <p:nvPr/>
              </p:nvSpPr>
              <p:spPr bwMode="auto">
                <a:xfrm>
                  <a:off x="5784333" y="2392706"/>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24" name="Line 129"/>
                <p:cNvSpPr>
                  <a:spLocks noChangeShapeType="1"/>
                </p:cNvSpPr>
                <p:nvPr/>
              </p:nvSpPr>
              <p:spPr bwMode="auto">
                <a:xfrm>
                  <a:off x="5774108" y="2049806"/>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sp>
            <p:nvSpPr>
              <p:cNvPr id="106" name="Rectangle 130"/>
              <p:cNvSpPr>
                <a:spLocks noChangeArrowheads="1"/>
              </p:cNvSpPr>
              <p:nvPr/>
            </p:nvSpPr>
            <p:spPr bwMode="auto">
              <a:xfrm>
                <a:off x="2743877" y="1146271"/>
                <a:ext cx="188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500" b="1" dirty="0">
                    <a:latin typeface="华文细黑" panose="02010600040101010101" pitchFamily="2" charset="-122"/>
                    <a:ea typeface="华文细黑" panose="02010600040101010101" pitchFamily="2" charset="-122"/>
                    <a:sym typeface="Webdings" panose="05030102010509060703" pitchFamily="18" charset="2"/>
                  </a:rPr>
                  <a:t>下标  编号  指针</a:t>
                </a:r>
                <a:endParaRPr lang="zh-CN" altLang="en-US" sz="1500" b="1" dirty="0">
                  <a:latin typeface="华文细黑" panose="02010600040101010101" pitchFamily="2" charset="-122"/>
                  <a:ea typeface="华文细黑" panose="02010600040101010101" pitchFamily="2" charset="-122"/>
                </a:endParaRPr>
              </a:p>
            </p:txBody>
          </p:sp>
        </p:grpSp>
        <p:grpSp>
          <p:nvGrpSpPr>
            <p:cNvPr id="66" name="Group 46"/>
            <p:cNvGrpSpPr/>
            <p:nvPr/>
          </p:nvGrpSpPr>
          <p:grpSpPr bwMode="auto">
            <a:xfrm>
              <a:off x="4607363" y="2217628"/>
              <a:ext cx="594122" cy="369094"/>
              <a:chOff x="4530" y="1815"/>
              <a:chExt cx="540" cy="310"/>
            </a:xfrm>
          </p:grpSpPr>
          <p:grpSp>
            <p:nvGrpSpPr>
              <p:cNvPr id="101" name="Group 47"/>
              <p:cNvGrpSpPr/>
              <p:nvPr/>
            </p:nvGrpSpPr>
            <p:grpSpPr bwMode="auto">
              <a:xfrm>
                <a:off x="4530" y="1860"/>
                <a:ext cx="540" cy="230"/>
                <a:chOff x="3696" y="1968"/>
                <a:chExt cx="1488" cy="480"/>
              </a:xfrm>
            </p:grpSpPr>
            <p:sp>
              <p:nvSpPr>
                <p:cNvPr id="103" name="Rectangle 48"/>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04" name="Line 49"/>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102" name="Text Box 50"/>
              <p:cNvSpPr txBox="1">
                <a:spLocks noChangeArrowheads="1"/>
              </p:cNvSpPr>
              <p:nvPr/>
            </p:nvSpPr>
            <p:spPr bwMode="auto">
              <a:xfrm>
                <a:off x="4537" y="1815"/>
                <a:ext cx="39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1</a:t>
                </a:r>
                <a:endParaRPr lang="en-US" altLang="zh-CN" sz="1800" b="1" dirty="0">
                  <a:latin typeface="黑体" panose="02010609060101010101" pitchFamily="49" charset="-122"/>
                  <a:ea typeface="黑体" panose="02010609060101010101" pitchFamily="49" charset="-122"/>
                </a:endParaRPr>
              </a:p>
            </p:txBody>
          </p:sp>
        </p:grpSp>
        <p:grpSp>
          <p:nvGrpSpPr>
            <p:cNvPr id="67" name="Group 46"/>
            <p:cNvGrpSpPr/>
            <p:nvPr/>
          </p:nvGrpSpPr>
          <p:grpSpPr bwMode="auto">
            <a:xfrm>
              <a:off x="4615065" y="2907978"/>
              <a:ext cx="594122" cy="369094"/>
              <a:chOff x="4530" y="1815"/>
              <a:chExt cx="540" cy="310"/>
            </a:xfrm>
          </p:grpSpPr>
          <p:grpSp>
            <p:nvGrpSpPr>
              <p:cNvPr id="97" name="Group 47"/>
              <p:cNvGrpSpPr/>
              <p:nvPr/>
            </p:nvGrpSpPr>
            <p:grpSpPr bwMode="auto">
              <a:xfrm>
                <a:off x="4530" y="1860"/>
                <a:ext cx="540" cy="230"/>
                <a:chOff x="3696" y="1968"/>
                <a:chExt cx="1488" cy="480"/>
              </a:xfrm>
            </p:grpSpPr>
            <p:sp>
              <p:nvSpPr>
                <p:cNvPr id="99" name="Rectangle 48"/>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00" name="Line 49"/>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98" name="Text Box 50"/>
              <p:cNvSpPr txBox="1">
                <a:spLocks noChangeArrowheads="1"/>
              </p:cNvSpPr>
              <p:nvPr/>
            </p:nvSpPr>
            <p:spPr bwMode="auto">
              <a:xfrm>
                <a:off x="4537" y="1815"/>
                <a:ext cx="39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1</a:t>
                </a:r>
                <a:endParaRPr lang="en-US" altLang="zh-CN" sz="1800" b="1" dirty="0">
                  <a:latin typeface="黑体" panose="02010609060101010101" pitchFamily="49" charset="-122"/>
                  <a:ea typeface="黑体" panose="02010609060101010101" pitchFamily="49" charset="-122"/>
                </a:endParaRPr>
              </a:p>
            </p:txBody>
          </p:sp>
        </p:grpSp>
        <p:grpSp>
          <p:nvGrpSpPr>
            <p:cNvPr id="68" name="Group 107"/>
            <p:cNvGrpSpPr/>
            <p:nvPr/>
          </p:nvGrpSpPr>
          <p:grpSpPr bwMode="auto">
            <a:xfrm>
              <a:off x="4607363" y="2553384"/>
              <a:ext cx="594122" cy="369094"/>
              <a:chOff x="4530" y="2090"/>
              <a:chExt cx="540" cy="310"/>
            </a:xfrm>
          </p:grpSpPr>
          <p:grpSp>
            <p:nvGrpSpPr>
              <p:cNvPr id="93" name="Group 108"/>
              <p:cNvGrpSpPr/>
              <p:nvPr/>
            </p:nvGrpSpPr>
            <p:grpSpPr bwMode="auto">
              <a:xfrm>
                <a:off x="4530" y="2145"/>
                <a:ext cx="540" cy="230"/>
                <a:chOff x="3696" y="1968"/>
                <a:chExt cx="1488" cy="480"/>
              </a:xfrm>
            </p:grpSpPr>
            <p:sp>
              <p:nvSpPr>
                <p:cNvPr id="95" name="Rectangle 109"/>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6" name="Line 110"/>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94" name="Text Box 111"/>
              <p:cNvSpPr txBox="1">
                <a:spLocks noChangeArrowheads="1"/>
              </p:cNvSpPr>
              <p:nvPr/>
            </p:nvSpPr>
            <p:spPr bwMode="auto">
              <a:xfrm>
                <a:off x="4552" y="2090"/>
                <a:ext cx="390" cy="310"/>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0</a:t>
                </a:r>
                <a:endParaRPr lang="en-US" altLang="zh-CN" sz="1800" b="1" dirty="0">
                  <a:latin typeface="黑体" panose="02010609060101010101" pitchFamily="49" charset="-122"/>
                  <a:ea typeface="黑体" panose="02010609060101010101" pitchFamily="49" charset="-122"/>
                </a:endParaRPr>
              </a:p>
            </p:txBody>
          </p:sp>
        </p:grpSp>
        <p:grpSp>
          <p:nvGrpSpPr>
            <p:cNvPr id="69" name="Group 55"/>
            <p:cNvGrpSpPr/>
            <p:nvPr/>
          </p:nvGrpSpPr>
          <p:grpSpPr bwMode="auto">
            <a:xfrm>
              <a:off x="5389473" y="2222446"/>
              <a:ext cx="602908" cy="369094"/>
              <a:chOff x="5255" y="1823"/>
              <a:chExt cx="549" cy="310"/>
            </a:xfrm>
          </p:grpSpPr>
          <p:grpSp>
            <p:nvGrpSpPr>
              <p:cNvPr id="89" name="Group 56"/>
              <p:cNvGrpSpPr/>
              <p:nvPr/>
            </p:nvGrpSpPr>
            <p:grpSpPr bwMode="auto">
              <a:xfrm>
                <a:off x="5263" y="1860"/>
                <a:ext cx="541" cy="230"/>
                <a:chOff x="3696" y="1968"/>
                <a:chExt cx="1488" cy="480"/>
              </a:xfrm>
            </p:grpSpPr>
            <p:sp>
              <p:nvSpPr>
                <p:cNvPr id="91" name="Rectangle 57"/>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2" name="Line 58"/>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90" name="Text Box 59"/>
              <p:cNvSpPr txBox="1">
                <a:spLocks noChangeArrowheads="1"/>
              </p:cNvSpPr>
              <p:nvPr/>
            </p:nvSpPr>
            <p:spPr bwMode="auto">
              <a:xfrm>
                <a:off x="5255" y="1823"/>
                <a:ext cx="39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None/>
                </a:pPr>
                <a:r>
                  <a:rPr lang="en-US" altLang="zh-CN" sz="1800" b="1" dirty="0">
                    <a:latin typeface="黑体" panose="02010609060101010101" pitchFamily="49" charset="-122"/>
                    <a:ea typeface="黑体" panose="02010609060101010101" pitchFamily="49" charset="-122"/>
                  </a:rPr>
                  <a:t>3</a:t>
                </a:r>
                <a:endParaRPr lang="en-US" altLang="zh-CN" sz="1800" b="1" dirty="0">
                  <a:latin typeface="黑体" panose="02010609060101010101" pitchFamily="49" charset="-122"/>
                  <a:ea typeface="黑体" panose="02010609060101010101" pitchFamily="49" charset="-122"/>
                </a:endParaRPr>
              </a:p>
            </p:txBody>
          </p:sp>
        </p:grpSp>
        <p:grpSp>
          <p:nvGrpSpPr>
            <p:cNvPr id="70" name="Group 119"/>
            <p:cNvGrpSpPr/>
            <p:nvPr/>
          </p:nvGrpSpPr>
          <p:grpSpPr bwMode="auto">
            <a:xfrm>
              <a:off x="6205564" y="2229590"/>
              <a:ext cx="596225" cy="369094"/>
              <a:chOff x="3691" y="2681"/>
              <a:chExt cx="724" cy="432"/>
            </a:xfrm>
          </p:grpSpPr>
          <p:grpSp>
            <p:nvGrpSpPr>
              <p:cNvPr id="81" name="Group 120"/>
              <p:cNvGrpSpPr/>
              <p:nvPr/>
            </p:nvGrpSpPr>
            <p:grpSpPr bwMode="auto">
              <a:xfrm>
                <a:off x="3691" y="2681"/>
                <a:ext cx="724" cy="432"/>
                <a:chOff x="3739" y="809"/>
                <a:chExt cx="869" cy="432"/>
              </a:xfrm>
            </p:grpSpPr>
            <p:grpSp>
              <p:nvGrpSpPr>
                <p:cNvPr id="85" name="Group 121"/>
                <p:cNvGrpSpPr/>
                <p:nvPr/>
              </p:nvGrpSpPr>
              <p:grpSpPr bwMode="auto">
                <a:xfrm>
                  <a:off x="3744" y="864"/>
                  <a:ext cx="864" cy="336"/>
                  <a:chOff x="3696" y="1968"/>
                  <a:chExt cx="1488" cy="480"/>
                </a:xfrm>
              </p:grpSpPr>
              <p:sp>
                <p:nvSpPr>
                  <p:cNvPr id="87" name="Rectangle 122"/>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88" name="Line 123"/>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86" name="Text Box 124"/>
                <p:cNvSpPr txBox="1">
                  <a:spLocks noChangeArrowheads="1"/>
                </p:cNvSpPr>
                <p:nvPr/>
              </p:nvSpPr>
              <p:spPr bwMode="auto">
                <a:xfrm>
                  <a:off x="3739" y="809"/>
                  <a:ext cx="62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4</a:t>
                  </a:r>
                  <a:endParaRPr lang="en-US" altLang="zh-CN" sz="1800" b="1" dirty="0">
                    <a:latin typeface="黑体" panose="02010609060101010101" pitchFamily="49" charset="-122"/>
                    <a:ea typeface="黑体" panose="02010609060101010101" pitchFamily="49" charset="-122"/>
                  </a:endParaRPr>
                </a:p>
              </p:txBody>
            </p:sp>
          </p:grpSp>
          <p:grpSp>
            <p:nvGrpSpPr>
              <p:cNvPr id="82" name="Group 125"/>
              <p:cNvGrpSpPr/>
              <p:nvPr/>
            </p:nvGrpSpPr>
            <p:grpSpPr bwMode="auto">
              <a:xfrm>
                <a:off x="4176" y="2832"/>
                <a:ext cx="144" cy="144"/>
                <a:chOff x="4176" y="2832"/>
                <a:chExt cx="144" cy="144"/>
              </a:xfrm>
            </p:grpSpPr>
            <p:sp>
              <p:nvSpPr>
                <p:cNvPr id="83" name="Line 126"/>
                <p:cNvSpPr>
                  <a:spLocks noChangeShapeType="1"/>
                </p:cNvSpPr>
                <p:nvPr/>
              </p:nvSpPr>
              <p:spPr bwMode="auto">
                <a:xfrm flipV="1">
                  <a:off x="4176" y="2832"/>
                  <a:ext cx="72"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84" name="Line 127"/>
                <p:cNvSpPr>
                  <a:spLocks noChangeShapeType="1"/>
                </p:cNvSpPr>
                <p:nvPr/>
              </p:nvSpPr>
              <p:spPr bwMode="auto">
                <a:xfrm>
                  <a:off x="4248" y="2832"/>
                  <a:ext cx="72"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grpSp>
        </p:grpSp>
        <p:grpSp>
          <p:nvGrpSpPr>
            <p:cNvPr id="71" name="Group 29"/>
            <p:cNvGrpSpPr/>
            <p:nvPr/>
          </p:nvGrpSpPr>
          <p:grpSpPr bwMode="auto">
            <a:xfrm>
              <a:off x="5410950" y="2538985"/>
              <a:ext cx="594122" cy="369094"/>
              <a:chOff x="5263" y="2375"/>
              <a:chExt cx="541" cy="310"/>
            </a:xfrm>
          </p:grpSpPr>
          <p:grpSp>
            <p:nvGrpSpPr>
              <p:cNvPr id="77" name="Group 30"/>
              <p:cNvGrpSpPr/>
              <p:nvPr/>
            </p:nvGrpSpPr>
            <p:grpSpPr bwMode="auto">
              <a:xfrm>
                <a:off x="5263" y="2430"/>
                <a:ext cx="541" cy="230"/>
                <a:chOff x="3696" y="1968"/>
                <a:chExt cx="1488" cy="480"/>
              </a:xfrm>
            </p:grpSpPr>
            <p:sp>
              <p:nvSpPr>
                <p:cNvPr id="79" name="Rectangle 31"/>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80" name="Line 32"/>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78" name="Text Box 33"/>
              <p:cNvSpPr txBox="1">
                <a:spLocks noChangeArrowheads="1"/>
              </p:cNvSpPr>
              <p:nvPr/>
            </p:nvSpPr>
            <p:spPr bwMode="auto">
              <a:xfrm>
                <a:off x="5296" y="2375"/>
                <a:ext cx="39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2</a:t>
                </a:r>
                <a:endParaRPr lang="en-US" altLang="zh-CN" sz="1800" b="1" dirty="0">
                  <a:latin typeface="黑体" panose="02010609060101010101" pitchFamily="49" charset="-122"/>
                  <a:ea typeface="黑体" panose="02010609060101010101" pitchFamily="49" charset="-122"/>
                </a:endParaRPr>
              </a:p>
            </p:txBody>
          </p:sp>
        </p:grpSp>
        <p:grpSp>
          <p:nvGrpSpPr>
            <p:cNvPr id="72" name="Group 29"/>
            <p:cNvGrpSpPr/>
            <p:nvPr/>
          </p:nvGrpSpPr>
          <p:grpSpPr bwMode="auto">
            <a:xfrm>
              <a:off x="5420533" y="2891242"/>
              <a:ext cx="594122" cy="369094"/>
              <a:chOff x="5263" y="2375"/>
              <a:chExt cx="541" cy="310"/>
            </a:xfrm>
          </p:grpSpPr>
          <p:grpSp>
            <p:nvGrpSpPr>
              <p:cNvPr id="73" name="Group 30"/>
              <p:cNvGrpSpPr/>
              <p:nvPr/>
            </p:nvGrpSpPr>
            <p:grpSpPr bwMode="auto">
              <a:xfrm>
                <a:off x="5263" y="2430"/>
                <a:ext cx="541" cy="230"/>
                <a:chOff x="3696" y="1968"/>
                <a:chExt cx="1488" cy="480"/>
              </a:xfrm>
            </p:grpSpPr>
            <p:sp>
              <p:nvSpPr>
                <p:cNvPr id="75" name="Rectangle 31"/>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76" name="Line 32"/>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74" name="Text Box 33"/>
              <p:cNvSpPr txBox="1">
                <a:spLocks noChangeArrowheads="1"/>
              </p:cNvSpPr>
              <p:nvPr/>
            </p:nvSpPr>
            <p:spPr bwMode="auto">
              <a:xfrm>
                <a:off x="5296" y="2375"/>
                <a:ext cx="39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2</a:t>
                </a:r>
                <a:endParaRPr lang="en-US" altLang="zh-CN" sz="1800" b="1" dirty="0">
                  <a:latin typeface="黑体" panose="02010609060101010101" pitchFamily="49" charset="-122"/>
                  <a:ea typeface="黑体" panose="02010609060101010101" pitchFamily="49" charset="-122"/>
                </a:endParaRPr>
              </a:p>
            </p:txBody>
          </p:sp>
        </p:grpSp>
      </p:grpSp>
      <p:grpSp>
        <p:nvGrpSpPr>
          <p:cNvPr id="297" name="组合 296"/>
          <p:cNvGrpSpPr/>
          <p:nvPr/>
        </p:nvGrpSpPr>
        <p:grpSpPr>
          <a:xfrm>
            <a:off x="5820055" y="1832817"/>
            <a:ext cx="3122448" cy="2649790"/>
            <a:chOff x="5820055" y="1832817"/>
            <a:chExt cx="3122448" cy="2649790"/>
          </a:xfrm>
        </p:grpSpPr>
        <p:grpSp>
          <p:nvGrpSpPr>
            <p:cNvPr id="249" name="组合 248"/>
            <p:cNvGrpSpPr/>
            <p:nvPr/>
          </p:nvGrpSpPr>
          <p:grpSpPr>
            <a:xfrm>
              <a:off x="5820055" y="1832817"/>
              <a:ext cx="3122448" cy="2649790"/>
              <a:chOff x="1335249" y="1861487"/>
              <a:chExt cx="3122448" cy="2649790"/>
            </a:xfrm>
          </p:grpSpPr>
          <p:sp>
            <p:nvSpPr>
              <p:cNvPr id="250" name="Text Box 4"/>
              <p:cNvSpPr txBox="1">
                <a:spLocks noChangeArrowheads="1"/>
              </p:cNvSpPr>
              <p:nvPr/>
            </p:nvSpPr>
            <p:spPr bwMode="auto">
              <a:xfrm>
                <a:off x="1335249" y="1861487"/>
                <a:ext cx="18698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None/>
                </a:pPr>
                <a:r>
                  <a:rPr lang="zh-CN" altLang="en-US" sz="1800" b="1" dirty="0">
                    <a:latin typeface="黑体" panose="02010609060101010101" pitchFamily="49" charset="-122"/>
                    <a:ea typeface="黑体" panose="02010609060101010101" pitchFamily="49" charset="-122"/>
                  </a:rPr>
                  <a:t> </a:t>
                </a:r>
                <a:r>
                  <a:rPr lang="zh-CN" altLang="en-US" sz="1800" b="1" dirty="0" smtClean="0">
                    <a:latin typeface="黑体" panose="02010609060101010101" pitchFamily="49" charset="-122"/>
                    <a:ea typeface="黑体" panose="02010609060101010101" pitchFamily="49" charset="-122"/>
                  </a:rPr>
                  <a:t>    </a:t>
                </a:r>
                <a:r>
                  <a:rPr lang="zh-CN" altLang="en-US" sz="1800" b="1" dirty="0">
                    <a:latin typeface="黑体" panose="02010609060101010101" pitchFamily="49" charset="-122"/>
                    <a:ea typeface="黑体" panose="02010609060101010101" pitchFamily="49" charset="-122"/>
                  </a:rPr>
                  <a:t>编号 指针  </a:t>
                </a:r>
                <a:endParaRPr lang="zh-CN" altLang="en-US" sz="1800" b="1" dirty="0">
                  <a:latin typeface="黑体" panose="02010609060101010101" pitchFamily="49" charset="-122"/>
                  <a:ea typeface="黑体" panose="02010609060101010101" pitchFamily="49" charset="-122"/>
                </a:endParaRPr>
              </a:p>
            </p:txBody>
          </p:sp>
          <p:grpSp>
            <p:nvGrpSpPr>
              <p:cNvPr id="251" name="Group 5"/>
              <p:cNvGrpSpPr/>
              <p:nvPr/>
            </p:nvGrpSpPr>
            <p:grpSpPr bwMode="auto">
              <a:xfrm>
                <a:off x="2000248" y="2191940"/>
                <a:ext cx="2457449" cy="2319337"/>
                <a:chOff x="1392" y="1577"/>
                <a:chExt cx="2064" cy="1948"/>
              </a:xfrm>
            </p:grpSpPr>
            <p:grpSp>
              <p:nvGrpSpPr>
                <p:cNvPr id="252" name="Group 6"/>
                <p:cNvGrpSpPr/>
                <p:nvPr/>
              </p:nvGrpSpPr>
              <p:grpSpPr bwMode="auto">
                <a:xfrm>
                  <a:off x="1392" y="1602"/>
                  <a:ext cx="820" cy="1923"/>
                  <a:chOff x="1392" y="1602"/>
                  <a:chExt cx="820" cy="1923"/>
                </a:xfrm>
              </p:grpSpPr>
              <p:sp>
                <p:nvSpPr>
                  <p:cNvPr id="287" name="Rectangle 7"/>
                  <p:cNvSpPr>
                    <a:spLocks noChangeArrowheads="1"/>
                  </p:cNvSpPr>
                  <p:nvPr/>
                </p:nvSpPr>
                <p:spPr bwMode="auto">
                  <a:xfrm>
                    <a:off x="1392" y="1602"/>
                    <a:ext cx="814" cy="1902"/>
                  </a:xfrm>
                  <a:prstGeom prst="rect">
                    <a:avLst/>
                  </a:prstGeom>
                  <a:noFill/>
                  <a:ln w="19050" cap="rnd">
                    <a:solidFill>
                      <a:srgbClr val="000000"/>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88" name="Line 8"/>
                  <p:cNvSpPr>
                    <a:spLocks noChangeShapeType="1"/>
                  </p:cNvSpPr>
                  <p:nvPr/>
                </p:nvSpPr>
                <p:spPr bwMode="auto">
                  <a:xfrm>
                    <a:off x="1397" y="2084"/>
                    <a:ext cx="814" cy="1"/>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89" name="Line 9"/>
                  <p:cNvSpPr>
                    <a:spLocks noChangeShapeType="1"/>
                  </p:cNvSpPr>
                  <p:nvPr/>
                </p:nvSpPr>
                <p:spPr bwMode="auto">
                  <a:xfrm>
                    <a:off x="1398" y="2347"/>
                    <a:ext cx="814" cy="1"/>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90" name="Line 10"/>
                  <p:cNvSpPr>
                    <a:spLocks noChangeShapeType="1"/>
                  </p:cNvSpPr>
                  <p:nvPr/>
                </p:nvSpPr>
                <p:spPr bwMode="auto">
                  <a:xfrm>
                    <a:off x="1405" y="2847"/>
                    <a:ext cx="791" cy="5"/>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91" name="Line 11"/>
                  <p:cNvSpPr>
                    <a:spLocks noChangeShapeType="1"/>
                  </p:cNvSpPr>
                  <p:nvPr/>
                </p:nvSpPr>
                <p:spPr bwMode="auto">
                  <a:xfrm>
                    <a:off x="1405" y="3070"/>
                    <a:ext cx="795" cy="5"/>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92" name="Line 12"/>
                  <p:cNvSpPr>
                    <a:spLocks noChangeShapeType="1"/>
                  </p:cNvSpPr>
                  <p:nvPr/>
                </p:nvSpPr>
                <p:spPr bwMode="auto">
                  <a:xfrm>
                    <a:off x="1398" y="3525"/>
                    <a:ext cx="814" cy="0"/>
                  </a:xfrm>
                  <a:prstGeom prst="line">
                    <a:avLst/>
                  </a:prstGeom>
                  <a:noFill/>
                  <a:ln w="19050" cap="rnd">
                    <a:solidFill>
                      <a:schemeClr val="bg2"/>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93" name="Line 13"/>
                  <p:cNvSpPr>
                    <a:spLocks noChangeShapeType="1"/>
                  </p:cNvSpPr>
                  <p:nvPr/>
                </p:nvSpPr>
                <p:spPr bwMode="auto">
                  <a:xfrm>
                    <a:off x="1823" y="1602"/>
                    <a:ext cx="3" cy="1902"/>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94" name="Line 14"/>
                  <p:cNvSpPr>
                    <a:spLocks noChangeShapeType="1"/>
                  </p:cNvSpPr>
                  <p:nvPr/>
                </p:nvSpPr>
                <p:spPr bwMode="auto">
                  <a:xfrm>
                    <a:off x="1398" y="2610"/>
                    <a:ext cx="808" cy="1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95" name="Line 15"/>
                  <p:cNvSpPr>
                    <a:spLocks noChangeShapeType="1"/>
                  </p:cNvSpPr>
                  <p:nvPr/>
                </p:nvSpPr>
                <p:spPr bwMode="auto">
                  <a:xfrm flipV="1">
                    <a:off x="1412" y="1839"/>
                    <a:ext cx="788" cy="4"/>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grpSp>
            <p:sp>
              <p:nvSpPr>
                <p:cNvPr id="253" name="Text Box 16"/>
                <p:cNvSpPr txBox="1">
                  <a:spLocks noChangeArrowheads="1"/>
                </p:cNvSpPr>
                <p:nvPr/>
              </p:nvSpPr>
              <p:spPr bwMode="auto">
                <a:xfrm>
                  <a:off x="1465" y="1607"/>
                  <a:ext cx="455"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a:p>
                  <a:pPr>
                    <a:spcBef>
                      <a:spcPct val="0"/>
                    </a:spcBef>
                    <a:buFontTx/>
                    <a:buNone/>
                  </a:pP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a:p>
                  <a:pPr>
                    <a:spcBef>
                      <a:spcPct val="0"/>
                    </a:spcBef>
                    <a:buFontTx/>
                    <a:buNone/>
                  </a:pP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a:p>
                  <a:pPr>
                    <a:spcBef>
                      <a:spcPct val="0"/>
                    </a:spcBef>
                    <a:buFontTx/>
                    <a:buNone/>
                  </a:pPr>
                  <a:r>
                    <a:rPr lang="en-US" altLang="zh-CN" sz="1800" b="1" dirty="0" smtClean="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nvGrpSpPr>
                <p:cNvPr id="254" name="Group 17"/>
                <p:cNvGrpSpPr/>
                <p:nvPr/>
              </p:nvGrpSpPr>
              <p:grpSpPr bwMode="auto">
                <a:xfrm>
                  <a:off x="2045" y="1577"/>
                  <a:ext cx="1411" cy="1099"/>
                  <a:chOff x="1687" y="594"/>
                  <a:chExt cx="1529" cy="1099"/>
                </a:xfrm>
              </p:grpSpPr>
              <p:grpSp>
                <p:nvGrpSpPr>
                  <p:cNvPr id="255" name="Group 18"/>
                  <p:cNvGrpSpPr/>
                  <p:nvPr/>
                </p:nvGrpSpPr>
                <p:grpSpPr bwMode="auto">
                  <a:xfrm>
                    <a:off x="2044" y="596"/>
                    <a:ext cx="536" cy="310"/>
                    <a:chOff x="2134" y="1940"/>
                    <a:chExt cx="671" cy="343"/>
                  </a:xfrm>
                </p:grpSpPr>
                <p:grpSp>
                  <p:nvGrpSpPr>
                    <p:cNvPr id="283" name="Group 19"/>
                    <p:cNvGrpSpPr/>
                    <p:nvPr/>
                  </p:nvGrpSpPr>
                  <p:grpSpPr bwMode="auto">
                    <a:xfrm>
                      <a:off x="2134" y="2002"/>
                      <a:ext cx="671" cy="240"/>
                      <a:chOff x="3696" y="1968"/>
                      <a:chExt cx="1488" cy="480"/>
                    </a:xfrm>
                  </p:grpSpPr>
                  <p:sp>
                    <p:nvSpPr>
                      <p:cNvPr id="285" name="Rectangle 20"/>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86" name="Line 21"/>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284" name="Text Box 22"/>
                    <p:cNvSpPr txBox="1">
                      <a:spLocks noChangeArrowheads="1"/>
                    </p:cNvSpPr>
                    <p:nvPr/>
                  </p:nvSpPr>
                  <p:spPr bwMode="auto">
                    <a:xfrm>
                      <a:off x="2149" y="1940"/>
                      <a:ext cx="4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1</a:t>
                      </a:r>
                      <a:endParaRPr lang="en-US" altLang="zh-CN" sz="1800" b="1" dirty="0">
                        <a:latin typeface="黑体" panose="02010609060101010101" pitchFamily="49" charset="-122"/>
                        <a:ea typeface="黑体" panose="02010609060101010101" pitchFamily="49" charset="-122"/>
                      </a:endParaRPr>
                    </a:p>
                  </p:txBody>
                </p:sp>
              </p:grpSp>
              <p:sp>
                <p:nvSpPr>
                  <p:cNvPr id="256" name="Line 23"/>
                  <p:cNvSpPr>
                    <a:spLocks noChangeShapeType="1"/>
                  </p:cNvSpPr>
                  <p:nvPr/>
                </p:nvSpPr>
                <p:spPr bwMode="auto">
                  <a:xfrm>
                    <a:off x="1687" y="748"/>
                    <a:ext cx="357"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257" name="Line 24"/>
                  <p:cNvSpPr>
                    <a:spLocks noChangeShapeType="1"/>
                  </p:cNvSpPr>
                  <p:nvPr/>
                </p:nvSpPr>
                <p:spPr bwMode="auto">
                  <a:xfrm>
                    <a:off x="1687" y="1522"/>
                    <a:ext cx="357"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258" name="Line 25"/>
                  <p:cNvSpPr>
                    <a:spLocks noChangeShapeType="1"/>
                  </p:cNvSpPr>
                  <p:nvPr/>
                </p:nvSpPr>
                <p:spPr bwMode="auto">
                  <a:xfrm>
                    <a:off x="1687" y="1243"/>
                    <a:ext cx="357"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nvGrpSpPr>
                  <p:cNvPr id="259" name="Group 26"/>
                  <p:cNvGrpSpPr/>
                  <p:nvPr/>
                </p:nvGrpSpPr>
                <p:grpSpPr bwMode="auto">
                  <a:xfrm>
                    <a:off x="2680" y="594"/>
                    <a:ext cx="536" cy="310"/>
                    <a:chOff x="3073" y="1939"/>
                    <a:chExt cx="671" cy="343"/>
                  </a:xfrm>
                </p:grpSpPr>
                <p:grpSp>
                  <p:nvGrpSpPr>
                    <p:cNvPr id="276" name="Group 27"/>
                    <p:cNvGrpSpPr/>
                    <p:nvPr/>
                  </p:nvGrpSpPr>
                  <p:grpSpPr bwMode="auto">
                    <a:xfrm>
                      <a:off x="3073" y="2002"/>
                      <a:ext cx="671" cy="240"/>
                      <a:chOff x="3696" y="1968"/>
                      <a:chExt cx="1488" cy="480"/>
                    </a:xfrm>
                  </p:grpSpPr>
                  <p:sp>
                    <p:nvSpPr>
                      <p:cNvPr id="281" name="Rectangle 28"/>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82" name="Line 29"/>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277" name="Text Box 30"/>
                    <p:cNvSpPr txBox="1">
                      <a:spLocks noChangeArrowheads="1"/>
                    </p:cNvSpPr>
                    <p:nvPr/>
                  </p:nvSpPr>
                  <p:spPr bwMode="auto">
                    <a:xfrm>
                      <a:off x="3098" y="1939"/>
                      <a:ext cx="4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2</a:t>
                      </a:r>
                      <a:endParaRPr lang="en-US" altLang="zh-CN" sz="1800" b="1" dirty="0">
                        <a:latin typeface="黑体" panose="02010609060101010101" pitchFamily="49" charset="-122"/>
                        <a:ea typeface="黑体" panose="02010609060101010101" pitchFamily="49" charset="-122"/>
                      </a:endParaRPr>
                    </a:p>
                  </p:txBody>
                </p:sp>
                <p:grpSp>
                  <p:nvGrpSpPr>
                    <p:cNvPr id="278" name="Group 31"/>
                    <p:cNvGrpSpPr/>
                    <p:nvPr/>
                  </p:nvGrpSpPr>
                  <p:grpSpPr bwMode="auto">
                    <a:xfrm>
                      <a:off x="3520" y="2070"/>
                      <a:ext cx="135" cy="103"/>
                      <a:chOff x="3456" y="720"/>
                      <a:chExt cx="192" cy="144"/>
                    </a:xfrm>
                  </p:grpSpPr>
                  <p:sp>
                    <p:nvSpPr>
                      <p:cNvPr id="279" name="Line 32"/>
                      <p:cNvSpPr>
                        <a:spLocks noChangeShapeType="1"/>
                      </p:cNvSpPr>
                      <p:nvPr/>
                    </p:nvSpPr>
                    <p:spPr bwMode="auto">
                      <a:xfrm flipV="1">
                        <a:off x="3456" y="720"/>
                        <a:ext cx="96"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80" name="Line 33"/>
                      <p:cNvSpPr>
                        <a:spLocks noChangeShapeType="1"/>
                      </p:cNvSpPr>
                      <p:nvPr/>
                    </p:nvSpPr>
                    <p:spPr bwMode="auto">
                      <a:xfrm>
                        <a:off x="3552" y="720"/>
                        <a:ext cx="96"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grpSp>
              </p:grpSp>
              <p:grpSp>
                <p:nvGrpSpPr>
                  <p:cNvPr id="260" name="Group 34"/>
                  <p:cNvGrpSpPr/>
                  <p:nvPr/>
                </p:nvGrpSpPr>
                <p:grpSpPr bwMode="auto">
                  <a:xfrm>
                    <a:off x="2044" y="1081"/>
                    <a:ext cx="536" cy="310"/>
                    <a:chOff x="2134" y="2477"/>
                    <a:chExt cx="671" cy="343"/>
                  </a:xfrm>
                </p:grpSpPr>
                <p:grpSp>
                  <p:nvGrpSpPr>
                    <p:cNvPr id="270" name="Group 35"/>
                    <p:cNvGrpSpPr/>
                    <p:nvPr/>
                  </p:nvGrpSpPr>
                  <p:grpSpPr bwMode="auto">
                    <a:xfrm>
                      <a:off x="2134" y="2549"/>
                      <a:ext cx="671" cy="239"/>
                      <a:chOff x="3696" y="1968"/>
                      <a:chExt cx="1488" cy="480"/>
                    </a:xfrm>
                  </p:grpSpPr>
                  <p:sp>
                    <p:nvSpPr>
                      <p:cNvPr id="274" name="Rectangle 36"/>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75" name="Line 37"/>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271" name="Text Box 38"/>
                    <p:cNvSpPr txBox="1">
                      <a:spLocks noChangeArrowheads="1"/>
                    </p:cNvSpPr>
                    <p:nvPr/>
                  </p:nvSpPr>
                  <p:spPr bwMode="auto">
                    <a:xfrm>
                      <a:off x="2142" y="2477"/>
                      <a:ext cx="4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3</a:t>
                      </a:r>
                      <a:endParaRPr lang="en-US" altLang="zh-CN" sz="1800" b="1" dirty="0">
                        <a:latin typeface="黑体" panose="02010609060101010101" pitchFamily="49" charset="-122"/>
                        <a:ea typeface="黑体" panose="02010609060101010101" pitchFamily="49" charset="-122"/>
                      </a:endParaRPr>
                    </a:p>
                  </p:txBody>
                </p:sp>
                <p:sp>
                  <p:nvSpPr>
                    <p:cNvPr id="272" name="Line 39"/>
                    <p:cNvSpPr>
                      <a:spLocks noChangeShapeType="1"/>
                    </p:cNvSpPr>
                    <p:nvPr/>
                  </p:nvSpPr>
                  <p:spPr bwMode="auto">
                    <a:xfrm flipV="1">
                      <a:off x="2581" y="2617"/>
                      <a:ext cx="68" cy="10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73" name="Line 40"/>
                    <p:cNvSpPr>
                      <a:spLocks noChangeShapeType="1"/>
                    </p:cNvSpPr>
                    <p:nvPr/>
                  </p:nvSpPr>
                  <p:spPr bwMode="auto">
                    <a:xfrm>
                      <a:off x="2649" y="2617"/>
                      <a:ext cx="67" cy="10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grpSp>
              <p:grpSp>
                <p:nvGrpSpPr>
                  <p:cNvPr id="261" name="Group 41"/>
                  <p:cNvGrpSpPr/>
                  <p:nvPr/>
                </p:nvGrpSpPr>
                <p:grpSpPr bwMode="auto">
                  <a:xfrm>
                    <a:off x="2045" y="1383"/>
                    <a:ext cx="539" cy="310"/>
                    <a:chOff x="4572" y="1479"/>
                    <a:chExt cx="674" cy="310"/>
                  </a:xfrm>
                </p:grpSpPr>
                <p:grpSp>
                  <p:nvGrpSpPr>
                    <p:cNvPr id="263" name="Group 42"/>
                    <p:cNvGrpSpPr/>
                    <p:nvPr/>
                  </p:nvGrpSpPr>
                  <p:grpSpPr bwMode="auto">
                    <a:xfrm>
                      <a:off x="4575" y="1526"/>
                      <a:ext cx="671" cy="216"/>
                      <a:chOff x="3696" y="1968"/>
                      <a:chExt cx="1488" cy="480"/>
                    </a:xfrm>
                  </p:grpSpPr>
                  <p:sp>
                    <p:nvSpPr>
                      <p:cNvPr id="268" name="Rectangle 43"/>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69" name="Line 44"/>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264" name="Text Box 45"/>
                    <p:cNvSpPr txBox="1">
                      <a:spLocks noChangeArrowheads="1"/>
                    </p:cNvSpPr>
                    <p:nvPr/>
                  </p:nvSpPr>
                  <p:spPr bwMode="auto">
                    <a:xfrm>
                      <a:off x="4572" y="1479"/>
                      <a:ext cx="484"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0</a:t>
                      </a:r>
                      <a:endParaRPr lang="en-US" altLang="zh-CN" sz="1800" b="1" dirty="0">
                        <a:latin typeface="黑体" panose="02010609060101010101" pitchFamily="49" charset="-122"/>
                        <a:ea typeface="黑体" panose="02010609060101010101" pitchFamily="49" charset="-122"/>
                      </a:endParaRPr>
                    </a:p>
                  </p:txBody>
                </p:sp>
                <p:grpSp>
                  <p:nvGrpSpPr>
                    <p:cNvPr id="265" name="Group 46"/>
                    <p:cNvGrpSpPr/>
                    <p:nvPr/>
                  </p:nvGrpSpPr>
                  <p:grpSpPr bwMode="auto">
                    <a:xfrm>
                      <a:off x="5022" y="1588"/>
                      <a:ext cx="135" cy="92"/>
                      <a:chOff x="3456" y="720"/>
                      <a:chExt cx="192" cy="144"/>
                    </a:xfrm>
                  </p:grpSpPr>
                  <p:sp>
                    <p:nvSpPr>
                      <p:cNvPr id="266" name="Line 47"/>
                      <p:cNvSpPr>
                        <a:spLocks noChangeShapeType="1"/>
                      </p:cNvSpPr>
                      <p:nvPr/>
                    </p:nvSpPr>
                    <p:spPr bwMode="auto">
                      <a:xfrm flipV="1">
                        <a:off x="3456" y="720"/>
                        <a:ext cx="96"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67" name="Line 48"/>
                      <p:cNvSpPr>
                        <a:spLocks noChangeShapeType="1"/>
                      </p:cNvSpPr>
                      <p:nvPr/>
                    </p:nvSpPr>
                    <p:spPr bwMode="auto">
                      <a:xfrm>
                        <a:off x="3552" y="720"/>
                        <a:ext cx="96"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grpSp>
              </p:grpSp>
              <p:sp>
                <p:nvSpPr>
                  <p:cNvPr id="262" name="Line 49"/>
                  <p:cNvSpPr>
                    <a:spLocks noChangeShapeType="1"/>
                  </p:cNvSpPr>
                  <p:nvPr/>
                </p:nvSpPr>
                <p:spPr bwMode="auto">
                  <a:xfrm>
                    <a:off x="2383" y="767"/>
                    <a:ext cx="306"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grpSp>
        </p:grpSp>
        <p:sp>
          <p:nvSpPr>
            <p:cNvPr id="296" name="Line 11"/>
            <p:cNvSpPr>
              <a:spLocks noChangeShapeType="1"/>
            </p:cNvSpPr>
            <p:nvPr/>
          </p:nvSpPr>
          <p:spPr bwMode="auto">
            <a:xfrm flipV="1">
              <a:off x="6497052" y="4212931"/>
              <a:ext cx="945263" cy="2934"/>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grpSp>
      <p:grpSp>
        <p:nvGrpSpPr>
          <p:cNvPr id="192" name="Group 26"/>
          <p:cNvGrpSpPr/>
          <p:nvPr/>
        </p:nvGrpSpPr>
        <p:grpSpPr bwMode="auto">
          <a:xfrm>
            <a:off x="535314" y="3395469"/>
            <a:ext cx="1415653" cy="1283493"/>
            <a:chOff x="378" y="1667"/>
            <a:chExt cx="1189" cy="1078"/>
          </a:xfrm>
        </p:grpSpPr>
        <p:sp>
          <p:nvSpPr>
            <p:cNvPr id="193" name="Line 27"/>
            <p:cNvSpPr>
              <a:spLocks noChangeShapeType="1"/>
            </p:cNvSpPr>
            <p:nvPr/>
          </p:nvSpPr>
          <p:spPr bwMode="auto">
            <a:xfrm>
              <a:off x="618" y="2019"/>
              <a:ext cx="0" cy="412"/>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94" name="Line 28"/>
            <p:cNvSpPr>
              <a:spLocks noChangeShapeType="1"/>
            </p:cNvSpPr>
            <p:nvPr/>
          </p:nvSpPr>
          <p:spPr bwMode="auto">
            <a:xfrm>
              <a:off x="752" y="2602"/>
              <a:ext cx="506" cy="0"/>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95" name="Line 29"/>
            <p:cNvSpPr>
              <a:spLocks noChangeShapeType="1"/>
            </p:cNvSpPr>
            <p:nvPr/>
          </p:nvSpPr>
          <p:spPr bwMode="auto">
            <a:xfrm>
              <a:off x="752" y="1848"/>
              <a:ext cx="472" cy="0"/>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96" name="Line 30"/>
            <p:cNvSpPr>
              <a:spLocks noChangeShapeType="1"/>
            </p:cNvSpPr>
            <p:nvPr/>
          </p:nvSpPr>
          <p:spPr bwMode="auto">
            <a:xfrm flipH="1" flipV="1">
              <a:off x="672" y="1920"/>
              <a:ext cx="672" cy="624"/>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nvGrpSpPr>
            <p:cNvPr id="197" name="Group 31"/>
            <p:cNvGrpSpPr/>
            <p:nvPr/>
          </p:nvGrpSpPr>
          <p:grpSpPr bwMode="auto">
            <a:xfrm>
              <a:off x="378" y="1667"/>
              <a:ext cx="408" cy="310"/>
              <a:chOff x="378" y="1667"/>
              <a:chExt cx="408" cy="310"/>
            </a:xfrm>
          </p:grpSpPr>
          <p:sp>
            <p:nvSpPr>
              <p:cNvPr id="207" name="Oval 3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08" name="Text Box 33"/>
              <p:cNvSpPr txBox="1">
                <a:spLocks noChangeArrowheads="1"/>
              </p:cNvSpPr>
              <p:nvPr/>
            </p:nvSpPr>
            <p:spPr bwMode="auto">
              <a:xfrm>
                <a:off x="378" y="1667"/>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198" name="Group 34"/>
            <p:cNvGrpSpPr/>
            <p:nvPr/>
          </p:nvGrpSpPr>
          <p:grpSpPr bwMode="auto">
            <a:xfrm>
              <a:off x="1149" y="1667"/>
              <a:ext cx="408" cy="312"/>
              <a:chOff x="381" y="1665"/>
              <a:chExt cx="408" cy="312"/>
            </a:xfrm>
          </p:grpSpPr>
          <p:sp>
            <p:nvSpPr>
              <p:cNvPr id="205" name="Oval 3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06" name="Text Box 36"/>
              <p:cNvSpPr txBox="1">
                <a:spLocks noChangeArrowheads="1"/>
              </p:cNvSpPr>
              <p:nvPr/>
            </p:nvSpPr>
            <p:spPr bwMode="auto">
              <a:xfrm>
                <a:off x="381" y="1665"/>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199" name="Group 37"/>
            <p:cNvGrpSpPr/>
            <p:nvPr/>
          </p:nvGrpSpPr>
          <p:grpSpPr bwMode="auto">
            <a:xfrm>
              <a:off x="393" y="2428"/>
              <a:ext cx="408" cy="317"/>
              <a:chOff x="393" y="1660"/>
              <a:chExt cx="408" cy="317"/>
            </a:xfrm>
          </p:grpSpPr>
          <p:sp>
            <p:nvSpPr>
              <p:cNvPr id="203" name="Oval 3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04" name="Text Box 39"/>
              <p:cNvSpPr txBox="1">
                <a:spLocks noChangeArrowheads="1"/>
              </p:cNvSpPr>
              <p:nvPr/>
            </p:nvSpPr>
            <p:spPr bwMode="auto">
              <a:xfrm>
                <a:off x="393" y="1660"/>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nvGrpSpPr>
            <p:cNvPr id="200" name="Group 40"/>
            <p:cNvGrpSpPr/>
            <p:nvPr/>
          </p:nvGrpSpPr>
          <p:grpSpPr bwMode="auto">
            <a:xfrm>
              <a:off x="1159" y="2428"/>
              <a:ext cx="408" cy="317"/>
              <a:chOff x="391" y="1660"/>
              <a:chExt cx="408" cy="317"/>
            </a:xfrm>
          </p:grpSpPr>
          <p:sp>
            <p:nvSpPr>
              <p:cNvPr id="201" name="Oval 41"/>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02" name="Text Box 42"/>
              <p:cNvSpPr txBox="1">
                <a:spLocks noChangeArrowheads="1"/>
              </p:cNvSpPr>
              <p:nvPr/>
            </p:nvSpPr>
            <p:spPr bwMode="auto">
              <a:xfrm>
                <a:off x="391" y="1660"/>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grpSp>
        <p:nvGrpSpPr>
          <p:cNvPr id="209" name="Group 3"/>
          <p:cNvGrpSpPr/>
          <p:nvPr/>
        </p:nvGrpSpPr>
        <p:grpSpPr bwMode="auto">
          <a:xfrm>
            <a:off x="572502" y="1917308"/>
            <a:ext cx="1340644" cy="1232297"/>
            <a:chOff x="642" y="1902"/>
            <a:chExt cx="1126" cy="1035"/>
          </a:xfrm>
        </p:grpSpPr>
        <p:grpSp>
          <p:nvGrpSpPr>
            <p:cNvPr id="210" name="Group 4"/>
            <p:cNvGrpSpPr/>
            <p:nvPr/>
          </p:nvGrpSpPr>
          <p:grpSpPr bwMode="auto">
            <a:xfrm>
              <a:off x="816" y="2064"/>
              <a:ext cx="783" cy="658"/>
              <a:chOff x="794" y="2106"/>
              <a:chExt cx="783" cy="658"/>
            </a:xfrm>
          </p:grpSpPr>
          <p:sp>
            <p:nvSpPr>
              <p:cNvPr id="226" name="Line 5"/>
              <p:cNvSpPr>
                <a:spLocks noChangeShapeType="1"/>
              </p:cNvSpPr>
              <p:nvPr/>
            </p:nvSpPr>
            <p:spPr bwMode="auto">
              <a:xfrm>
                <a:off x="794"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27" name="Line 6"/>
              <p:cNvSpPr>
                <a:spLocks noChangeShapeType="1"/>
              </p:cNvSpPr>
              <p:nvPr/>
            </p:nvSpPr>
            <p:spPr bwMode="auto">
              <a:xfrm>
                <a:off x="965" y="2106"/>
                <a:ext cx="47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28" name="Line 7"/>
              <p:cNvSpPr>
                <a:spLocks noChangeShapeType="1"/>
              </p:cNvSpPr>
              <p:nvPr/>
            </p:nvSpPr>
            <p:spPr bwMode="auto">
              <a:xfrm>
                <a:off x="1577"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29" name="Line 8"/>
              <p:cNvSpPr>
                <a:spLocks noChangeShapeType="1"/>
              </p:cNvSpPr>
              <p:nvPr/>
            </p:nvSpPr>
            <p:spPr bwMode="auto">
              <a:xfrm flipH="1">
                <a:off x="930" y="2591"/>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30" name="Line 9"/>
              <p:cNvSpPr>
                <a:spLocks noChangeShapeType="1"/>
              </p:cNvSpPr>
              <p:nvPr/>
            </p:nvSpPr>
            <p:spPr bwMode="auto">
              <a:xfrm flipH="1">
                <a:off x="1305" y="2245"/>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48" name="Line 10"/>
              <p:cNvSpPr>
                <a:spLocks noChangeShapeType="1"/>
              </p:cNvSpPr>
              <p:nvPr/>
            </p:nvSpPr>
            <p:spPr bwMode="auto">
              <a:xfrm>
                <a:off x="1292" y="2614"/>
                <a:ext cx="149" cy="147"/>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grpSp>
        <p:grpSp>
          <p:nvGrpSpPr>
            <p:cNvPr id="211" name="Group 11"/>
            <p:cNvGrpSpPr/>
            <p:nvPr/>
          </p:nvGrpSpPr>
          <p:grpSpPr bwMode="auto">
            <a:xfrm>
              <a:off x="648" y="1902"/>
              <a:ext cx="408" cy="315"/>
              <a:chOff x="406" y="1662"/>
              <a:chExt cx="408" cy="315"/>
            </a:xfrm>
          </p:grpSpPr>
          <p:sp>
            <p:nvSpPr>
              <p:cNvPr id="224" name="Oval 1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25" name="Text Box 13"/>
              <p:cNvSpPr txBox="1">
                <a:spLocks noChangeArrowheads="1"/>
              </p:cNvSpPr>
              <p:nvPr/>
            </p:nvSpPr>
            <p:spPr bwMode="auto">
              <a:xfrm>
                <a:off x="406" y="1662"/>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212" name="Group 14"/>
            <p:cNvGrpSpPr/>
            <p:nvPr/>
          </p:nvGrpSpPr>
          <p:grpSpPr bwMode="auto">
            <a:xfrm>
              <a:off x="1360" y="2618"/>
              <a:ext cx="408" cy="319"/>
              <a:chOff x="400" y="1658"/>
              <a:chExt cx="408" cy="319"/>
            </a:xfrm>
          </p:grpSpPr>
          <p:sp>
            <p:nvSpPr>
              <p:cNvPr id="222" name="Oval 1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23" name="Text Box 16"/>
              <p:cNvSpPr txBox="1">
                <a:spLocks noChangeArrowheads="1"/>
              </p:cNvSpPr>
              <p:nvPr/>
            </p:nvSpPr>
            <p:spPr bwMode="auto">
              <a:xfrm>
                <a:off x="400"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213" name="Group 17"/>
            <p:cNvGrpSpPr/>
            <p:nvPr/>
          </p:nvGrpSpPr>
          <p:grpSpPr bwMode="auto">
            <a:xfrm>
              <a:off x="642" y="2618"/>
              <a:ext cx="408" cy="319"/>
              <a:chOff x="402" y="1658"/>
              <a:chExt cx="408" cy="319"/>
            </a:xfrm>
          </p:grpSpPr>
          <p:sp>
            <p:nvSpPr>
              <p:cNvPr id="220" name="Oval 1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21" name="Text Box 19"/>
              <p:cNvSpPr txBox="1">
                <a:spLocks noChangeArrowheads="1"/>
              </p:cNvSpPr>
              <p:nvPr/>
            </p:nvSpPr>
            <p:spPr bwMode="auto">
              <a:xfrm>
                <a:off x="402"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nvGrpSpPr>
            <p:cNvPr id="214" name="Group 20"/>
            <p:cNvGrpSpPr/>
            <p:nvPr/>
          </p:nvGrpSpPr>
          <p:grpSpPr bwMode="auto">
            <a:xfrm>
              <a:off x="1360" y="1909"/>
              <a:ext cx="408" cy="310"/>
              <a:chOff x="2918" y="3301"/>
              <a:chExt cx="408" cy="310"/>
            </a:xfrm>
          </p:grpSpPr>
          <p:sp>
            <p:nvSpPr>
              <p:cNvPr id="218" name="Oval 21"/>
              <p:cNvSpPr>
                <a:spLocks noChangeArrowheads="1"/>
              </p:cNvSpPr>
              <p:nvPr/>
            </p:nvSpPr>
            <p:spPr bwMode="auto">
              <a:xfrm>
                <a:off x="2976" y="3312"/>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19" name="Text Box 22"/>
              <p:cNvSpPr txBox="1">
                <a:spLocks noChangeArrowheads="1"/>
              </p:cNvSpPr>
              <p:nvPr/>
            </p:nvSpPr>
            <p:spPr bwMode="auto">
              <a:xfrm>
                <a:off x="2918" y="330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215" name="Group 23"/>
            <p:cNvGrpSpPr/>
            <p:nvPr/>
          </p:nvGrpSpPr>
          <p:grpSpPr bwMode="auto">
            <a:xfrm>
              <a:off x="998" y="2261"/>
              <a:ext cx="408" cy="337"/>
              <a:chOff x="998" y="2261"/>
              <a:chExt cx="408" cy="337"/>
            </a:xfrm>
          </p:grpSpPr>
          <p:sp>
            <p:nvSpPr>
              <p:cNvPr id="216" name="Oval 24"/>
              <p:cNvSpPr>
                <a:spLocks noChangeArrowheads="1"/>
              </p:cNvSpPr>
              <p:nvPr/>
            </p:nvSpPr>
            <p:spPr bwMode="auto">
              <a:xfrm>
                <a:off x="1056" y="2304"/>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17" name="Text Box 25"/>
              <p:cNvSpPr txBox="1">
                <a:spLocks noChangeArrowheads="1"/>
              </p:cNvSpPr>
              <p:nvPr/>
            </p:nvSpPr>
            <p:spPr bwMode="auto">
              <a:xfrm>
                <a:off x="998" y="226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sp>
        <p:nvSpPr>
          <p:cNvPr id="4" name="Text Box 16"/>
          <p:cNvSpPr txBox="1">
            <a:spLocks noChangeArrowheads="1"/>
          </p:cNvSpPr>
          <p:nvPr/>
        </p:nvSpPr>
        <p:spPr bwMode="auto">
          <a:xfrm>
            <a:off x="6007455" y="2199624"/>
            <a:ext cx="541734"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b="1" dirty="0">
                <a:latin typeface="黑体" panose="02010609060101010101" pitchFamily="49" charset="-122"/>
                <a:ea typeface="黑体" panose="02010609060101010101" pitchFamily="49" charset="-122"/>
              </a:rPr>
              <a:t> 0</a:t>
            </a:r>
            <a:endParaRPr lang="en-US" altLang="zh-CN" sz="1800" b="1" dirty="0">
              <a:latin typeface="黑体" panose="02010609060101010101" pitchFamily="49" charset="-122"/>
              <a:ea typeface="黑体" panose="02010609060101010101" pitchFamily="49" charset="-122"/>
            </a:endParaRPr>
          </a:p>
          <a:p>
            <a:pPr>
              <a:spcBef>
                <a:spcPct val="0"/>
              </a:spcBef>
              <a:buFontTx/>
              <a:buNone/>
            </a:pPr>
            <a:r>
              <a:rPr lang="en-US" altLang="zh-CN" sz="1800" b="1" dirty="0">
                <a:latin typeface="黑体" panose="02010609060101010101" pitchFamily="49" charset="-122"/>
                <a:ea typeface="黑体" panose="02010609060101010101" pitchFamily="49" charset="-122"/>
              </a:rPr>
              <a:t> 1</a:t>
            </a:r>
            <a:endParaRPr lang="en-US" altLang="zh-CN" sz="1800" b="1" dirty="0">
              <a:latin typeface="黑体" panose="02010609060101010101" pitchFamily="49" charset="-122"/>
              <a:ea typeface="黑体" panose="02010609060101010101" pitchFamily="49" charset="-122"/>
            </a:endParaRPr>
          </a:p>
          <a:p>
            <a:pPr>
              <a:spcBef>
                <a:spcPct val="0"/>
              </a:spcBef>
              <a:buFontTx/>
              <a:buNone/>
            </a:pPr>
            <a:r>
              <a:rPr lang="en-US" altLang="zh-CN" sz="1800" b="1" dirty="0">
                <a:latin typeface="黑体" panose="02010609060101010101" pitchFamily="49" charset="-122"/>
                <a:ea typeface="黑体" panose="02010609060101010101" pitchFamily="49" charset="-122"/>
              </a:rPr>
              <a:t> 2</a:t>
            </a:r>
            <a:endParaRPr lang="en-US" altLang="zh-CN" sz="1800" b="1" dirty="0">
              <a:latin typeface="黑体" panose="02010609060101010101" pitchFamily="49" charset="-122"/>
              <a:ea typeface="黑体" panose="02010609060101010101" pitchFamily="49" charset="-122"/>
            </a:endParaRPr>
          </a:p>
          <a:p>
            <a:pPr>
              <a:spcBef>
                <a:spcPct val="0"/>
              </a:spcBef>
              <a:buFontTx/>
              <a:buNone/>
            </a:pPr>
            <a:r>
              <a:rPr lang="en-US" altLang="zh-CN" sz="1800" b="1" dirty="0" smtClean="0">
                <a:latin typeface="黑体" panose="02010609060101010101" pitchFamily="49" charset="-122"/>
                <a:ea typeface="黑体" panose="02010609060101010101" pitchFamily="49" charset="-122"/>
              </a:rPr>
              <a:t> 3</a:t>
            </a:r>
            <a:endParaRPr lang="en-US" altLang="zh-CN" sz="1800"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邻接表：</a:t>
            </a:r>
            <a:endParaRPr lang="en-US" altLang="zh-CN" dirty="0" smtClean="0"/>
          </a:p>
          <a:p>
            <a:pPr lvl="2"/>
            <a:r>
              <a:rPr lang="en-US" altLang="zh-CN" dirty="0" err="1"/>
              <a:t>typedef</a:t>
            </a:r>
            <a:r>
              <a:rPr lang="en-US" altLang="zh-CN" dirty="0"/>
              <a:t> </a:t>
            </a:r>
            <a:r>
              <a:rPr lang="en-US" altLang="zh-CN" dirty="0" err="1"/>
              <a:t>struct</a:t>
            </a:r>
            <a:r>
              <a:rPr lang="en-US" altLang="zh-CN" dirty="0"/>
              <a:t> </a:t>
            </a:r>
            <a:r>
              <a:rPr lang="en-US" altLang="zh-CN" dirty="0" err="1"/>
              <a:t>Arcnode</a:t>
            </a:r>
            <a:r>
              <a:rPr lang="en-US" altLang="zh-CN" dirty="0"/>
              <a:t>       </a:t>
            </a:r>
            <a:r>
              <a:rPr lang="en-US" altLang="zh-CN" dirty="0" smtClean="0"/>
              <a:t>    /</a:t>
            </a:r>
            <a:r>
              <a:rPr lang="zh-CN" altLang="en-US" dirty="0" smtClean="0"/>
              <a:t>*定义</a:t>
            </a:r>
            <a:r>
              <a:rPr lang="zh-CN" altLang="en-US" dirty="0"/>
              <a:t>边结点的</a:t>
            </a:r>
            <a:r>
              <a:rPr lang="zh-CN" altLang="en-US" dirty="0" smtClean="0"/>
              <a:t>类型</a:t>
            </a:r>
            <a:r>
              <a:rPr lang="en-US" altLang="zh-CN" dirty="0" smtClean="0"/>
              <a:t>*/</a:t>
            </a:r>
            <a:endParaRPr lang="zh-CN" altLang="en-US" dirty="0"/>
          </a:p>
          <a:p>
            <a:pPr lvl="2"/>
            <a:r>
              <a:rPr lang="en-US" altLang="zh-CN" dirty="0"/>
              <a:t>{ </a:t>
            </a:r>
            <a:r>
              <a:rPr lang="en-US" altLang="zh-CN" dirty="0" err="1"/>
              <a:t>int</a:t>
            </a:r>
            <a:r>
              <a:rPr lang="en-US" altLang="zh-CN" dirty="0"/>
              <a:t>   </a:t>
            </a:r>
            <a:r>
              <a:rPr lang="en-US" altLang="zh-CN" dirty="0" err="1"/>
              <a:t>adjver</a:t>
            </a:r>
            <a:r>
              <a:rPr lang="en-US" altLang="zh-CN" dirty="0"/>
              <a:t>;                          </a:t>
            </a:r>
            <a:r>
              <a:rPr lang="en-US" altLang="zh-CN" dirty="0" smtClean="0"/>
              <a:t>/</a:t>
            </a:r>
            <a:r>
              <a:rPr lang="zh-CN" altLang="en-US" dirty="0" smtClean="0"/>
              <a:t>*边</a:t>
            </a:r>
            <a:r>
              <a:rPr lang="zh-CN" altLang="en-US" dirty="0"/>
              <a:t>的邻接点的位置</a:t>
            </a:r>
            <a:r>
              <a:rPr lang="en-US" altLang="zh-CN" dirty="0" smtClean="0"/>
              <a:t>*/</a:t>
            </a:r>
            <a:endParaRPr lang="zh-CN" altLang="en-US" dirty="0"/>
          </a:p>
          <a:p>
            <a:pPr lvl="2"/>
            <a:r>
              <a:rPr lang="zh-CN" altLang="en-US" dirty="0"/>
              <a:t>   </a:t>
            </a:r>
            <a:r>
              <a:rPr lang="en-US" altLang="zh-CN" dirty="0" err="1"/>
              <a:t>struct</a:t>
            </a:r>
            <a:r>
              <a:rPr lang="en-US" altLang="zh-CN" dirty="0"/>
              <a:t> </a:t>
            </a:r>
            <a:r>
              <a:rPr lang="en-US" altLang="zh-CN" dirty="0" err="1"/>
              <a:t>Arcnode</a:t>
            </a:r>
            <a:r>
              <a:rPr lang="en-US" altLang="zh-CN" dirty="0"/>
              <a:t>  *</a:t>
            </a:r>
            <a:r>
              <a:rPr lang="en-US" altLang="zh-CN" dirty="0" err="1"/>
              <a:t>nextarc</a:t>
            </a:r>
            <a:r>
              <a:rPr lang="en-US" altLang="zh-CN" dirty="0"/>
              <a:t>; </a:t>
            </a:r>
            <a:r>
              <a:rPr lang="en-US" altLang="zh-CN" dirty="0" smtClean="0"/>
              <a:t>   /</a:t>
            </a:r>
            <a:r>
              <a:rPr lang="zh-CN" altLang="en-US" dirty="0" smtClean="0"/>
              <a:t>*指向</a:t>
            </a:r>
            <a:r>
              <a:rPr lang="zh-CN" altLang="en-US" dirty="0"/>
              <a:t>下一邻接点的</a:t>
            </a:r>
            <a:r>
              <a:rPr lang="zh-CN" altLang="en-US" dirty="0" smtClean="0"/>
              <a:t>指针</a:t>
            </a:r>
            <a:r>
              <a:rPr lang="en-US" altLang="zh-CN" dirty="0" smtClean="0"/>
              <a:t>*/</a:t>
            </a:r>
            <a:endParaRPr lang="en-US" altLang="zh-CN" dirty="0" smtClean="0"/>
          </a:p>
          <a:p>
            <a:pPr lvl="2"/>
            <a:r>
              <a:rPr lang="en-US" altLang="zh-CN" dirty="0" smtClean="0"/>
              <a:t>   InfoType  *info;                 /*</a:t>
            </a:r>
            <a:r>
              <a:rPr lang="zh-CN" altLang="en-US" dirty="0" smtClean="0"/>
              <a:t>该弧相关信息的指针</a:t>
            </a:r>
            <a:r>
              <a:rPr lang="en-US" altLang="zh-CN" dirty="0" smtClean="0"/>
              <a:t>*/</a:t>
            </a:r>
            <a:endParaRPr lang="zh-CN" altLang="en-US" dirty="0"/>
          </a:p>
          <a:p>
            <a:pPr lvl="2"/>
            <a:r>
              <a:rPr lang="en-US" altLang="zh-CN" dirty="0"/>
              <a:t>} </a:t>
            </a:r>
            <a:r>
              <a:rPr lang="en-US" altLang="zh-CN" dirty="0" err="1"/>
              <a:t>Arcnode</a:t>
            </a:r>
            <a:r>
              <a:rPr lang="en-US" altLang="zh-CN" dirty="0"/>
              <a:t>; </a:t>
            </a:r>
            <a:endParaRPr lang="en-US" altLang="zh-CN" dirty="0"/>
          </a:p>
          <a:p>
            <a:pPr lvl="2"/>
            <a:r>
              <a:rPr lang="en-US" altLang="zh-CN" dirty="0" err="1"/>
              <a:t>typedef</a:t>
            </a:r>
            <a:r>
              <a:rPr lang="en-US" altLang="zh-CN" dirty="0"/>
              <a:t>  </a:t>
            </a:r>
            <a:r>
              <a:rPr lang="en-US" altLang="zh-CN" dirty="0" err="1"/>
              <a:t>struct</a:t>
            </a:r>
            <a:r>
              <a:rPr lang="en-US" altLang="zh-CN" dirty="0"/>
              <a:t>  </a:t>
            </a:r>
            <a:r>
              <a:rPr lang="en-US" altLang="zh-CN" dirty="0" err="1"/>
              <a:t>VNode</a:t>
            </a:r>
            <a:r>
              <a:rPr lang="en-US" altLang="zh-CN" dirty="0"/>
              <a:t>{ </a:t>
            </a:r>
            <a:endParaRPr lang="en-US" altLang="zh-CN" dirty="0"/>
          </a:p>
          <a:p>
            <a:pPr lvl="2"/>
            <a:r>
              <a:rPr lang="en-US" altLang="zh-CN" dirty="0"/>
              <a:t>     </a:t>
            </a:r>
            <a:r>
              <a:rPr lang="en-US" altLang="zh-CN" dirty="0" err="1"/>
              <a:t>VertexType </a:t>
            </a:r>
            <a:r>
              <a:rPr lang="en-US" altLang="zh-CN" dirty="0"/>
              <a:t> data;     </a:t>
            </a:r>
            <a:r>
              <a:rPr lang="en-US" altLang="zh-CN" dirty="0" smtClean="0"/>
              <a:t>/</a:t>
            </a:r>
            <a:r>
              <a:rPr lang="zh-CN" altLang="en-US" dirty="0" smtClean="0"/>
              <a:t>*顶点数据*</a:t>
            </a:r>
            <a:r>
              <a:rPr lang="en-US" altLang="zh-CN" dirty="0" smtClean="0"/>
              <a:t>/</a:t>
            </a:r>
            <a:endParaRPr lang="zh-CN" altLang="en-US" dirty="0"/>
          </a:p>
          <a:p>
            <a:pPr lvl="2"/>
            <a:r>
              <a:rPr lang="zh-CN" altLang="en-US" dirty="0"/>
              <a:t>     </a:t>
            </a:r>
            <a:r>
              <a:rPr lang="en-US" altLang="zh-CN" dirty="0" err="1"/>
              <a:t>ArcNode</a:t>
            </a:r>
            <a:r>
              <a:rPr lang="en-US" altLang="zh-CN" dirty="0"/>
              <a:t>  *</a:t>
            </a:r>
            <a:r>
              <a:rPr lang="en-US" altLang="zh-CN" dirty="0" err="1"/>
              <a:t>firstarc</a:t>
            </a:r>
            <a:r>
              <a:rPr lang="en-US" altLang="zh-CN" dirty="0"/>
              <a:t>;    </a:t>
            </a:r>
            <a:r>
              <a:rPr lang="en-US" altLang="zh-CN" dirty="0" smtClean="0"/>
              <a:t>/</a:t>
            </a:r>
            <a:r>
              <a:rPr lang="zh-CN" altLang="en-US" dirty="0" smtClean="0"/>
              <a:t>*指向</a:t>
            </a:r>
            <a:r>
              <a:rPr lang="zh-CN" altLang="en-US" dirty="0"/>
              <a:t>该顶点第一条弧的指针*</a:t>
            </a:r>
            <a:r>
              <a:rPr lang="en-US" altLang="zh-CN" dirty="0"/>
              <a:t>/</a:t>
            </a:r>
            <a:endParaRPr lang="en-US" altLang="zh-CN" dirty="0"/>
          </a:p>
          <a:p>
            <a:pPr lvl="2"/>
            <a:r>
              <a:rPr lang="en-US" altLang="zh-CN" dirty="0"/>
              <a:t>} </a:t>
            </a:r>
            <a:r>
              <a:rPr lang="en-US" altLang="zh-CN" dirty="0" err="1"/>
              <a:t>Vnode,AdjList</a:t>
            </a:r>
            <a:r>
              <a:rPr lang="en-US" altLang="zh-CN" dirty="0"/>
              <a:t>[MAX_VERTEX_NUM ]; </a:t>
            </a:r>
            <a:r>
              <a:rPr lang="en-US" altLang="zh-CN" dirty="0" smtClean="0"/>
              <a:t></a:t>
            </a:r>
            <a:endParaRPr lang="en-US" altLang="zh-CN" dirty="0"/>
          </a:p>
        </p:txBody>
      </p:sp>
      <p:sp>
        <p:nvSpPr>
          <p:cNvPr id="3" name="标题 2"/>
          <p:cNvSpPr>
            <a:spLocks noGrp="1"/>
          </p:cNvSpPr>
          <p:nvPr>
            <p:ph type="title"/>
          </p:nvPr>
        </p:nvSpPr>
        <p:spPr>
          <a:xfrm>
            <a:off x="746301" y="171219"/>
            <a:ext cx="4816300" cy="248285"/>
          </a:xfrm>
        </p:spPr>
        <p:txBody>
          <a:bodyPr/>
          <a:lstStyle/>
          <a:p>
            <a:r>
              <a:rPr lang="en-US" altLang="zh-CN" smtClean="0">
                <a:sym typeface="+mn-ea"/>
              </a:rPr>
              <a:t>7.2 </a:t>
            </a:r>
            <a:r>
              <a:rPr smtClean="0">
                <a:sym typeface="+mn-ea"/>
              </a:rPr>
              <a:t>图的存储结构</a:t>
            </a:r>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邻接</a:t>
            </a:r>
            <a:r>
              <a:rPr lang="zh-CN" altLang="en-US" dirty="0" smtClean="0"/>
              <a:t>表：</a:t>
            </a:r>
            <a:endParaRPr lang="en-US" altLang="zh-CN" dirty="0" smtClean="0"/>
          </a:p>
          <a:p>
            <a:pPr lvl="2"/>
            <a:r>
              <a:rPr lang="en-US" altLang="zh-CN" dirty="0" err="1"/>
              <a:t>typedef</a:t>
            </a:r>
            <a:r>
              <a:rPr lang="en-US" altLang="zh-CN" dirty="0"/>
              <a:t>  </a:t>
            </a:r>
            <a:r>
              <a:rPr lang="en-US" altLang="zh-CN" dirty="0" err="1"/>
              <a:t>struct</a:t>
            </a:r>
            <a:r>
              <a:rPr lang="en-US" altLang="zh-CN" dirty="0"/>
              <a:t>{</a:t>
            </a:r>
            <a:endParaRPr lang="en-US" altLang="zh-CN" dirty="0"/>
          </a:p>
          <a:p>
            <a:pPr lvl="2"/>
            <a:r>
              <a:rPr lang="en-US" altLang="zh-CN" dirty="0"/>
              <a:t>    </a:t>
            </a:r>
            <a:r>
              <a:rPr lang="en-US" altLang="zh-CN" dirty="0" err="1"/>
              <a:t>AdjList</a:t>
            </a:r>
            <a:r>
              <a:rPr lang="en-US" altLang="zh-CN" dirty="0"/>
              <a:t>  vertices;      </a:t>
            </a:r>
            <a:r>
              <a:rPr lang="en-US" altLang="zh-CN" dirty="0" smtClean="0"/>
              <a:t> /*</a:t>
            </a:r>
            <a:r>
              <a:rPr lang="zh-CN" altLang="en-US" dirty="0"/>
              <a:t>结构</a:t>
            </a:r>
            <a:r>
              <a:rPr lang="zh-CN" altLang="en-US" dirty="0" smtClean="0"/>
              <a:t>数组描述邻接表</a:t>
            </a:r>
            <a:r>
              <a:rPr lang="en-US" altLang="zh-CN" dirty="0" smtClean="0"/>
              <a:t>*/</a:t>
            </a:r>
            <a:endParaRPr lang="en-US" altLang="zh-CN" dirty="0"/>
          </a:p>
          <a:p>
            <a:pPr lvl="2"/>
            <a:r>
              <a:rPr lang="en-US" altLang="zh-CN" dirty="0"/>
              <a:t>    </a:t>
            </a:r>
            <a:r>
              <a:rPr lang="en-US" altLang="zh-CN" dirty="0" err="1"/>
              <a:t>int</a:t>
            </a:r>
            <a:r>
              <a:rPr lang="en-US" altLang="zh-CN" dirty="0"/>
              <a:t>    </a:t>
            </a:r>
            <a:r>
              <a:rPr lang="en-US" altLang="zh-CN" dirty="0" err="1"/>
              <a:t>vexnum</a:t>
            </a:r>
            <a:r>
              <a:rPr lang="en-US" altLang="zh-CN" dirty="0"/>
              <a:t>, </a:t>
            </a:r>
            <a:r>
              <a:rPr lang="en-US" altLang="zh-CN" dirty="0" err="1"/>
              <a:t>arcnum</a:t>
            </a:r>
            <a:r>
              <a:rPr lang="en-US" altLang="zh-CN" dirty="0"/>
              <a:t>;      </a:t>
            </a:r>
            <a:r>
              <a:rPr lang="en-US" altLang="zh-CN" dirty="0" smtClean="0"/>
              <a:t>/*</a:t>
            </a:r>
            <a:r>
              <a:rPr lang="zh-CN" altLang="en-US" dirty="0" smtClean="0"/>
              <a:t>图</a:t>
            </a:r>
            <a:r>
              <a:rPr lang="zh-CN" altLang="en-US" dirty="0"/>
              <a:t>的顶点数和弧</a:t>
            </a:r>
            <a:r>
              <a:rPr lang="zh-CN" altLang="en-US" dirty="0" smtClean="0"/>
              <a:t>数*</a:t>
            </a:r>
            <a:r>
              <a:rPr lang="en-US" altLang="zh-CN" dirty="0" smtClean="0"/>
              <a:t>/</a:t>
            </a:r>
            <a:endParaRPr lang="zh-CN" altLang="en-US" dirty="0"/>
          </a:p>
          <a:p>
            <a:pPr lvl="2"/>
            <a:r>
              <a:rPr lang="en-US" altLang="zh-CN" dirty="0" smtClean="0"/>
              <a:t>}</a:t>
            </a:r>
            <a:r>
              <a:rPr lang="en-US" altLang="zh-CN" dirty="0" err="1"/>
              <a:t>ALGraph</a:t>
            </a:r>
            <a:r>
              <a:rPr lang="en-US" altLang="zh-CN" dirty="0"/>
              <a:t>;    </a:t>
            </a:r>
            <a:endParaRPr lang="en-US" altLang="zh-CN" dirty="0"/>
          </a:p>
        </p:txBody>
      </p:sp>
      <p:sp>
        <p:nvSpPr>
          <p:cNvPr id="3" name="标题 2"/>
          <p:cNvSpPr>
            <a:spLocks noGrp="1"/>
          </p:cNvSpPr>
          <p:nvPr>
            <p:ph type="title"/>
          </p:nvPr>
        </p:nvSpPr>
        <p:spPr>
          <a:xfrm>
            <a:off x="746301" y="171219"/>
            <a:ext cx="4816300" cy="248285"/>
          </a:xfrm>
        </p:spPr>
        <p:txBody>
          <a:bodyPr/>
          <a:lstStyle/>
          <a:p>
            <a:r>
              <a:rPr lang="en-US" altLang="zh-CN" smtClean="0">
                <a:sym typeface="+mn-ea"/>
              </a:rPr>
              <a:t>7.2 </a:t>
            </a:r>
            <a:r>
              <a:rPr smtClean="0">
                <a:sym typeface="+mn-ea"/>
              </a:rPr>
              <a:t>图的存储结构</a:t>
            </a:r>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建立无向图的邻接表</a:t>
            </a:r>
            <a:endParaRPr lang="en-US" altLang="zh-CN" dirty="0" smtClean="0"/>
          </a:p>
          <a:p>
            <a:pPr marL="273050" lvl="0" indent="-273050"/>
            <a:r>
              <a:rPr lang="zh-CN" altLang="en-US" sz="2100" dirty="0">
                <a:solidFill>
                  <a:srgbClr val="00194C"/>
                </a:solidFill>
                <a:latin typeface="华文楷体" panose="02010600040101010101" pitchFamily="2" charset="-122"/>
                <a:ea typeface="华文楷体" panose="02010600040101010101" pitchFamily="2" charset="-122"/>
                <a:sym typeface="+mn-ea"/>
              </a:rPr>
              <a:t>算法思想：</a:t>
            </a:r>
            <a:endParaRPr lang="zh-CN" altLang="en-US" sz="2100" b="1" dirty="0">
              <a:solidFill>
                <a:srgbClr val="00194C"/>
              </a:solidFill>
              <a:latin typeface="华文楷体" panose="02010600040101010101" pitchFamily="2" charset="-122"/>
              <a:ea typeface="华文楷体" panose="02010600040101010101" pitchFamily="2" charset="-122"/>
            </a:endParaRPr>
          </a:p>
          <a:p>
            <a:pPr marL="273050" lvl="0" indent="-273050">
              <a:buNone/>
            </a:pPr>
            <a:r>
              <a:rPr sz="2100" dirty="0">
                <a:solidFill>
                  <a:srgbClr val="00194C"/>
                </a:solidFill>
                <a:latin typeface="华文楷体" panose="02010600040101010101" pitchFamily="2" charset="-122"/>
                <a:ea typeface="华文楷体" panose="02010600040101010101" pitchFamily="2" charset="-122"/>
                <a:sym typeface="+mn-ea"/>
              </a:rPr>
              <a:t>1</a:t>
            </a:r>
            <a:r>
              <a:rPr lang="zh-CN" altLang="en-US" sz="2100" dirty="0">
                <a:solidFill>
                  <a:srgbClr val="00194C"/>
                </a:solidFill>
                <a:latin typeface="华文楷体" panose="02010600040101010101" pitchFamily="2" charset="-122"/>
                <a:ea typeface="华文楷体" panose="02010600040101010101" pitchFamily="2" charset="-122"/>
                <a:sym typeface="+mn-ea"/>
              </a:rPr>
              <a:t>）</a:t>
            </a:r>
            <a:r>
              <a:rPr sz="2100" dirty="0">
                <a:solidFill>
                  <a:srgbClr val="00194C"/>
                </a:solidFill>
                <a:latin typeface="华文楷体" panose="02010600040101010101" pitchFamily="2" charset="-122"/>
                <a:ea typeface="华文楷体" panose="02010600040101010101" pitchFamily="2" charset="-122"/>
                <a:sym typeface="+mn-ea"/>
              </a:rPr>
              <a:t>建立顶点数组。读入各顶点数据data，将firstarc</a:t>
            </a:r>
            <a:r>
              <a:rPr sz="2100" dirty="0" smtClean="0">
                <a:solidFill>
                  <a:srgbClr val="00194C"/>
                </a:solidFill>
                <a:latin typeface="华文楷体" panose="02010600040101010101" pitchFamily="2" charset="-122"/>
                <a:ea typeface="华文楷体" panose="02010600040101010101" pitchFamily="2" charset="-122"/>
                <a:sym typeface="+mn-ea"/>
              </a:rPr>
              <a:t>域赋</a:t>
            </a:r>
            <a:r>
              <a:rPr lang="zh-CN" altLang="en-US" sz="2100" dirty="0" smtClean="0">
                <a:solidFill>
                  <a:srgbClr val="00194C"/>
                </a:solidFill>
                <a:latin typeface="华文楷体" panose="02010600040101010101" pitchFamily="2" charset="-122"/>
                <a:ea typeface="华文楷体" panose="02010600040101010101" pitchFamily="2" charset="-122"/>
                <a:sym typeface="+mn-ea"/>
              </a:rPr>
              <a:t>为</a:t>
            </a:r>
            <a:r>
              <a:rPr sz="2100" dirty="0" smtClean="0">
                <a:solidFill>
                  <a:srgbClr val="00194C"/>
                </a:solidFill>
                <a:latin typeface="华文楷体" panose="02010600040101010101" pitchFamily="2" charset="-122"/>
                <a:ea typeface="华文楷体" panose="02010600040101010101" pitchFamily="2" charset="-122"/>
                <a:sym typeface="+mn-ea"/>
              </a:rPr>
              <a:t>NULL</a:t>
            </a:r>
            <a:r>
              <a:rPr lang="zh-CN" altLang="en-US" sz="2100" dirty="0" smtClean="0">
                <a:solidFill>
                  <a:srgbClr val="00194C"/>
                </a:solidFill>
                <a:latin typeface="华文楷体" panose="02010600040101010101" pitchFamily="2" charset="-122"/>
                <a:ea typeface="华文楷体" panose="02010600040101010101" pitchFamily="2" charset="-122"/>
                <a:sym typeface="+mn-ea"/>
              </a:rPr>
              <a:t>；</a:t>
            </a:r>
            <a:endParaRPr lang="zh-CN" altLang="en-US" sz="2100" b="1" dirty="0">
              <a:solidFill>
                <a:srgbClr val="00194C"/>
              </a:solidFill>
              <a:latin typeface="华文楷体" panose="02010600040101010101" pitchFamily="2" charset="-122"/>
              <a:ea typeface="华文楷体" panose="02010600040101010101" pitchFamily="2" charset="-122"/>
            </a:endParaRPr>
          </a:p>
          <a:p>
            <a:pPr marL="0" lvl="1" indent="-273050">
              <a:buNone/>
            </a:pPr>
            <a:r>
              <a:rPr sz="2100" dirty="0">
                <a:solidFill>
                  <a:srgbClr val="00194C"/>
                </a:solidFill>
                <a:latin typeface="华文楷体" panose="02010600040101010101" pitchFamily="2" charset="-122"/>
                <a:ea typeface="华文楷体" panose="02010600040101010101" pitchFamily="2" charset="-122"/>
                <a:sym typeface="+mn-ea"/>
              </a:rPr>
              <a:t>3</a:t>
            </a:r>
            <a:r>
              <a:rPr lang="zh-CN" altLang="en-US" sz="2100" dirty="0">
                <a:solidFill>
                  <a:srgbClr val="00194C"/>
                </a:solidFill>
                <a:latin typeface="华文楷体" panose="02010600040101010101" pitchFamily="2" charset="-122"/>
                <a:ea typeface="华文楷体" panose="02010600040101010101" pitchFamily="2" charset="-122"/>
                <a:sym typeface="+mn-ea"/>
              </a:rPr>
              <a:t>）建立各顶点的邻接表。读入顶点对&lt;u, v&gt;,  生成两个结点，分别插入顶点v, u的邻接表的头部。直至处理完所有的边。</a:t>
            </a:r>
            <a:endParaRPr lang="zh-CN" altLang="en-US" sz="2100" dirty="0"/>
          </a:p>
          <a:p>
            <a:pPr marL="478155" lvl="2" indent="-342900">
              <a:buFont typeface="Wingdings" panose="05000000000000000000" pitchFamily="2" charset="2"/>
              <a:buChar char="Ø"/>
            </a:pPr>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dirty="0" smtClean="0"/>
              <a:t>7.2 </a:t>
            </a:r>
            <a:r>
              <a:rPr lang="zh-CN" altLang="en-US" dirty="0" smtClean="0"/>
              <a:t>图的存储结构</a:t>
            </a:r>
            <a:endParaRPr lang="en-US" altLang="zh-CN" dirty="0" smtClean="0"/>
          </a:p>
        </p:txBody>
      </p:sp>
      <p:grpSp>
        <p:nvGrpSpPr>
          <p:cNvPr id="80" name="Group 3"/>
          <p:cNvGrpSpPr/>
          <p:nvPr/>
        </p:nvGrpSpPr>
        <p:grpSpPr bwMode="auto">
          <a:xfrm>
            <a:off x="637035" y="2994576"/>
            <a:ext cx="1340644" cy="1232297"/>
            <a:chOff x="642" y="1902"/>
            <a:chExt cx="1126" cy="1035"/>
          </a:xfrm>
        </p:grpSpPr>
        <p:grpSp>
          <p:nvGrpSpPr>
            <p:cNvPr id="81" name="Group 4"/>
            <p:cNvGrpSpPr/>
            <p:nvPr/>
          </p:nvGrpSpPr>
          <p:grpSpPr bwMode="auto">
            <a:xfrm>
              <a:off x="816" y="2064"/>
              <a:ext cx="783" cy="658"/>
              <a:chOff x="794" y="2106"/>
              <a:chExt cx="783" cy="658"/>
            </a:xfrm>
          </p:grpSpPr>
          <p:sp>
            <p:nvSpPr>
              <p:cNvPr id="97" name="Line 5"/>
              <p:cNvSpPr>
                <a:spLocks noChangeShapeType="1"/>
              </p:cNvSpPr>
              <p:nvPr/>
            </p:nvSpPr>
            <p:spPr bwMode="auto">
              <a:xfrm>
                <a:off x="794"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98" name="Line 6"/>
              <p:cNvSpPr>
                <a:spLocks noChangeShapeType="1"/>
              </p:cNvSpPr>
              <p:nvPr/>
            </p:nvSpPr>
            <p:spPr bwMode="auto">
              <a:xfrm>
                <a:off x="965" y="2106"/>
                <a:ext cx="47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99" name="Line 7"/>
              <p:cNvSpPr>
                <a:spLocks noChangeShapeType="1"/>
              </p:cNvSpPr>
              <p:nvPr/>
            </p:nvSpPr>
            <p:spPr bwMode="auto">
              <a:xfrm>
                <a:off x="1577"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0" name="Line 8"/>
              <p:cNvSpPr>
                <a:spLocks noChangeShapeType="1"/>
              </p:cNvSpPr>
              <p:nvPr/>
            </p:nvSpPr>
            <p:spPr bwMode="auto">
              <a:xfrm flipH="1">
                <a:off x="930" y="2591"/>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1" name="Line 9"/>
              <p:cNvSpPr>
                <a:spLocks noChangeShapeType="1"/>
              </p:cNvSpPr>
              <p:nvPr/>
            </p:nvSpPr>
            <p:spPr bwMode="auto">
              <a:xfrm flipH="1">
                <a:off x="1305" y="2245"/>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2" name="Line 10"/>
              <p:cNvSpPr>
                <a:spLocks noChangeShapeType="1"/>
              </p:cNvSpPr>
              <p:nvPr/>
            </p:nvSpPr>
            <p:spPr bwMode="auto">
              <a:xfrm>
                <a:off x="1292" y="2614"/>
                <a:ext cx="149" cy="147"/>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grpSp>
        <p:grpSp>
          <p:nvGrpSpPr>
            <p:cNvPr id="82" name="Group 11"/>
            <p:cNvGrpSpPr/>
            <p:nvPr/>
          </p:nvGrpSpPr>
          <p:grpSpPr bwMode="auto">
            <a:xfrm>
              <a:off x="648" y="1902"/>
              <a:ext cx="408" cy="315"/>
              <a:chOff x="406" y="1662"/>
              <a:chExt cx="408" cy="315"/>
            </a:xfrm>
          </p:grpSpPr>
          <p:sp>
            <p:nvSpPr>
              <p:cNvPr id="95" name="Oval 1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6" name="Text Box 13"/>
              <p:cNvSpPr txBox="1">
                <a:spLocks noChangeArrowheads="1"/>
              </p:cNvSpPr>
              <p:nvPr/>
            </p:nvSpPr>
            <p:spPr bwMode="auto">
              <a:xfrm>
                <a:off x="406" y="1662"/>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83" name="Group 14"/>
            <p:cNvGrpSpPr/>
            <p:nvPr/>
          </p:nvGrpSpPr>
          <p:grpSpPr bwMode="auto">
            <a:xfrm>
              <a:off x="1360" y="2618"/>
              <a:ext cx="408" cy="319"/>
              <a:chOff x="400" y="1658"/>
              <a:chExt cx="408" cy="319"/>
            </a:xfrm>
          </p:grpSpPr>
          <p:sp>
            <p:nvSpPr>
              <p:cNvPr id="93" name="Oval 1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4" name="Text Box 16"/>
              <p:cNvSpPr txBox="1">
                <a:spLocks noChangeArrowheads="1"/>
              </p:cNvSpPr>
              <p:nvPr/>
            </p:nvSpPr>
            <p:spPr bwMode="auto">
              <a:xfrm>
                <a:off x="400"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84" name="Group 17"/>
            <p:cNvGrpSpPr/>
            <p:nvPr/>
          </p:nvGrpSpPr>
          <p:grpSpPr bwMode="auto">
            <a:xfrm>
              <a:off x="642" y="2618"/>
              <a:ext cx="408" cy="319"/>
              <a:chOff x="402" y="1658"/>
              <a:chExt cx="408" cy="319"/>
            </a:xfrm>
          </p:grpSpPr>
          <p:sp>
            <p:nvSpPr>
              <p:cNvPr id="91" name="Oval 1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2" name="Text Box 19"/>
              <p:cNvSpPr txBox="1">
                <a:spLocks noChangeArrowheads="1"/>
              </p:cNvSpPr>
              <p:nvPr/>
            </p:nvSpPr>
            <p:spPr bwMode="auto">
              <a:xfrm>
                <a:off x="402"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nvGrpSpPr>
            <p:cNvPr id="85" name="Group 20"/>
            <p:cNvGrpSpPr/>
            <p:nvPr/>
          </p:nvGrpSpPr>
          <p:grpSpPr bwMode="auto">
            <a:xfrm>
              <a:off x="1360" y="1909"/>
              <a:ext cx="408" cy="310"/>
              <a:chOff x="2918" y="3301"/>
              <a:chExt cx="408" cy="310"/>
            </a:xfrm>
          </p:grpSpPr>
          <p:sp>
            <p:nvSpPr>
              <p:cNvPr id="89" name="Oval 21"/>
              <p:cNvSpPr>
                <a:spLocks noChangeArrowheads="1"/>
              </p:cNvSpPr>
              <p:nvPr/>
            </p:nvSpPr>
            <p:spPr bwMode="auto">
              <a:xfrm>
                <a:off x="2976" y="3312"/>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0" name="Text Box 22"/>
              <p:cNvSpPr txBox="1">
                <a:spLocks noChangeArrowheads="1"/>
              </p:cNvSpPr>
              <p:nvPr/>
            </p:nvSpPr>
            <p:spPr bwMode="auto">
              <a:xfrm>
                <a:off x="2918" y="330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86" name="Group 23"/>
            <p:cNvGrpSpPr/>
            <p:nvPr/>
          </p:nvGrpSpPr>
          <p:grpSpPr bwMode="auto">
            <a:xfrm>
              <a:off x="998" y="2261"/>
              <a:ext cx="408" cy="337"/>
              <a:chOff x="998" y="2261"/>
              <a:chExt cx="408" cy="337"/>
            </a:xfrm>
          </p:grpSpPr>
          <p:sp>
            <p:nvSpPr>
              <p:cNvPr id="87" name="Oval 24"/>
              <p:cNvSpPr>
                <a:spLocks noChangeArrowheads="1"/>
              </p:cNvSpPr>
              <p:nvPr/>
            </p:nvSpPr>
            <p:spPr bwMode="auto">
              <a:xfrm>
                <a:off x="1056" y="2304"/>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88" name="Text Box 25"/>
              <p:cNvSpPr txBox="1">
                <a:spLocks noChangeArrowheads="1"/>
              </p:cNvSpPr>
              <p:nvPr/>
            </p:nvSpPr>
            <p:spPr bwMode="auto">
              <a:xfrm>
                <a:off x="998" y="226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无向图邻接表的特点：</a:t>
            </a:r>
            <a:endParaRPr lang="en-US" altLang="zh-CN" dirty="0" smtClean="0"/>
          </a:p>
          <a:p>
            <a:pPr marL="478155" lvl="2" indent="-342900">
              <a:buFont typeface="Wingdings" panose="05000000000000000000" pitchFamily="2" charset="2"/>
              <a:buChar char="Ø"/>
            </a:pPr>
            <a:r>
              <a:rPr lang="zh-CN" altLang="en-US" dirty="0">
                <a:sym typeface="+mn-ea"/>
              </a:rPr>
              <a:t>无向图邻接表中，同一条边对应两个结点。</a:t>
            </a:r>
            <a:endParaRPr lang="zh-CN" altLang="en-US" b="1" dirty="0"/>
          </a:p>
          <a:p>
            <a:pPr marL="478155" lvl="2" indent="-342900">
              <a:buFont typeface="Wingdings" panose="05000000000000000000" pitchFamily="2" charset="2"/>
              <a:buChar char="Ø"/>
            </a:pPr>
            <a:r>
              <a:rPr lang="zh-CN" altLang="en-US" dirty="0">
                <a:sym typeface="+mn-ea"/>
              </a:rPr>
              <a:t>设存储顶点的一维数组大小为</a:t>
            </a:r>
            <a:r>
              <a:rPr dirty="0">
                <a:sym typeface="+mn-ea"/>
              </a:rPr>
              <a:t>m(m</a:t>
            </a:r>
            <a:r>
              <a:rPr dirty="0">
                <a:sym typeface="Symbol" panose="05050102010706020507" pitchFamily="18" charset="2"/>
              </a:rPr>
              <a:t></a:t>
            </a:r>
            <a:r>
              <a:rPr lang="zh-CN" altLang="en-US" dirty="0">
                <a:sym typeface="+mn-ea"/>
              </a:rPr>
              <a:t>图的顶点数</a:t>
            </a:r>
            <a:r>
              <a:rPr dirty="0">
                <a:sym typeface="+mn-ea"/>
              </a:rPr>
              <a:t>n), </a:t>
            </a:r>
            <a:r>
              <a:rPr lang="zh-CN" altLang="en-US" dirty="0">
                <a:sym typeface="+mn-ea"/>
              </a:rPr>
              <a:t>图的边数为</a:t>
            </a:r>
            <a:r>
              <a:rPr dirty="0">
                <a:sym typeface="+mn-ea"/>
              </a:rPr>
              <a:t>e</a:t>
            </a:r>
            <a:r>
              <a:rPr lang="zh-CN" altLang="en-US" dirty="0">
                <a:sym typeface="+mn-ea"/>
              </a:rPr>
              <a:t>，占用存储空间为：</a:t>
            </a:r>
            <a:r>
              <a:rPr dirty="0">
                <a:sym typeface="+mn-ea"/>
              </a:rPr>
              <a:t>m+2*e</a:t>
            </a:r>
            <a:r>
              <a:rPr lang="zh-CN" altLang="en-US" dirty="0">
                <a:sym typeface="+mn-ea"/>
              </a:rPr>
              <a:t>。占用存储空间</a:t>
            </a:r>
            <a:r>
              <a:rPr lang="zh-CN" altLang="en-US" dirty="0" smtClean="0">
                <a:sym typeface="+mn-ea"/>
              </a:rPr>
              <a:t>与顶点</a:t>
            </a:r>
            <a:r>
              <a:rPr lang="zh-CN" altLang="en-US" dirty="0">
                <a:sym typeface="+mn-ea"/>
              </a:rPr>
              <a:t>数、边数均有关；</a:t>
            </a:r>
            <a:r>
              <a:rPr lang="zh-CN" altLang="en-US" dirty="0">
                <a:solidFill>
                  <a:srgbClr val="FF0000"/>
                </a:solidFill>
                <a:sym typeface="+mn-ea"/>
              </a:rPr>
              <a:t>适用于边稀疏的图</a:t>
            </a:r>
            <a:r>
              <a:rPr lang="zh-CN" altLang="en-US" dirty="0" smtClean="0"/>
              <a:t>。</a:t>
            </a:r>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dirty="0" smtClean="0"/>
              <a:t>7.2 </a:t>
            </a:r>
            <a:r>
              <a:rPr lang="zh-CN" altLang="en-US" dirty="0" smtClean="0"/>
              <a:t>图的存储结构</a:t>
            </a:r>
            <a:endParaRPr lang="en-US" altLang="zh-CN" dirty="0" smtClean="0"/>
          </a:p>
        </p:txBody>
      </p:sp>
      <p:grpSp>
        <p:nvGrpSpPr>
          <p:cNvPr id="80" name="Group 3"/>
          <p:cNvGrpSpPr/>
          <p:nvPr/>
        </p:nvGrpSpPr>
        <p:grpSpPr bwMode="auto">
          <a:xfrm>
            <a:off x="891035" y="2910121"/>
            <a:ext cx="1340644" cy="1232297"/>
            <a:chOff x="642" y="1902"/>
            <a:chExt cx="1126" cy="1035"/>
          </a:xfrm>
        </p:grpSpPr>
        <p:grpSp>
          <p:nvGrpSpPr>
            <p:cNvPr id="81" name="Group 4"/>
            <p:cNvGrpSpPr/>
            <p:nvPr/>
          </p:nvGrpSpPr>
          <p:grpSpPr bwMode="auto">
            <a:xfrm>
              <a:off x="816" y="2064"/>
              <a:ext cx="783" cy="658"/>
              <a:chOff x="794" y="2106"/>
              <a:chExt cx="783" cy="658"/>
            </a:xfrm>
          </p:grpSpPr>
          <p:sp>
            <p:nvSpPr>
              <p:cNvPr id="97" name="Line 5"/>
              <p:cNvSpPr>
                <a:spLocks noChangeShapeType="1"/>
              </p:cNvSpPr>
              <p:nvPr/>
            </p:nvSpPr>
            <p:spPr bwMode="auto">
              <a:xfrm>
                <a:off x="794"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98" name="Line 6"/>
              <p:cNvSpPr>
                <a:spLocks noChangeShapeType="1"/>
              </p:cNvSpPr>
              <p:nvPr/>
            </p:nvSpPr>
            <p:spPr bwMode="auto">
              <a:xfrm>
                <a:off x="965" y="2106"/>
                <a:ext cx="47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99" name="Line 7"/>
              <p:cNvSpPr>
                <a:spLocks noChangeShapeType="1"/>
              </p:cNvSpPr>
              <p:nvPr/>
            </p:nvSpPr>
            <p:spPr bwMode="auto">
              <a:xfrm>
                <a:off x="1577"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0" name="Line 8"/>
              <p:cNvSpPr>
                <a:spLocks noChangeShapeType="1"/>
              </p:cNvSpPr>
              <p:nvPr/>
            </p:nvSpPr>
            <p:spPr bwMode="auto">
              <a:xfrm flipH="1">
                <a:off x="930" y="2591"/>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1" name="Line 9"/>
              <p:cNvSpPr>
                <a:spLocks noChangeShapeType="1"/>
              </p:cNvSpPr>
              <p:nvPr/>
            </p:nvSpPr>
            <p:spPr bwMode="auto">
              <a:xfrm flipH="1">
                <a:off x="1305" y="2245"/>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2" name="Line 10"/>
              <p:cNvSpPr>
                <a:spLocks noChangeShapeType="1"/>
              </p:cNvSpPr>
              <p:nvPr/>
            </p:nvSpPr>
            <p:spPr bwMode="auto">
              <a:xfrm>
                <a:off x="1292" y="2614"/>
                <a:ext cx="149" cy="147"/>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grpSp>
        <p:grpSp>
          <p:nvGrpSpPr>
            <p:cNvPr id="82" name="Group 11"/>
            <p:cNvGrpSpPr/>
            <p:nvPr/>
          </p:nvGrpSpPr>
          <p:grpSpPr bwMode="auto">
            <a:xfrm>
              <a:off x="648" y="1902"/>
              <a:ext cx="408" cy="315"/>
              <a:chOff x="406" y="1662"/>
              <a:chExt cx="408" cy="315"/>
            </a:xfrm>
          </p:grpSpPr>
          <p:sp>
            <p:nvSpPr>
              <p:cNvPr id="95" name="Oval 1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6" name="Text Box 13"/>
              <p:cNvSpPr txBox="1">
                <a:spLocks noChangeArrowheads="1"/>
              </p:cNvSpPr>
              <p:nvPr/>
            </p:nvSpPr>
            <p:spPr bwMode="auto">
              <a:xfrm>
                <a:off x="406" y="1662"/>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83" name="Group 14"/>
            <p:cNvGrpSpPr/>
            <p:nvPr/>
          </p:nvGrpSpPr>
          <p:grpSpPr bwMode="auto">
            <a:xfrm>
              <a:off x="1360" y="2618"/>
              <a:ext cx="408" cy="319"/>
              <a:chOff x="400" y="1658"/>
              <a:chExt cx="408" cy="319"/>
            </a:xfrm>
          </p:grpSpPr>
          <p:sp>
            <p:nvSpPr>
              <p:cNvPr id="93" name="Oval 1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4" name="Text Box 16"/>
              <p:cNvSpPr txBox="1">
                <a:spLocks noChangeArrowheads="1"/>
              </p:cNvSpPr>
              <p:nvPr/>
            </p:nvSpPr>
            <p:spPr bwMode="auto">
              <a:xfrm>
                <a:off x="400"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84" name="Group 17"/>
            <p:cNvGrpSpPr/>
            <p:nvPr/>
          </p:nvGrpSpPr>
          <p:grpSpPr bwMode="auto">
            <a:xfrm>
              <a:off x="642" y="2618"/>
              <a:ext cx="408" cy="319"/>
              <a:chOff x="402" y="1658"/>
              <a:chExt cx="408" cy="319"/>
            </a:xfrm>
          </p:grpSpPr>
          <p:sp>
            <p:nvSpPr>
              <p:cNvPr id="91" name="Oval 1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2" name="Text Box 19"/>
              <p:cNvSpPr txBox="1">
                <a:spLocks noChangeArrowheads="1"/>
              </p:cNvSpPr>
              <p:nvPr/>
            </p:nvSpPr>
            <p:spPr bwMode="auto">
              <a:xfrm>
                <a:off x="402"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nvGrpSpPr>
            <p:cNvPr id="85" name="Group 20"/>
            <p:cNvGrpSpPr/>
            <p:nvPr/>
          </p:nvGrpSpPr>
          <p:grpSpPr bwMode="auto">
            <a:xfrm>
              <a:off x="1360" y="1909"/>
              <a:ext cx="408" cy="310"/>
              <a:chOff x="2918" y="3301"/>
              <a:chExt cx="408" cy="310"/>
            </a:xfrm>
          </p:grpSpPr>
          <p:sp>
            <p:nvSpPr>
              <p:cNvPr id="89" name="Oval 21"/>
              <p:cNvSpPr>
                <a:spLocks noChangeArrowheads="1"/>
              </p:cNvSpPr>
              <p:nvPr/>
            </p:nvSpPr>
            <p:spPr bwMode="auto">
              <a:xfrm>
                <a:off x="2976" y="3312"/>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0" name="Text Box 22"/>
              <p:cNvSpPr txBox="1">
                <a:spLocks noChangeArrowheads="1"/>
              </p:cNvSpPr>
              <p:nvPr/>
            </p:nvSpPr>
            <p:spPr bwMode="auto">
              <a:xfrm>
                <a:off x="2918" y="330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86" name="Group 23"/>
            <p:cNvGrpSpPr/>
            <p:nvPr/>
          </p:nvGrpSpPr>
          <p:grpSpPr bwMode="auto">
            <a:xfrm>
              <a:off x="998" y="2261"/>
              <a:ext cx="408" cy="337"/>
              <a:chOff x="998" y="2261"/>
              <a:chExt cx="408" cy="337"/>
            </a:xfrm>
          </p:grpSpPr>
          <p:sp>
            <p:nvSpPr>
              <p:cNvPr id="87" name="Oval 24"/>
              <p:cNvSpPr>
                <a:spLocks noChangeArrowheads="1"/>
              </p:cNvSpPr>
              <p:nvPr/>
            </p:nvSpPr>
            <p:spPr bwMode="auto">
              <a:xfrm>
                <a:off x="1056" y="2304"/>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88" name="Text Box 25"/>
              <p:cNvSpPr txBox="1">
                <a:spLocks noChangeArrowheads="1"/>
              </p:cNvSpPr>
              <p:nvPr/>
            </p:nvSpPr>
            <p:spPr bwMode="auto">
              <a:xfrm>
                <a:off x="998" y="226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grpSp>
        <p:nvGrpSpPr>
          <p:cNvPr id="4" name="组合 3"/>
          <p:cNvGrpSpPr/>
          <p:nvPr/>
        </p:nvGrpSpPr>
        <p:grpSpPr>
          <a:xfrm>
            <a:off x="3825744" y="2241634"/>
            <a:ext cx="4057912" cy="2644279"/>
            <a:chOff x="2743877" y="1146271"/>
            <a:chExt cx="4057912" cy="2644279"/>
          </a:xfrm>
        </p:grpSpPr>
        <p:grpSp>
          <p:nvGrpSpPr>
            <p:cNvPr id="5" name="组合 4"/>
            <p:cNvGrpSpPr/>
            <p:nvPr/>
          </p:nvGrpSpPr>
          <p:grpSpPr>
            <a:xfrm>
              <a:off x="2743877" y="1146271"/>
              <a:ext cx="4033437" cy="2644279"/>
              <a:chOff x="2743877" y="1146271"/>
              <a:chExt cx="4033437" cy="2644279"/>
            </a:xfrm>
          </p:grpSpPr>
          <p:grpSp>
            <p:nvGrpSpPr>
              <p:cNvPr id="105" name="组合 104"/>
              <p:cNvGrpSpPr/>
              <p:nvPr/>
            </p:nvGrpSpPr>
            <p:grpSpPr>
              <a:xfrm>
                <a:off x="2953511" y="1523600"/>
                <a:ext cx="3823803" cy="2266950"/>
                <a:chOff x="2953511" y="1523600"/>
                <a:chExt cx="3823803" cy="2266950"/>
              </a:xfrm>
            </p:grpSpPr>
            <p:grpSp>
              <p:nvGrpSpPr>
                <p:cNvPr id="107" name="Group 29"/>
                <p:cNvGrpSpPr/>
                <p:nvPr/>
              </p:nvGrpSpPr>
              <p:grpSpPr bwMode="auto">
                <a:xfrm>
                  <a:off x="5384283" y="1848590"/>
                  <a:ext cx="594122" cy="369094"/>
                  <a:chOff x="5263" y="2375"/>
                  <a:chExt cx="541" cy="310"/>
                </a:xfrm>
              </p:grpSpPr>
              <p:grpSp>
                <p:nvGrpSpPr>
                  <p:cNvPr id="159" name="Group 30"/>
                  <p:cNvGrpSpPr/>
                  <p:nvPr/>
                </p:nvGrpSpPr>
                <p:grpSpPr bwMode="auto">
                  <a:xfrm>
                    <a:off x="5263" y="2430"/>
                    <a:ext cx="541" cy="230"/>
                    <a:chOff x="3696" y="1968"/>
                    <a:chExt cx="1488" cy="480"/>
                  </a:xfrm>
                </p:grpSpPr>
                <p:sp>
                  <p:nvSpPr>
                    <p:cNvPr id="161" name="Rectangle 31"/>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62" name="Line 32"/>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160" name="Text Box 33"/>
                  <p:cNvSpPr txBox="1">
                    <a:spLocks noChangeArrowheads="1"/>
                  </p:cNvSpPr>
                  <p:nvPr/>
                </p:nvSpPr>
                <p:spPr bwMode="auto">
                  <a:xfrm>
                    <a:off x="5296" y="2375"/>
                    <a:ext cx="39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2</a:t>
                    </a:r>
                    <a:endParaRPr lang="en-US" altLang="zh-CN" sz="1800" b="1" dirty="0">
                      <a:latin typeface="黑体" panose="02010609060101010101" pitchFamily="49" charset="-122"/>
                      <a:ea typeface="黑体" panose="02010609060101010101" pitchFamily="49" charset="-122"/>
                    </a:endParaRPr>
                  </a:p>
                </p:txBody>
              </p:sp>
            </p:grpSp>
            <p:grpSp>
              <p:nvGrpSpPr>
                <p:cNvPr id="108" name="Group 34"/>
                <p:cNvGrpSpPr/>
                <p:nvPr/>
              </p:nvGrpSpPr>
              <p:grpSpPr bwMode="auto">
                <a:xfrm>
                  <a:off x="2953511" y="1523600"/>
                  <a:ext cx="1463278" cy="2266950"/>
                  <a:chOff x="2062" y="1968"/>
                  <a:chExt cx="1229" cy="1904"/>
                </a:xfrm>
              </p:grpSpPr>
              <p:grpSp>
                <p:nvGrpSpPr>
                  <p:cNvPr id="148" name="Group 35"/>
                  <p:cNvGrpSpPr/>
                  <p:nvPr/>
                </p:nvGrpSpPr>
                <p:grpSpPr bwMode="auto">
                  <a:xfrm>
                    <a:off x="2504" y="2004"/>
                    <a:ext cx="787" cy="1868"/>
                    <a:chOff x="864" y="2112"/>
                    <a:chExt cx="1060" cy="2518"/>
                  </a:xfrm>
                </p:grpSpPr>
                <p:sp>
                  <p:nvSpPr>
                    <p:cNvPr id="151" name="Rectangle 36"/>
                    <p:cNvSpPr>
                      <a:spLocks noChangeArrowheads="1"/>
                    </p:cNvSpPr>
                    <p:nvPr/>
                  </p:nvSpPr>
                  <p:spPr bwMode="auto">
                    <a:xfrm>
                      <a:off x="864" y="2112"/>
                      <a:ext cx="1056" cy="2518"/>
                    </a:xfrm>
                    <a:prstGeom prst="rect">
                      <a:avLst/>
                    </a:prstGeom>
                    <a:noFill/>
                    <a:ln w="19050">
                      <a:solidFill>
                        <a:srgbClr val="000000"/>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52" name="Line 37"/>
                    <p:cNvSpPr>
                      <a:spLocks noChangeShapeType="1"/>
                    </p:cNvSpPr>
                    <p:nvPr/>
                  </p:nvSpPr>
                  <p:spPr bwMode="auto">
                    <a:xfrm>
                      <a:off x="875" y="2872"/>
                      <a:ext cx="1037"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53" name="Line 38"/>
                    <p:cNvSpPr>
                      <a:spLocks noChangeShapeType="1"/>
                    </p:cNvSpPr>
                    <p:nvPr/>
                  </p:nvSpPr>
                  <p:spPr bwMode="auto">
                    <a:xfrm flipH="1">
                      <a:off x="1372" y="2112"/>
                      <a:ext cx="20" cy="251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54" name="Line 39"/>
                    <p:cNvSpPr>
                      <a:spLocks noChangeShapeType="1"/>
                    </p:cNvSpPr>
                    <p:nvPr/>
                  </p:nvSpPr>
                  <p:spPr bwMode="auto">
                    <a:xfrm>
                      <a:off x="875" y="3243"/>
                      <a:ext cx="1037"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55" name="Line 40"/>
                    <p:cNvSpPr>
                      <a:spLocks noChangeShapeType="1"/>
                    </p:cNvSpPr>
                    <p:nvPr/>
                  </p:nvSpPr>
                  <p:spPr bwMode="auto">
                    <a:xfrm>
                      <a:off x="875" y="2478"/>
                      <a:ext cx="1037"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56" name="Line 41"/>
                    <p:cNvSpPr>
                      <a:spLocks noChangeShapeType="1"/>
                    </p:cNvSpPr>
                    <p:nvPr/>
                  </p:nvSpPr>
                  <p:spPr bwMode="auto">
                    <a:xfrm>
                      <a:off x="864" y="3600"/>
                      <a:ext cx="1056" cy="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57" name="Line 42"/>
                    <p:cNvSpPr>
                      <a:spLocks noChangeShapeType="1"/>
                    </p:cNvSpPr>
                    <p:nvPr/>
                  </p:nvSpPr>
                  <p:spPr bwMode="auto">
                    <a:xfrm>
                      <a:off x="864" y="3936"/>
                      <a:ext cx="1037"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58" name="Line 43"/>
                    <p:cNvSpPr>
                      <a:spLocks noChangeShapeType="1"/>
                    </p:cNvSpPr>
                    <p:nvPr/>
                  </p:nvSpPr>
                  <p:spPr bwMode="auto">
                    <a:xfrm>
                      <a:off x="887" y="4266"/>
                      <a:ext cx="1037"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1015"/>
                    </a:p>
                  </p:txBody>
                </p:sp>
              </p:grpSp>
              <p:sp>
                <p:nvSpPr>
                  <p:cNvPr id="149" name="Text Box 44"/>
                  <p:cNvSpPr txBox="1">
                    <a:spLocks noChangeArrowheads="1"/>
                  </p:cNvSpPr>
                  <p:nvPr/>
                </p:nvSpPr>
                <p:spPr bwMode="auto">
                  <a:xfrm>
                    <a:off x="2062" y="2004"/>
                    <a:ext cx="535" cy="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5000"/>
                      </a:spcBef>
                      <a:buFontTx/>
                      <a:buNone/>
                    </a:pPr>
                    <a:r>
                      <a:rPr lang="en-US" altLang="zh-CN" sz="1500" dirty="0">
                        <a:latin typeface="黑体" panose="02010609060101010101" pitchFamily="49" charset="-122"/>
                        <a:ea typeface="黑体" panose="02010609060101010101" pitchFamily="49" charset="-122"/>
                      </a:rPr>
                      <a:t>  </a:t>
                    </a:r>
                    <a:r>
                      <a:rPr lang="en-US" altLang="zh-CN" sz="1800" b="1" dirty="0" smtClean="0">
                        <a:latin typeface="黑体" panose="02010609060101010101" pitchFamily="49" charset="-122"/>
                        <a:ea typeface="黑体" panose="02010609060101010101" pitchFamily="49" charset="-122"/>
                      </a:rPr>
                      <a:t>0</a:t>
                    </a:r>
                    <a:endParaRPr lang="en-US" altLang="zh-CN" sz="1800" b="1" dirty="0" smtClean="0">
                      <a:latin typeface="黑体" panose="02010609060101010101" pitchFamily="49" charset="-122"/>
                      <a:ea typeface="黑体" panose="02010609060101010101" pitchFamily="49" charset="-122"/>
                    </a:endParaRPr>
                  </a:p>
                  <a:p>
                    <a:pPr eaLnBrk="1" hangingPunct="1">
                      <a:spcBef>
                        <a:spcPct val="10000"/>
                      </a:spcBef>
                      <a:buFontTx/>
                      <a:buNone/>
                    </a:pPr>
                    <a:r>
                      <a:rPr lang="en-US" altLang="zh-CN" sz="1800" b="1" dirty="0" smtClean="0">
                        <a:latin typeface="黑体" panose="02010609060101010101" pitchFamily="49" charset="-122"/>
                        <a:ea typeface="黑体" panose="02010609060101010101" pitchFamily="49" charset="-122"/>
                      </a:rPr>
                      <a:t>  1</a:t>
                    </a:r>
                    <a:endParaRPr lang="en-US" altLang="zh-CN" sz="1800" b="1" dirty="0" smtClean="0">
                      <a:latin typeface="黑体" panose="02010609060101010101" pitchFamily="49" charset="-122"/>
                      <a:ea typeface="黑体" panose="02010609060101010101" pitchFamily="49" charset="-122"/>
                    </a:endParaRPr>
                  </a:p>
                  <a:p>
                    <a:pPr eaLnBrk="1" hangingPunct="1">
                      <a:spcBef>
                        <a:spcPct val="10000"/>
                      </a:spcBef>
                      <a:buFontTx/>
                      <a:buNone/>
                    </a:pPr>
                    <a:r>
                      <a:rPr lang="en-US" altLang="zh-CN" sz="1800" b="1" dirty="0" smtClean="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2</a:t>
                    </a:r>
                    <a:endParaRPr lang="en-US" altLang="zh-CN" sz="1800" b="1" dirty="0">
                      <a:latin typeface="黑体" panose="02010609060101010101" pitchFamily="49" charset="-122"/>
                      <a:ea typeface="黑体" panose="02010609060101010101" pitchFamily="49" charset="-122"/>
                    </a:endParaRPr>
                  </a:p>
                  <a:p>
                    <a:pPr eaLnBrk="1" hangingPunct="1">
                      <a:spcBef>
                        <a:spcPct val="10000"/>
                      </a:spcBef>
                      <a:buFontTx/>
                      <a:buNone/>
                    </a:pPr>
                    <a:r>
                      <a:rPr lang="en-US" altLang="zh-CN" sz="1800" b="1" dirty="0">
                        <a:latin typeface="黑体" panose="02010609060101010101" pitchFamily="49" charset="-122"/>
                        <a:ea typeface="黑体" panose="02010609060101010101" pitchFamily="49" charset="-122"/>
                      </a:rPr>
                      <a:t>  3</a:t>
                    </a:r>
                    <a:endParaRPr lang="en-US" altLang="zh-CN" sz="1800" b="1" dirty="0">
                      <a:latin typeface="黑体" panose="02010609060101010101" pitchFamily="49" charset="-122"/>
                      <a:ea typeface="黑体" panose="02010609060101010101" pitchFamily="49" charset="-122"/>
                    </a:endParaRPr>
                  </a:p>
                  <a:p>
                    <a:pPr eaLnBrk="1" hangingPunct="1">
                      <a:spcBef>
                        <a:spcPct val="10000"/>
                      </a:spcBef>
                      <a:buFontTx/>
                      <a:buNone/>
                    </a:pPr>
                    <a:r>
                      <a:rPr lang="en-US" altLang="zh-CN" sz="1800" b="1" dirty="0">
                        <a:latin typeface="黑体" panose="02010609060101010101" pitchFamily="49" charset="-122"/>
                        <a:ea typeface="黑体" panose="02010609060101010101" pitchFamily="49" charset="-122"/>
                      </a:rPr>
                      <a:t>  4</a:t>
                    </a:r>
                    <a:endParaRPr lang="en-US" altLang="zh-CN" sz="1800" dirty="0">
                      <a:latin typeface="黑体" panose="02010609060101010101" pitchFamily="49" charset="-122"/>
                      <a:ea typeface="黑体" panose="02010609060101010101" pitchFamily="49" charset="-122"/>
                    </a:endParaRPr>
                  </a:p>
                </p:txBody>
              </p:sp>
              <p:sp>
                <p:nvSpPr>
                  <p:cNvPr id="150" name="Text Box 45"/>
                  <p:cNvSpPr txBox="1">
                    <a:spLocks noChangeArrowheads="1"/>
                  </p:cNvSpPr>
                  <p:nvPr/>
                </p:nvSpPr>
                <p:spPr bwMode="auto">
                  <a:xfrm>
                    <a:off x="2575" y="1968"/>
                    <a:ext cx="357" cy="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a:p>
                    <a:pPr>
                      <a:buFontTx/>
                      <a:buNone/>
                    </a:pP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a:p>
                    <a:pPr>
                      <a:buFontTx/>
                      <a:buNone/>
                    </a:pP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a:p>
                    <a:pPr>
                      <a:buFontTx/>
                      <a:buNone/>
                    </a:pP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a:p>
                    <a:pPr>
                      <a:buFontTx/>
                      <a:buNone/>
                    </a:pP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109" name="Group 46"/>
                <p:cNvGrpSpPr/>
                <p:nvPr/>
              </p:nvGrpSpPr>
              <p:grpSpPr bwMode="auto">
                <a:xfrm>
                  <a:off x="4599661" y="1524740"/>
                  <a:ext cx="594122" cy="369094"/>
                  <a:chOff x="4530" y="1815"/>
                  <a:chExt cx="540" cy="310"/>
                </a:xfrm>
              </p:grpSpPr>
              <p:grpSp>
                <p:nvGrpSpPr>
                  <p:cNvPr id="144" name="Group 47"/>
                  <p:cNvGrpSpPr/>
                  <p:nvPr/>
                </p:nvGrpSpPr>
                <p:grpSpPr bwMode="auto">
                  <a:xfrm>
                    <a:off x="4530" y="1860"/>
                    <a:ext cx="540" cy="230"/>
                    <a:chOff x="3696" y="1968"/>
                    <a:chExt cx="1488" cy="480"/>
                  </a:xfrm>
                </p:grpSpPr>
                <p:sp>
                  <p:nvSpPr>
                    <p:cNvPr id="146" name="Rectangle 48"/>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47" name="Line 49"/>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145" name="Text Box 50"/>
                  <p:cNvSpPr txBox="1">
                    <a:spLocks noChangeArrowheads="1"/>
                  </p:cNvSpPr>
                  <p:nvPr/>
                </p:nvSpPr>
                <p:spPr bwMode="auto">
                  <a:xfrm>
                    <a:off x="4537" y="1815"/>
                    <a:ext cx="39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1</a:t>
                    </a:r>
                    <a:endParaRPr lang="en-US" altLang="zh-CN" sz="1800" b="1" dirty="0">
                      <a:latin typeface="黑体" panose="02010609060101010101" pitchFamily="49" charset="-122"/>
                      <a:ea typeface="黑体" panose="02010609060101010101" pitchFamily="49" charset="-122"/>
                    </a:endParaRPr>
                  </a:p>
                </p:txBody>
              </p:sp>
            </p:grpSp>
            <p:sp>
              <p:nvSpPr>
                <p:cNvPr id="110" name="Line 51"/>
                <p:cNvSpPr>
                  <a:spLocks noChangeShapeType="1"/>
                </p:cNvSpPr>
                <p:nvPr/>
              </p:nvSpPr>
              <p:spPr bwMode="auto">
                <a:xfrm>
                  <a:off x="4175799" y="1718512"/>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11" name="Line 52"/>
                <p:cNvSpPr>
                  <a:spLocks noChangeShapeType="1"/>
                </p:cNvSpPr>
                <p:nvPr/>
              </p:nvSpPr>
              <p:spPr bwMode="auto">
                <a:xfrm>
                  <a:off x="4175799" y="2765371"/>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12" name="Line 53"/>
                <p:cNvSpPr>
                  <a:spLocks noChangeShapeType="1"/>
                </p:cNvSpPr>
                <p:nvPr/>
              </p:nvSpPr>
              <p:spPr bwMode="auto">
                <a:xfrm>
                  <a:off x="4175799" y="2384371"/>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13" name="Line 54"/>
                <p:cNvSpPr>
                  <a:spLocks noChangeShapeType="1"/>
                </p:cNvSpPr>
                <p:nvPr/>
              </p:nvSpPr>
              <p:spPr bwMode="auto">
                <a:xfrm flipV="1">
                  <a:off x="4981852" y="1717620"/>
                  <a:ext cx="398054" cy="891"/>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nvGrpSpPr>
                <p:cNvPr id="114" name="Group 55"/>
                <p:cNvGrpSpPr/>
                <p:nvPr/>
              </p:nvGrpSpPr>
              <p:grpSpPr bwMode="auto">
                <a:xfrm>
                  <a:off x="5371120" y="1532479"/>
                  <a:ext cx="602908" cy="369094"/>
                  <a:chOff x="5255" y="1823"/>
                  <a:chExt cx="549" cy="310"/>
                </a:xfrm>
              </p:grpSpPr>
              <p:grpSp>
                <p:nvGrpSpPr>
                  <p:cNvPr id="137" name="Group 56"/>
                  <p:cNvGrpSpPr/>
                  <p:nvPr/>
                </p:nvGrpSpPr>
                <p:grpSpPr bwMode="auto">
                  <a:xfrm>
                    <a:off x="5263" y="1860"/>
                    <a:ext cx="541" cy="230"/>
                    <a:chOff x="3696" y="1968"/>
                    <a:chExt cx="1488" cy="480"/>
                  </a:xfrm>
                </p:grpSpPr>
                <p:sp>
                  <p:nvSpPr>
                    <p:cNvPr id="142" name="Rectangle 57"/>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43" name="Line 58"/>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138" name="Text Box 59"/>
                  <p:cNvSpPr txBox="1">
                    <a:spLocks noChangeArrowheads="1"/>
                  </p:cNvSpPr>
                  <p:nvPr/>
                </p:nvSpPr>
                <p:spPr bwMode="auto">
                  <a:xfrm>
                    <a:off x="5255" y="1823"/>
                    <a:ext cx="39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None/>
                    </a:pPr>
                    <a:r>
                      <a:rPr lang="en-US" altLang="zh-CN" sz="1800" b="1" dirty="0">
                        <a:latin typeface="黑体" panose="02010609060101010101" pitchFamily="49" charset="-122"/>
                        <a:ea typeface="黑体" panose="02010609060101010101" pitchFamily="49" charset="-122"/>
                      </a:rPr>
                      <a:t>3</a:t>
                    </a:r>
                    <a:endParaRPr lang="en-US" altLang="zh-CN" sz="1800" b="1" dirty="0">
                      <a:latin typeface="黑体" panose="02010609060101010101" pitchFamily="49" charset="-122"/>
                      <a:ea typeface="黑体" panose="02010609060101010101" pitchFamily="49" charset="-122"/>
                    </a:endParaRPr>
                  </a:p>
                </p:txBody>
              </p:sp>
              <p:grpSp>
                <p:nvGrpSpPr>
                  <p:cNvPr id="139" name="Group 60"/>
                  <p:cNvGrpSpPr/>
                  <p:nvPr/>
                </p:nvGrpSpPr>
                <p:grpSpPr bwMode="auto">
                  <a:xfrm>
                    <a:off x="5624" y="1926"/>
                    <a:ext cx="108" cy="98"/>
                    <a:chOff x="3456" y="720"/>
                    <a:chExt cx="192" cy="144"/>
                  </a:xfrm>
                </p:grpSpPr>
                <p:sp>
                  <p:nvSpPr>
                    <p:cNvPr id="140" name="Line 61"/>
                    <p:cNvSpPr>
                      <a:spLocks noChangeShapeType="1"/>
                    </p:cNvSpPr>
                    <p:nvPr/>
                  </p:nvSpPr>
                  <p:spPr bwMode="auto">
                    <a:xfrm flipV="1">
                      <a:off x="3456" y="720"/>
                      <a:ext cx="96"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41" name="Line 62"/>
                    <p:cNvSpPr>
                      <a:spLocks noChangeShapeType="1"/>
                    </p:cNvSpPr>
                    <p:nvPr/>
                  </p:nvSpPr>
                  <p:spPr bwMode="auto">
                    <a:xfrm>
                      <a:off x="3552" y="720"/>
                      <a:ext cx="96"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grpSp>
            </p:grpSp>
            <p:sp>
              <p:nvSpPr>
                <p:cNvPr id="115" name="Line 103"/>
                <p:cNvSpPr>
                  <a:spLocks noChangeShapeType="1"/>
                </p:cNvSpPr>
                <p:nvPr/>
              </p:nvSpPr>
              <p:spPr bwMode="auto">
                <a:xfrm>
                  <a:off x="4175799" y="3061837"/>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16" name="Line 104"/>
                <p:cNvSpPr>
                  <a:spLocks noChangeShapeType="1"/>
                </p:cNvSpPr>
                <p:nvPr/>
              </p:nvSpPr>
              <p:spPr bwMode="auto">
                <a:xfrm>
                  <a:off x="4981852" y="3061837"/>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17" name="Line 105"/>
                <p:cNvSpPr>
                  <a:spLocks noChangeShapeType="1"/>
                </p:cNvSpPr>
                <p:nvPr/>
              </p:nvSpPr>
              <p:spPr bwMode="auto">
                <a:xfrm>
                  <a:off x="4981852" y="2722509"/>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18" name="Line 106"/>
                <p:cNvSpPr>
                  <a:spLocks noChangeShapeType="1"/>
                </p:cNvSpPr>
                <p:nvPr/>
              </p:nvSpPr>
              <p:spPr bwMode="auto">
                <a:xfrm>
                  <a:off x="4981852" y="2384371"/>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nvGrpSpPr>
                <p:cNvPr id="119" name="Group 107"/>
                <p:cNvGrpSpPr/>
                <p:nvPr/>
              </p:nvGrpSpPr>
              <p:grpSpPr bwMode="auto">
                <a:xfrm>
                  <a:off x="4599661" y="1852162"/>
                  <a:ext cx="594122" cy="369094"/>
                  <a:chOff x="4530" y="2090"/>
                  <a:chExt cx="540" cy="310"/>
                </a:xfrm>
              </p:grpSpPr>
              <p:grpSp>
                <p:nvGrpSpPr>
                  <p:cNvPr id="133" name="Group 108"/>
                  <p:cNvGrpSpPr/>
                  <p:nvPr/>
                </p:nvGrpSpPr>
                <p:grpSpPr bwMode="auto">
                  <a:xfrm>
                    <a:off x="4530" y="2145"/>
                    <a:ext cx="540" cy="230"/>
                    <a:chOff x="3696" y="1968"/>
                    <a:chExt cx="1488" cy="480"/>
                  </a:xfrm>
                </p:grpSpPr>
                <p:sp>
                  <p:nvSpPr>
                    <p:cNvPr id="135" name="Rectangle 109"/>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36" name="Line 110"/>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134" name="Text Box 111"/>
                  <p:cNvSpPr txBox="1">
                    <a:spLocks noChangeArrowheads="1"/>
                  </p:cNvSpPr>
                  <p:nvPr/>
                </p:nvSpPr>
                <p:spPr bwMode="auto">
                  <a:xfrm>
                    <a:off x="4552" y="2090"/>
                    <a:ext cx="390" cy="310"/>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0</a:t>
                    </a:r>
                    <a:endParaRPr lang="en-US" altLang="zh-CN" sz="1800" b="1" dirty="0">
                      <a:latin typeface="黑体" panose="02010609060101010101" pitchFamily="49" charset="-122"/>
                      <a:ea typeface="黑体" panose="02010609060101010101" pitchFamily="49" charset="-122"/>
                    </a:endParaRPr>
                  </a:p>
                </p:txBody>
              </p:sp>
            </p:grpSp>
            <p:sp>
              <p:nvSpPr>
                <p:cNvPr id="120" name="Line 112"/>
                <p:cNvSpPr>
                  <a:spLocks noChangeShapeType="1"/>
                </p:cNvSpPr>
                <p:nvPr/>
              </p:nvSpPr>
              <p:spPr bwMode="auto">
                <a:xfrm>
                  <a:off x="4175799" y="2045043"/>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21" name="Line 118"/>
                <p:cNvSpPr>
                  <a:spLocks noChangeShapeType="1"/>
                </p:cNvSpPr>
                <p:nvPr/>
              </p:nvSpPr>
              <p:spPr bwMode="auto">
                <a:xfrm>
                  <a:off x="5005464" y="2045043"/>
                  <a:ext cx="3810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nvGrpSpPr>
                <p:cNvPr id="122" name="Group 119"/>
                <p:cNvGrpSpPr/>
                <p:nvPr/>
              </p:nvGrpSpPr>
              <p:grpSpPr bwMode="auto">
                <a:xfrm>
                  <a:off x="6184383" y="1848534"/>
                  <a:ext cx="592931" cy="369094"/>
                  <a:chOff x="3696" y="2667"/>
                  <a:chExt cx="720" cy="432"/>
                </a:xfrm>
              </p:grpSpPr>
              <p:grpSp>
                <p:nvGrpSpPr>
                  <p:cNvPr id="125" name="Group 120"/>
                  <p:cNvGrpSpPr/>
                  <p:nvPr/>
                </p:nvGrpSpPr>
                <p:grpSpPr bwMode="auto">
                  <a:xfrm>
                    <a:off x="3696" y="2667"/>
                    <a:ext cx="720" cy="432"/>
                    <a:chOff x="3744" y="795"/>
                    <a:chExt cx="864" cy="432"/>
                  </a:xfrm>
                </p:grpSpPr>
                <p:grpSp>
                  <p:nvGrpSpPr>
                    <p:cNvPr id="129" name="Group 121"/>
                    <p:cNvGrpSpPr/>
                    <p:nvPr/>
                  </p:nvGrpSpPr>
                  <p:grpSpPr bwMode="auto">
                    <a:xfrm>
                      <a:off x="3744" y="864"/>
                      <a:ext cx="864" cy="336"/>
                      <a:chOff x="3696" y="1968"/>
                      <a:chExt cx="1488" cy="480"/>
                    </a:xfrm>
                  </p:grpSpPr>
                  <p:sp>
                    <p:nvSpPr>
                      <p:cNvPr id="131" name="Rectangle 122"/>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32" name="Line 123"/>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130" name="Text Box 124"/>
                    <p:cNvSpPr txBox="1">
                      <a:spLocks noChangeArrowheads="1"/>
                    </p:cNvSpPr>
                    <p:nvPr/>
                  </p:nvSpPr>
                  <p:spPr bwMode="auto">
                    <a:xfrm>
                      <a:off x="3765" y="795"/>
                      <a:ext cx="62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4</a:t>
                      </a:r>
                      <a:endParaRPr lang="en-US" altLang="zh-CN" sz="1800" b="1" dirty="0">
                        <a:latin typeface="黑体" panose="02010609060101010101" pitchFamily="49" charset="-122"/>
                        <a:ea typeface="黑体" panose="02010609060101010101" pitchFamily="49" charset="-122"/>
                      </a:endParaRPr>
                    </a:p>
                  </p:txBody>
                </p:sp>
              </p:grpSp>
              <p:grpSp>
                <p:nvGrpSpPr>
                  <p:cNvPr id="126" name="Group 125"/>
                  <p:cNvGrpSpPr/>
                  <p:nvPr/>
                </p:nvGrpSpPr>
                <p:grpSpPr bwMode="auto">
                  <a:xfrm>
                    <a:off x="4176" y="2832"/>
                    <a:ext cx="144" cy="144"/>
                    <a:chOff x="4176" y="2832"/>
                    <a:chExt cx="144" cy="144"/>
                  </a:xfrm>
                </p:grpSpPr>
                <p:sp>
                  <p:nvSpPr>
                    <p:cNvPr id="127" name="Line 126"/>
                    <p:cNvSpPr>
                      <a:spLocks noChangeShapeType="1"/>
                    </p:cNvSpPr>
                    <p:nvPr/>
                  </p:nvSpPr>
                  <p:spPr bwMode="auto">
                    <a:xfrm flipV="1">
                      <a:off x="4176" y="2832"/>
                      <a:ext cx="72"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28" name="Line 127"/>
                    <p:cNvSpPr>
                      <a:spLocks noChangeShapeType="1"/>
                    </p:cNvSpPr>
                    <p:nvPr/>
                  </p:nvSpPr>
                  <p:spPr bwMode="auto">
                    <a:xfrm>
                      <a:off x="4248" y="2832"/>
                      <a:ext cx="72"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grpSp>
            </p:grpSp>
            <p:sp>
              <p:nvSpPr>
                <p:cNvPr id="123" name="Line 128"/>
                <p:cNvSpPr>
                  <a:spLocks noChangeShapeType="1"/>
                </p:cNvSpPr>
                <p:nvPr/>
              </p:nvSpPr>
              <p:spPr bwMode="auto">
                <a:xfrm>
                  <a:off x="5784333" y="2392706"/>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24" name="Line 129"/>
                <p:cNvSpPr>
                  <a:spLocks noChangeShapeType="1"/>
                </p:cNvSpPr>
                <p:nvPr/>
              </p:nvSpPr>
              <p:spPr bwMode="auto">
                <a:xfrm>
                  <a:off x="5774108" y="2049806"/>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sp>
            <p:nvSpPr>
              <p:cNvPr id="106" name="Rectangle 130"/>
              <p:cNvSpPr>
                <a:spLocks noChangeArrowheads="1"/>
              </p:cNvSpPr>
              <p:nvPr/>
            </p:nvSpPr>
            <p:spPr bwMode="auto">
              <a:xfrm>
                <a:off x="2743877" y="1146271"/>
                <a:ext cx="188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500" b="1" dirty="0">
                    <a:latin typeface="华文细黑" panose="02010600040101010101" pitchFamily="2" charset="-122"/>
                    <a:ea typeface="华文细黑" panose="02010600040101010101" pitchFamily="2" charset="-122"/>
                    <a:sym typeface="Webdings" panose="05030102010509060703" pitchFamily="18" charset="2"/>
                  </a:rPr>
                  <a:t>下标  编号  指针</a:t>
                </a:r>
                <a:endParaRPr lang="zh-CN" altLang="en-US" sz="1500" b="1" dirty="0">
                  <a:latin typeface="华文细黑" panose="02010600040101010101" pitchFamily="2" charset="-122"/>
                  <a:ea typeface="华文细黑" panose="02010600040101010101" pitchFamily="2" charset="-122"/>
                </a:endParaRPr>
              </a:p>
            </p:txBody>
          </p:sp>
        </p:grpSp>
        <p:grpSp>
          <p:nvGrpSpPr>
            <p:cNvPr id="6" name="Group 46"/>
            <p:cNvGrpSpPr/>
            <p:nvPr/>
          </p:nvGrpSpPr>
          <p:grpSpPr bwMode="auto">
            <a:xfrm>
              <a:off x="4607363" y="2217628"/>
              <a:ext cx="594122" cy="369094"/>
              <a:chOff x="4530" y="1815"/>
              <a:chExt cx="540" cy="310"/>
            </a:xfrm>
          </p:grpSpPr>
          <p:grpSp>
            <p:nvGrpSpPr>
              <p:cNvPr id="7" name="Group 47"/>
              <p:cNvGrpSpPr/>
              <p:nvPr/>
            </p:nvGrpSpPr>
            <p:grpSpPr bwMode="auto">
              <a:xfrm>
                <a:off x="4530" y="1860"/>
                <a:ext cx="540" cy="230"/>
                <a:chOff x="3696" y="1968"/>
                <a:chExt cx="1488" cy="480"/>
              </a:xfrm>
            </p:grpSpPr>
            <p:sp>
              <p:nvSpPr>
                <p:cNvPr id="103" name="Rectangle 48"/>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04" name="Line 49"/>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8" name="Text Box 50"/>
              <p:cNvSpPr txBox="1">
                <a:spLocks noChangeArrowheads="1"/>
              </p:cNvSpPr>
              <p:nvPr/>
            </p:nvSpPr>
            <p:spPr bwMode="auto">
              <a:xfrm>
                <a:off x="4537" y="1815"/>
                <a:ext cx="39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1</a:t>
                </a:r>
                <a:endParaRPr lang="en-US" altLang="zh-CN" sz="1800" b="1" dirty="0">
                  <a:latin typeface="黑体" panose="02010609060101010101" pitchFamily="49" charset="-122"/>
                  <a:ea typeface="黑体" panose="02010609060101010101" pitchFamily="49" charset="-122"/>
                </a:endParaRPr>
              </a:p>
            </p:txBody>
          </p:sp>
        </p:grpSp>
        <p:grpSp>
          <p:nvGrpSpPr>
            <p:cNvPr id="9" name="Group 46"/>
            <p:cNvGrpSpPr/>
            <p:nvPr/>
          </p:nvGrpSpPr>
          <p:grpSpPr bwMode="auto">
            <a:xfrm>
              <a:off x="4615065" y="2907978"/>
              <a:ext cx="594122" cy="369094"/>
              <a:chOff x="4530" y="1815"/>
              <a:chExt cx="540" cy="310"/>
            </a:xfrm>
          </p:grpSpPr>
          <p:grpSp>
            <p:nvGrpSpPr>
              <p:cNvPr id="10" name="Group 47"/>
              <p:cNvGrpSpPr/>
              <p:nvPr/>
            </p:nvGrpSpPr>
            <p:grpSpPr bwMode="auto">
              <a:xfrm>
                <a:off x="4530" y="1860"/>
                <a:ext cx="540" cy="230"/>
                <a:chOff x="3696" y="1968"/>
                <a:chExt cx="1488" cy="480"/>
              </a:xfrm>
            </p:grpSpPr>
            <p:sp>
              <p:nvSpPr>
                <p:cNvPr id="11" name="Rectangle 48"/>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2" name="Line 49"/>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13" name="Text Box 50"/>
              <p:cNvSpPr txBox="1">
                <a:spLocks noChangeArrowheads="1"/>
              </p:cNvSpPr>
              <p:nvPr/>
            </p:nvSpPr>
            <p:spPr bwMode="auto">
              <a:xfrm>
                <a:off x="4537" y="1815"/>
                <a:ext cx="39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1</a:t>
                </a:r>
                <a:endParaRPr lang="en-US" altLang="zh-CN" sz="1800" b="1" dirty="0">
                  <a:latin typeface="黑体" panose="02010609060101010101" pitchFamily="49" charset="-122"/>
                  <a:ea typeface="黑体" panose="02010609060101010101" pitchFamily="49" charset="-122"/>
                </a:endParaRPr>
              </a:p>
            </p:txBody>
          </p:sp>
        </p:grpSp>
        <p:grpSp>
          <p:nvGrpSpPr>
            <p:cNvPr id="14" name="Group 107"/>
            <p:cNvGrpSpPr/>
            <p:nvPr/>
          </p:nvGrpSpPr>
          <p:grpSpPr bwMode="auto">
            <a:xfrm>
              <a:off x="4607363" y="2553384"/>
              <a:ext cx="594122" cy="369094"/>
              <a:chOff x="4530" y="2090"/>
              <a:chExt cx="540" cy="310"/>
            </a:xfrm>
          </p:grpSpPr>
          <p:grpSp>
            <p:nvGrpSpPr>
              <p:cNvPr id="15" name="Group 108"/>
              <p:cNvGrpSpPr/>
              <p:nvPr/>
            </p:nvGrpSpPr>
            <p:grpSpPr bwMode="auto">
              <a:xfrm>
                <a:off x="4530" y="2145"/>
                <a:ext cx="540" cy="230"/>
                <a:chOff x="3696" y="1968"/>
                <a:chExt cx="1488" cy="480"/>
              </a:xfrm>
            </p:grpSpPr>
            <p:sp>
              <p:nvSpPr>
                <p:cNvPr id="16" name="Rectangle 109"/>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7" name="Line 110"/>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18" name="Text Box 111"/>
              <p:cNvSpPr txBox="1">
                <a:spLocks noChangeArrowheads="1"/>
              </p:cNvSpPr>
              <p:nvPr/>
            </p:nvSpPr>
            <p:spPr bwMode="auto">
              <a:xfrm>
                <a:off x="4552" y="2090"/>
                <a:ext cx="390" cy="310"/>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0</a:t>
                </a:r>
                <a:endParaRPr lang="en-US" altLang="zh-CN" sz="1800" b="1" dirty="0">
                  <a:latin typeface="黑体" panose="02010609060101010101" pitchFamily="49" charset="-122"/>
                  <a:ea typeface="黑体" panose="02010609060101010101" pitchFamily="49" charset="-122"/>
                </a:endParaRPr>
              </a:p>
            </p:txBody>
          </p:sp>
        </p:grpSp>
        <p:grpSp>
          <p:nvGrpSpPr>
            <p:cNvPr id="19" name="Group 55"/>
            <p:cNvGrpSpPr/>
            <p:nvPr/>
          </p:nvGrpSpPr>
          <p:grpSpPr bwMode="auto">
            <a:xfrm>
              <a:off x="5389473" y="2222446"/>
              <a:ext cx="602908" cy="369094"/>
              <a:chOff x="5255" y="1823"/>
              <a:chExt cx="549" cy="310"/>
            </a:xfrm>
          </p:grpSpPr>
          <p:grpSp>
            <p:nvGrpSpPr>
              <p:cNvPr id="20" name="Group 56"/>
              <p:cNvGrpSpPr/>
              <p:nvPr/>
            </p:nvGrpSpPr>
            <p:grpSpPr bwMode="auto">
              <a:xfrm>
                <a:off x="5263" y="1860"/>
                <a:ext cx="541" cy="230"/>
                <a:chOff x="3696" y="1968"/>
                <a:chExt cx="1488" cy="480"/>
              </a:xfrm>
            </p:grpSpPr>
            <p:sp>
              <p:nvSpPr>
                <p:cNvPr id="21" name="Rectangle 57"/>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2" name="Line 58"/>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23" name="Text Box 59"/>
              <p:cNvSpPr txBox="1">
                <a:spLocks noChangeArrowheads="1"/>
              </p:cNvSpPr>
              <p:nvPr/>
            </p:nvSpPr>
            <p:spPr bwMode="auto">
              <a:xfrm>
                <a:off x="5255" y="1823"/>
                <a:ext cx="39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None/>
                </a:pPr>
                <a:r>
                  <a:rPr lang="en-US" altLang="zh-CN" sz="1800" b="1" dirty="0">
                    <a:latin typeface="黑体" panose="02010609060101010101" pitchFamily="49" charset="-122"/>
                    <a:ea typeface="黑体" panose="02010609060101010101" pitchFamily="49" charset="-122"/>
                  </a:rPr>
                  <a:t>3</a:t>
                </a:r>
                <a:endParaRPr lang="en-US" altLang="zh-CN" sz="1800" b="1" dirty="0">
                  <a:latin typeface="黑体" panose="02010609060101010101" pitchFamily="49" charset="-122"/>
                  <a:ea typeface="黑体" panose="02010609060101010101" pitchFamily="49" charset="-122"/>
                </a:endParaRPr>
              </a:p>
            </p:txBody>
          </p:sp>
        </p:grpSp>
        <p:grpSp>
          <p:nvGrpSpPr>
            <p:cNvPr id="24" name="Group 119"/>
            <p:cNvGrpSpPr/>
            <p:nvPr/>
          </p:nvGrpSpPr>
          <p:grpSpPr bwMode="auto">
            <a:xfrm>
              <a:off x="6205564" y="2229590"/>
              <a:ext cx="596225" cy="369094"/>
              <a:chOff x="3691" y="2681"/>
              <a:chExt cx="724" cy="432"/>
            </a:xfrm>
          </p:grpSpPr>
          <p:grpSp>
            <p:nvGrpSpPr>
              <p:cNvPr id="25" name="Group 120"/>
              <p:cNvGrpSpPr/>
              <p:nvPr/>
            </p:nvGrpSpPr>
            <p:grpSpPr bwMode="auto">
              <a:xfrm>
                <a:off x="3691" y="2681"/>
                <a:ext cx="724" cy="432"/>
                <a:chOff x="3739" y="809"/>
                <a:chExt cx="869" cy="432"/>
              </a:xfrm>
            </p:grpSpPr>
            <p:grpSp>
              <p:nvGrpSpPr>
                <p:cNvPr id="26" name="Group 121"/>
                <p:cNvGrpSpPr/>
                <p:nvPr/>
              </p:nvGrpSpPr>
              <p:grpSpPr bwMode="auto">
                <a:xfrm>
                  <a:off x="3744" y="864"/>
                  <a:ext cx="864" cy="336"/>
                  <a:chOff x="3696" y="1968"/>
                  <a:chExt cx="1488" cy="480"/>
                </a:xfrm>
              </p:grpSpPr>
              <p:sp>
                <p:nvSpPr>
                  <p:cNvPr id="27" name="Rectangle 122"/>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8" name="Line 123"/>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29" name="Text Box 124"/>
                <p:cNvSpPr txBox="1">
                  <a:spLocks noChangeArrowheads="1"/>
                </p:cNvSpPr>
                <p:nvPr/>
              </p:nvSpPr>
              <p:spPr bwMode="auto">
                <a:xfrm>
                  <a:off x="3739" y="809"/>
                  <a:ext cx="62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4</a:t>
                  </a:r>
                  <a:endParaRPr lang="en-US" altLang="zh-CN" sz="1800" b="1" dirty="0">
                    <a:latin typeface="黑体" panose="02010609060101010101" pitchFamily="49" charset="-122"/>
                    <a:ea typeface="黑体" panose="02010609060101010101" pitchFamily="49" charset="-122"/>
                  </a:endParaRPr>
                </a:p>
              </p:txBody>
            </p:sp>
          </p:grpSp>
          <p:grpSp>
            <p:nvGrpSpPr>
              <p:cNvPr id="30" name="Group 125"/>
              <p:cNvGrpSpPr/>
              <p:nvPr/>
            </p:nvGrpSpPr>
            <p:grpSpPr bwMode="auto">
              <a:xfrm>
                <a:off x="4176" y="2832"/>
                <a:ext cx="144" cy="144"/>
                <a:chOff x="4176" y="2832"/>
                <a:chExt cx="144" cy="144"/>
              </a:xfrm>
            </p:grpSpPr>
            <p:sp>
              <p:nvSpPr>
                <p:cNvPr id="31" name="Line 126"/>
                <p:cNvSpPr>
                  <a:spLocks noChangeShapeType="1"/>
                </p:cNvSpPr>
                <p:nvPr/>
              </p:nvSpPr>
              <p:spPr bwMode="auto">
                <a:xfrm flipV="1">
                  <a:off x="4176" y="2832"/>
                  <a:ext cx="72"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32" name="Line 127"/>
                <p:cNvSpPr>
                  <a:spLocks noChangeShapeType="1"/>
                </p:cNvSpPr>
                <p:nvPr/>
              </p:nvSpPr>
              <p:spPr bwMode="auto">
                <a:xfrm>
                  <a:off x="4248" y="2832"/>
                  <a:ext cx="72"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grpSp>
        </p:grpSp>
        <p:grpSp>
          <p:nvGrpSpPr>
            <p:cNvPr id="33" name="Group 29"/>
            <p:cNvGrpSpPr/>
            <p:nvPr/>
          </p:nvGrpSpPr>
          <p:grpSpPr bwMode="auto">
            <a:xfrm>
              <a:off x="5410950" y="2538985"/>
              <a:ext cx="594122" cy="369094"/>
              <a:chOff x="5263" y="2375"/>
              <a:chExt cx="541" cy="310"/>
            </a:xfrm>
          </p:grpSpPr>
          <p:grpSp>
            <p:nvGrpSpPr>
              <p:cNvPr id="34" name="Group 30"/>
              <p:cNvGrpSpPr/>
              <p:nvPr/>
            </p:nvGrpSpPr>
            <p:grpSpPr bwMode="auto">
              <a:xfrm>
                <a:off x="5263" y="2430"/>
                <a:ext cx="541" cy="230"/>
                <a:chOff x="3696" y="1968"/>
                <a:chExt cx="1488" cy="480"/>
              </a:xfrm>
            </p:grpSpPr>
            <p:sp>
              <p:nvSpPr>
                <p:cNvPr id="35" name="Rectangle 31"/>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36" name="Line 32"/>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37" name="Text Box 33"/>
              <p:cNvSpPr txBox="1">
                <a:spLocks noChangeArrowheads="1"/>
              </p:cNvSpPr>
              <p:nvPr/>
            </p:nvSpPr>
            <p:spPr bwMode="auto">
              <a:xfrm>
                <a:off x="5296" y="2375"/>
                <a:ext cx="39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2</a:t>
                </a:r>
                <a:endParaRPr lang="en-US" altLang="zh-CN" sz="1800" b="1" dirty="0">
                  <a:latin typeface="黑体" panose="02010609060101010101" pitchFamily="49" charset="-122"/>
                  <a:ea typeface="黑体" panose="02010609060101010101" pitchFamily="49" charset="-122"/>
                </a:endParaRPr>
              </a:p>
            </p:txBody>
          </p:sp>
        </p:grpSp>
        <p:grpSp>
          <p:nvGrpSpPr>
            <p:cNvPr id="38" name="Group 29"/>
            <p:cNvGrpSpPr/>
            <p:nvPr/>
          </p:nvGrpSpPr>
          <p:grpSpPr bwMode="auto">
            <a:xfrm>
              <a:off x="5420533" y="2891242"/>
              <a:ext cx="594122" cy="369094"/>
              <a:chOff x="5263" y="2375"/>
              <a:chExt cx="541" cy="310"/>
            </a:xfrm>
          </p:grpSpPr>
          <p:grpSp>
            <p:nvGrpSpPr>
              <p:cNvPr id="39" name="Group 30"/>
              <p:cNvGrpSpPr/>
              <p:nvPr/>
            </p:nvGrpSpPr>
            <p:grpSpPr bwMode="auto">
              <a:xfrm>
                <a:off x="5263" y="2430"/>
                <a:ext cx="541" cy="230"/>
                <a:chOff x="3696" y="1968"/>
                <a:chExt cx="1488" cy="480"/>
              </a:xfrm>
            </p:grpSpPr>
            <p:sp>
              <p:nvSpPr>
                <p:cNvPr id="40" name="Rectangle 31"/>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41" name="Line 32"/>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42" name="Text Box 33"/>
              <p:cNvSpPr txBox="1">
                <a:spLocks noChangeArrowheads="1"/>
              </p:cNvSpPr>
              <p:nvPr/>
            </p:nvSpPr>
            <p:spPr bwMode="auto">
              <a:xfrm>
                <a:off x="5296" y="2375"/>
                <a:ext cx="39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2</a:t>
                </a:r>
                <a:endParaRPr lang="en-US" altLang="zh-CN" sz="1800" b="1" dirty="0">
                  <a:latin typeface="黑体" panose="02010609060101010101" pitchFamily="49" charset="-122"/>
                  <a:ea typeface="黑体" panose="02010609060101010101" pitchFamily="49" charset="-122"/>
                </a:endParaRPr>
              </a:p>
            </p:txBody>
          </p:sp>
        </p:grpSp>
      </p:grpSp>
      <p:sp>
        <p:nvSpPr>
          <p:cNvPr id="38937" name="AutoShape 97"/>
          <p:cNvSpPr/>
          <p:nvPr/>
        </p:nvSpPr>
        <p:spPr>
          <a:xfrm flipV="1">
            <a:off x="5854700" y="419815"/>
            <a:ext cx="2571750" cy="685800"/>
          </a:xfrm>
          <a:prstGeom prst="wedgeEllipseCallout">
            <a:avLst>
              <a:gd name="adj1" fmla="val -8755"/>
              <a:gd name="adj2" fmla="val 46352"/>
            </a:avLst>
          </a:prstGeom>
          <a:gradFill rotWithShape="0">
            <a:gsLst>
              <a:gs pos="0">
                <a:srgbClr val="CFCFCF"/>
              </a:gs>
              <a:gs pos="100000">
                <a:srgbClr val="FFFFFF"/>
              </a:gs>
            </a:gsLst>
            <a:lin ang="0" scaled="1"/>
            <a:tileRect/>
          </a:gradFill>
          <a:ln w="25400" cap="flat" cmpd="sng">
            <a:solidFill>
              <a:schemeClr val="tx1"/>
            </a:solidFill>
            <a:prstDash val="solid"/>
            <a:miter/>
            <a:headEnd type="none" w="med" len="med"/>
            <a:tailEnd type="none" w="med" len="med"/>
          </a:ln>
        </p:spPr>
        <p:txBody>
          <a:bodyPr rot="10800000"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None/>
            </a:pPr>
            <a:r>
              <a:rPr lang="zh-CN" altLang="en-US" sz="1500" b="1" dirty="0">
                <a:latin typeface="宋体" panose="02010600030101010101" pitchFamily="2" charset="-122"/>
              </a:rPr>
              <a:t>邻接表的空间代价</a:t>
            </a:r>
            <a:endParaRPr lang="zh-CN" altLang="en-US" sz="1500" b="1" dirty="0">
              <a:latin typeface="宋体" panose="02010600030101010101" pitchFamily="2" charset="-122"/>
            </a:endParaRPr>
          </a:p>
          <a:p>
            <a:pPr marL="0" lvl="0" indent="0" algn="ctr">
              <a:spcBef>
                <a:spcPct val="0"/>
              </a:spcBef>
              <a:buNone/>
            </a:pPr>
            <a:r>
              <a:rPr lang="zh-CN" altLang="en-US" sz="1500" b="1" dirty="0">
                <a:latin typeface="宋体" panose="02010600030101010101" pitchFamily="2" charset="-122"/>
              </a:rPr>
              <a:t>与图的边及顶点数均有关</a:t>
            </a:r>
            <a:endParaRPr lang="zh-CN" altLang="en-US" sz="1500" b="1"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937"/>
                                        </p:tgtEl>
                                        <p:attrNameLst>
                                          <p:attrName>style.visibility</p:attrName>
                                        </p:attrNameLst>
                                      </p:cBhvr>
                                      <p:to>
                                        <p:strVal val="visible"/>
                                      </p:to>
                                    </p:set>
                                    <p:animEffect transition="in" filter="fade">
                                      <p:cBhvr>
                                        <p:cTn id="17" dur="500"/>
                                        <p:tgtEl>
                                          <p:spTgt spid="38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3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无向图邻接表：</a:t>
            </a:r>
            <a:endParaRPr lang="en-US" altLang="zh-CN" dirty="0" smtClean="0"/>
          </a:p>
          <a:p>
            <a:pPr lvl="2"/>
            <a:r>
              <a:rPr lang="en-US" altLang="zh-CN" dirty="0"/>
              <a:t>1</a:t>
            </a:r>
            <a:r>
              <a:rPr lang="zh-CN" altLang="en-US" dirty="0"/>
              <a:t>）求顶点</a:t>
            </a:r>
            <a:r>
              <a:rPr lang="en-US" altLang="zh-CN" dirty="0"/>
              <a:t>v</a:t>
            </a:r>
            <a:r>
              <a:rPr lang="zh-CN" altLang="en-US" dirty="0"/>
              <a:t>的度</a:t>
            </a:r>
            <a:r>
              <a:rPr lang="zh-CN" altLang="en-US" dirty="0" smtClean="0"/>
              <a:t>：</a:t>
            </a:r>
            <a:endParaRPr lang="en-US" altLang="zh-CN" dirty="0" smtClean="0"/>
          </a:p>
          <a:p>
            <a:pPr lvl="2"/>
            <a:r>
              <a:rPr lang="zh-CN" altLang="en-US" dirty="0" smtClean="0"/>
              <a:t>      </a:t>
            </a:r>
            <a:r>
              <a:rPr lang="zh-CN" altLang="en-US">
                <a:sym typeface="+mn-ea"/>
              </a:rPr>
              <a:t>等于</a:t>
            </a:r>
            <a:r>
              <a:rPr>
                <a:sym typeface="+mn-ea"/>
              </a:rPr>
              <a:t>v</a:t>
            </a:r>
            <a:r>
              <a:rPr lang="zh-CN" altLang="en-US">
                <a:sym typeface="+mn-ea"/>
              </a:rPr>
              <a:t>对应线性链表的长度；</a:t>
            </a:r>
            <a:endParaRPr lang="zh-CN" altLang="en-US" dirty="0"/>
          </a:p>
          <a:p>
            <a:pPr lvl="2"/>
            <a:r>
              <a:rPr lang="en-US" altLang="zh-CN" dirty="0"/>
              <a:t>2</a:t>
            </a:r>
            <a:r>
              <a:rPr lang="zh-CN" altLang="en-US" dirty="0"/>
              <a:t>）判断两顶点是否邻接：</a:t>
            </a:r>
            <a:endParaRPr lang="en-US" altLang="zh-CN" dirty="0"/>
          </a:p>
          <a:p>
            <a:pPr lvl="2"/>
            <a:r>
              <a:rPr lang="zh-CN" altLang="en-US" dirty="0"/>
              <a:t> </a:t>
            </a:r>
            <a:r>
              <a:rPr lang="zh-CN" altLang="en-US" dirty="0" smtClean="0"/>
              <a:t>    </a:t>
            </a:r>
            <a:r>
              <a:rPr lang="zh-CN" altLang="en-US">
                <a:sym typeface="+mn-ea"/>
              </a:rPr>
              <a:t>要看</a:t>
            </a:r>
            <a:r>
              <a:rPr>
                <a:sym typeface="+mn-ea"/>
              </a:rPr>
              <a:t>v</a:t>
            </a:r>
            <a:r>
              <a:rPr lang="zh-CN" altLang="en-US">
                <a:sym typeface="+mn-ea"/>
              </a:rPr>
              <a:t>对应线性链表中有无对应结点</a:t>
            </a:r>
            <a:r>
              <a:rPr lang="zh-CN" altLang="en-US" dirty="0"/>
              <a:t>；</a:t>
            </a:r>
            <a:endParaRPr lang="zh-CN" altLang="en-US" dirty="0"/>
          </a:p>
          <a:p>
            <a:pPr lvl="2"/>
            <a:r>
              <a:rPr lang="en-US" altLang="zh-CN" dirty="0"/>
              <a:t>3</a:t>
            </a:r>
            <a:r>
              <a:rPr lang="zh-CN" altLang="en-US" dirty="0"/>
              <a:t>）在图中增加、删除边</a:t>
            </a:r>
            <a:r>
              <a:rPr lang="zh-CN" altLang="en-US" dirty="0" smtClean="0"/>
              <a:t>：</a:t>
            </a:r>
            <a:endParaRPr lang="en-US" altLang="zh-CN" dirty="0" smtClean="0"/>
          </a:p>
          <a:p>
            <a:pPr lvl="2"/>
            <a:r>
              <a:rPr lang="en-US" altLang="zh-CN" dirty="0"/>
              <a:t> </a:t>
            </a:r>
            <a:r>
              <a:rPr lang="en-US" altLang="zh-CN" dirty="0" smtClean="0"/>
              <a:t>     </a:t>
            </a:r>
            <a:r>
              <a:rPr lang="zh-CN" altLang="en-US">
                <a:sym typeface="+mn-ea"/>
              </a:rPr>
              <a:t>在相应的顶点的链表中插入、删除结点</a:t>
            </a:r>
            <a:r>
              <a:rPr lang="zh-CN" altLang="en-US" dirty="0"/>
              <a:t>；</a:t>
            </a:r>
            <a:endParaRPr lang="zh-CN" altLang="en-US" dirty="0"/>
          </a:p>
          <a:p>
            <a:pPr lvl="2"/>
            <a:r>
              <a:rPr lang="en-US" altLang="zh-CN" dirty="0"/>
              <a:t>4</a:t>
            </a:r>
            <a:r>
              <a:rPr lang="zh-CN" altLang="en-US" dirty="0"/>
              <a:t>）检测图中的总边数</a:t>
            </a:r>
            <a:r>
              <a:rPr lang="zh-CN" altLang="en-US" dirty="0" smtClean="0"/>
              <a:t>：</a:t>
            </a:r>
            <a:endParaRPr lang="en-US" altLang="zh-CN" dirty="0" smtClean="0"/>
          </a:p>
          <a:p>
            <a:pPr lvl="2"/>
            <a:r>
              <a:rPr lang="en-US" altLang="zh-CN" dirty="0"/>
              <a:t> </a:t>
            </a:r>
            <a:r>
              <a:rPr lang="en-US" altLang="zh-CN" dirty="0" smtClean="0"/>
              <a:t>     </a:t>
            </a:r>
            <a:r>
              <a:rPr lang="zh-CN" altLang="en-US">
                <a:sym typeface="+mn-ea"/>
              </a:rPr>
              <a:t>求每条线性链表的长度和，再除以</a:t>
            </a:r>
            <a:r>
              <a:rPr>
                <a:sym typeface="+mn-ea"/>
              </a:rPr>
              <a:t>2</a:t>
            </a:r>
            <a:r>
              <a:rPr lang="zh-CN" altLang="en-US">
                <a:sym typeface="+mn-ea"/>
              </a:rPr>
              <a:t>。</a:t>
            </a:r>
            <a:endParaRPr lang="zh-CN" altLang="en-US" dirty="0">
              <a:sym typeface="+mn-ea"/>
            </a:endParaRPr>
          </a:p>
        </p:txBody>
      </p:sp>
      <p:sp>
        <p:nvSpPr>
          <p:cNvPr id="3" name="标题 2"/>
          <p:cNvSpPr>
            <a:spLocks noGrp="1"/>
          </p:cNvSpPr>
          <p:nvPr>
            <p:ph type="title"/>
          </p:nvPr>
        </p:nvSpPr>
        <p:spPr>
          <a:xfrm>
            <a:off x="746301" y="171219"/>
            <a:ext cx="4816300" cy="248285"/>
          </a:xfrm>
        </p:spPr>
        <p:txBody>
          <a:bodyPr/>
          <a:lstStyle/>
          <a:p>
            <a:r>
              <a:rPr lang="en-US" altLang="zh-CN" smtClean="0">
                <a:sym typeface="+mn-ea"/>
              </a:rPr>
              <a:t>7.2 </a:t>
            </a:r>
            <a:r>
              <a:rPr smtClean="0">
                <a:sym typeface="+mn-ea"/>
              </a:rPr>
              <a:t>图的存储结构</a:t>
            </a:r>
            <a:endParaRPr lang="zh-CN" altLang="en-US" dirty="0"/>
          </a:p>
        </p:txBody>
      </p:sp>
      <p:grpSp>
        <p:nvGrpSpPr>
          <p:cNvPr id="4" name="组合 3"/>
          <p:cNvGrpSpPr/>
          <p:nvPr/>
        </p:nvGrpSpPr>
        <p:grpSpPr>
          <a:xfrm>
            <a:off x="4819154" y="356140"/>
            <a:ext cx="4057912" cy="2644279"/>
            <a:chOff x="2743877" y="1146271"/>
            <a:chExt cx="4057912" cy="2644279"/>
          </a:xfrm>
        </p:grpSpPr>
        <p:grpSp>
          <p:nvGrpSpPr>
            <p:cNvPr id="5" name="组合 4"/>
            <p:cNvGrpSpPr/>
            <p:nvPr/>
          </p:nvGrpSpPr>
          <p:grpSpPr>
            <a:xfrm>
              <a:off x="2743877" y="1146271"/>
              <a:ext cx="4033437" cy="2644279"/>
              <a:chOff x="2743877" y="1146271"/>
              <a:chExt cx="4033437" cy="2644279"/>
            </a:xfrm>
          </p:grpSpPr>
          <p:grpSp>
            <p:nvGrpSpPr>
              <p:cNvPr id="105" name="组合 104"/>
              <p:cNvGrpSpPr/>
              <p:nvPr/>
            </p:nvGrpSpPr>
            <p:grpSpPr>
              <a:xfrm>
                <a:off x="2953511" y="1523600"/>
                <a:ext cx="3823803" cy="2266950"/>
                <a:chOff x="2953511" y="1523600"/>
                <a:chExt cx="3823803" cy="2266950"/>
              </a:xfrm>
            </p:grpSpPr>
            <p:grpSp>
              <p:nvGrpSpPr>
                <p:cNvPr id="107" name="Group 29"/>
                <p:cNvGrpSpPr/>
                <p:nvPr/>
              </p:nvGrpSpPr>
              <p:grpSpPr bwMode="auto">
                <a:xfrm>
                  <a:off x="5384283" y="1848590"/>
                  <a:ext cx="594122" cy="369094"/>
                  <a:chOff x="5263" y="2375"/>
                  <a:chExt cx="541" cy="310"/>
                </a:xfrm>
              </p:grpSpPr>
              <p:grpSp>
                <p:nvGrpSpPr>
                  <p:cNvPr id="159" name="Group 30"/>
                  <p:cNvGrpSpPr/>
                  <p:nvPr/>
                </p:nvGrpSpPr>
                <p:grpSpPr bwMode="auto">
                  <a:xfrm>
                    <a:off x="5263" y="2430"/>
                    <a:ext cx="541" cy="230"/>
                    <a:chOff x="3696" y="1968"/>
                    <a:chExt cx="1488" cy="480"/>
                  </a:xfrm>
                </p:grpSpPr>
                <p:sp>
                  <p:nvSpPr>
                    <p:cNvPr id="161" name="Rectangle 31"/>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62" name="Line 32"/>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160" name="Text Box 33"/>
                  <p:cNvSpPr txBox="1">
                    <a:spLocks noChangeArrowheads="1"/>
                  </p:cNvSpPr>
                  <p:nvPr/>
                </p:nvSpPr>
                <p:spPr bwMode="auto">
                  <a:xfrm>
                    <a:off x="5296" y="2375"/>
                    <a:ext cx="39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2</a:t>
                    </a:r>
                    <a:endParaRPr lang="en-US" altLang="zh-CN" sz="1800" b="1" dirty="0">
                      <a:latin typeface="黑体" panose="02010609060101010101" pitchFamily="49" charset="-122"/>
                      <a:ea typeface="黑体" panose="02010609060101010101" pitchFamily="49" charset="-122"/>
                    </a:endParaRPr>
                  </a:p>
                </p:txBody>
              </p:sp>
            </p:grpSp>
            <p:grpSp>
              <p:nvGrpSpPr>
                <p:cNvPr id="108" name="Group 34"/>
                <p:cNvGrpSpPr/>
                <p:nvPr/>
              </p:nvGrpSpPr>
              <p:grpSpPr bwMode="auto">
                <a:xfrm>
                  <a:off x="2953511" y="1523600"/>
                  <a:ext cx="1463278" cy="2266950"/>
                  <a:chOff x="2062" y="1968"/>
                  <a:chExt cx="1229" cy="1904"/>
                </a:xfrm>
              </p:grpSpPr>
              <p:grpSp>
                <p:nvGrpSpPr>
                  <p:cNvPr id="148" name="Group 35"/>
                  <p:cNvGrpSpPr/>
                  <p:nvPr/>
                </p:nvGrpSpPr>
                <p:grpSpPr bwMode="auto">
                  <a:xfrm>
                    <a:off x="2504" y="2004"/>
                    <a:ext cx="787" cy="1868"/>
                    <a:chOff x="864" y="2112"/>
                    <a:chExt cx="1060" cy="2518"/>
                  </a:xfrm>
                </p:grpSpPr>
                <p:sp>
                  <p:nvSpPr>
                    <p:cNvPr id="151" name="Rectangle 36"/>
                    <p:cNvSpPr>
                      <a:spLocks noChangeArrowheads="1"/>
                    </p:cNvSpPr>
                    <p:nvPr/>
                  </p:nvSpPr>
                  <p:spPr bwMode="auto">
                    <a:xfrm>
                      <a:off x="864" y="2112"/>
                      <a:ext cx="1056" cy="2518"/>
                    </a:xfrm>
                    <a:prstGeom prst="rect">
                      <a:avLst/>
                    </a:prstGeom>
                    <a:noFill/>
                    <a:ln w="19050">
                      <a:solidFill>
                        <a:srgbClr val="000000"/>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52" name="Line 37"/>
                    <p:cNvSpPr>
                      <a:spLocks noChangeShapeType="1"/>
                    </p:cNvSpPr>
                    <p:nvPr/>
                  </p:nvSpPr>
                  <p:spPr bwMode="auto">
                    <a:xfrm>
                      <a:off x="875" y="2872"/>
                      <a:ext cx="1037"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53" name="Line 38"/>
                    <p:cNvSpPr>
                      <a:spLocks noChangeShapeType="1"/>
                    </p:cNvSpPr>
                    <p:nvPr/>
                  </p:nvSpPr>
                  <p:spPr bwMode="auto">
                    <a:xfrm flipH="1">
                      <a:off x="1372" y="2112"/>
                      <a:ext cx="20" cy="251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54" name="Line 39"/>
                    <p:cNvSpPr>
                      <a:spLocks noChangeShapeType="1"/>
                    </p:cNvSpPr>
                    <p:nvPr/>
                  </p:nvSpPr>
                  <p:spPr bwMode="auto">
                    <a:xfrm>
                      <a:off x="875" y="3243"/>
                      <a:ext cx="1037"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55" name="Line 40"/>
                    <p:cNvSpPr>
                      <a:spLocks noChangeShapeType="1"/>
                    </p:cNvSpPr>
                    <p:nvPr/>
                  </p:nvSpPr>
                  <p:spPr bwMode="auto">
                    <a:xfrm>
                      <a:off x="875" y="2478"/>
                      <a:ext cx="1037"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56" name="Line 41"/>
                    <p:cNvSpPr>
                      <a:spLocks noChangeShapeType="1"/>
                    </p:cNvSpPr>
                    <p:nvPr/>
                  </p:nvSpPr>
                  <p:spPr bwMode="auto">
                    <a:xfrm>
                      <a:off x="864" y="3600"/>
                      <a:ext cx="1056" cy="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57" name="Line 42"/>
                    <p:cNvSpPr>
                      <a:spLocks noChangeShapeType="1"/>
                    </p:cNvSpPr>
                    <p:nvPr/>
                  </p:nvSpPr>
                  <p:spPr bwMode="auto">
                    <a:xfrm>
                      <a:off x="864" y="3936"/>
                      <a:ext cx="1037"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58" name="Line 43"/>
                    <p:cNvSpPr>
                      <a:spLocks noChangeShapeType="1"/>
                    </p:cNvSpPr>
                    <p:nvPr/>
                  </p:nvSpPr>
                  <p:spPr bwMode="auto">
                    <a:xfrm>
                      <a:off x="887" y="4266"/>
                      <a:ext cx="1037"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1015"/>
                    </a:p>
                  </p:txBody>
                </p:sp>
              </p:grpSp>
              <p:sp>
                <p:nvSpPr>
                  <p:cNvPr id="149" name="Text Box 44"/>
                  <p:cNvSpPr txBox="1">
                    <a:spLocks noChangeArrowheads="1"/>
                  </p:cNvSpPr>
                  <p:nvPr/>
                </p:nvSpPr>
                <p:spPr bwMode="auto">
                  <a:xfrm>
                    <a:off x="2062" y="2004"/>
                    <a:ext cx="535" cy="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5000"/>
                      </a:spcBef>
                      <a:buFontTx/>
                      <a:buNone/>
                    </a:pPr>
                    <a:r>
                      <a:rPr lang="en-US" altLang="zh-CN" sz="1500" dirty="0">
                        <a:latin typeface="黑体" panose="02010609060101010101" pitchFamily="49" charset="-122"/>
                        <a:ea typeface="黑体" panose="02010609060101010101" pitchFamily="49" charset="-122"/>
                      </a:rPr>
                      <a:t>  </a:t>
                    </a:r>
                    <a:r>
                      <a:rPr lang="en-US" altLang="zh-CN" sz="1800" b="1" dirty="0" smtClean="0">
                        <a:latin typeface="黑体" panose="02010609060101010101" pitchFamily="49" charset="-122"/>
                        <a:ea typeface="黑体" panose="02010609060101010101" pitchFamily="49" charset="-122"/>
                      </a:rPr>
                      <a:t>0</a:t>
                    </a:r>
                    <a:endParaRPr lang="en-US" altLang="zh-CN" sz="1800" b="1" dirty="0" smtClean="0">
                      <a:latin typeface="黑体" panose="02010609060101010101" pitchFamily="49" charset="-122"/>
                      <a:ea typeface="黑体" panose="02010609060101010101" pitchFamily="49" charset="-122"/>
                    </a:endParaRPr>
                  </a:p>
                  <a:p>
                    <a:pPr eaLnBrk="1" hangingPunct="1">
                      <a:spcBef>
                        <a:spcPct val="10000"/>
                      </a:spcBef>
                      <a:buFontTx/>
                      <a:buNone/>
                    </a:pPr>
                    <a:r>
                      <a:rPr lang="en-US" altLang="zh-CN" sz="1800" b="1" dirty="0" smtClean="0">
                        <a:latin typeface="黑体" panose="02010609060101010101" pitchFamily="49" charset="-122"/>
                        <a:ea typeface="黑体" panose="02010609060101010101" pitchFamily="49" charset="-122"/>
                      </a:rPr>
                      <a:t>  1</a:t>
                    </a:r>
                    <a:endParaRPr lang="en-US" altLang="zh-CN" sz="1800" b="1" dirty="0" smtClean="0">
                      <a:latin typeface="黑体" panose="02010609060101010101" pitchFamily="49" charset="-122"/>
                      <a:ea typeface="黑体" panose="02010609060101010101" pitchFamily="49" charset="-122"/>
                    </a:endParaRPr>
                  </a:p>
                  <a:p>
                    <a:pPr eaLnBrk="1" hangingPunct="1">
                      <a:spcBef>
                        <a:spcPct val="10000"/>
                      </a:spcBef>
                      <a:buFontTx/>
                      <a:buNone/>
                    </a:pPr>
                    <a:r>
                      <a:rPr lang="en-US" altLang="zh-CN" sz="1800" b="1" dirty="0" smtClean="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2</a:t>
                    </a:r>
                    <a:endParaRPr lang="en-US" altLang="zh-CN" sz="1800" b="1" dirty="0">
                      <a:latin typeface="黑体" panose="02010609060101010101" pitchFamily="49" charset="-122"/>
                      <a:ea typeface="黑体" panose="02010609060101010101" pitchFamily="49" charset="-122"/>
                    </a:endParaRPr>
                  </a:p>
                  <a:p>
                    <a:pPr eaLnBrk="1" hangingPunct="1">
                      <a:spcBef>
                        <a:spcPct val="10000"/>
                      </a:spcBef>
                      <a:buFontTx/>
                      <a:buNone/>
                    </a:pPr>
                    <a:r>
                      <a:rPr lang="en-US" altLang="zh-CN" sz="1800" b="1" dirty="0">
                        <a:latin typeface="黑体" panose="02010609060101010101" pitchFamily="49" charset="-122"/>
                        <a:ea typeface="黑体" panose="02010609060101010101" pitchFamily="49" charset="-122"/>
                      </a:rPr>
                      <a:t>  3</a:t>
                    </a:r>
                    <a:endParaRPr lang="en-US" altLang="zh-CN" sz="1800" b="1" dirty="0">
                      <a:latin typeface="黑体" panose="02010609060101010101" pitchFamily="49" charset="-122"/>
                      <a:ea typeface="黑体" panose="02010609060101010101" pitchFamily="49" charset="-122"/>
                    </a:endParaRPr>
                  </a:p>
                  <a:p>
                    <a:pPr eaLnBrk="1" hangingPunct="1">
                      <a:spcBef>
                        <a:spcPct val="10000"/>
                      </a:spcBef>
                      <a:buFontTx/>
                      <a:buNone/>
                    </a:pPr>
                    <a:r>
                      <a:rPr lang="en-US" altLang="zh-CN" sz="1800" b="1" dirty="0">
                        <a:latin typeface="黑体" panose="02010609060101010101" pitchFamily="49" charset="-122"/>
                        <a:ea typeface="黑体" panose="02010609060101010101" pitchFamily="49" charset="-122"/>
                      </a:rPr>
                      <a:t>  4</a:t>
                    </a:r>
                    <a:endParaRPr lang="en-US" altLang="zh-CN" sz="1800" dirty="0">
                      <a:latin typeface="黑体" panose="02010609060101010101" pitchFamily="49" charset="-122"/>
                      <a:ea typeface="黑体" panose="02010609060101010101" pitchFamily="49" charset="-122"/>
                    </a:endParaRPr>
                  </a:p>
                </p:txBody>
              </p:sp>
              <p:sp>
                <p:nvSpPr>
                  <p:cNvPr id="150" name="Text Box 45"/>
                  <p:cNvSpPr txBox="1">
                    <a:spLocks noChangeArrowheads="1"/>
                  </p:cNvSpPr>
                  <p:nvPr/>
                </p:nvSpPr>
                <p:spPr bwMode="auto">
                  <a:xfrm>
                    <a:off x="2575" y="1968"/>
                    <a:ext cx="357" cy="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a:p>
                    <a:pPr>
                      <a:buFontTx/>
                      <a:buNone/>
                    </a:pP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a:p>
                    <a:pPr>
                      <a:buFontTx/>
                      <a:buNone/>
                    </a:pP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a:p>
                    <a:pPr>
                      <a:buFontTx/>
                      <a:buNone/>
                    </a:pP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a:p>
                    <a:pPr>
                      <a:buFontTx/>
                      <a:buNone/>
                    </a:pP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109" name="Group 46"/>
                <p:cNvGrpSpPr/>
                <p:nvPr/>
              </p:nvGrpSpPr>
              <p:grpSpPr bwMode="auto">
                <a:xfrm>
                  <a:off x="4599661" y="1524740"/>
                  <a:ext cx="594122" cy="369094"/>
                  <a:chOff x="4530" y="1815"/>
                  <a:chExt cx="540" cy="310"/>
                </a:xfrm>
              </p:grpSpPr>
              <p:grpSp>
                <p:nvGrpSpPr>
                  <p:cNvPr id="144" name="Group 47"/>
                  <p:cNvGrpSpPr/>
                  <p:nvPr/>
                </p:nvGrpSpPr>
                <p:grpSpPr bwMode="auto">
                  <a:xfrm>
                    <a:off x="4530" y="1860"/>
                    <a:ext cx="540" cy="230"/>
                    <a:chOff x="3696" y="1968"/>
                    <a:chExt cx="1488" cy="480"/>
                  </a:xfrm>
                </p:grpSpPr>
                <p:sp>
                  <p:nvSpPr>
                    <p:cNvPr id="146" name="Rectangle 48"/>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47" name="Line 49"/>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145" name="Text Box 50"/>
                  <p:cNvSpPr txBox="1">
                    <a:spLocks noChangeArrowheads="1"/>
                  </p:cNvSpPr>
                  <p:nvPr/>
                </p:nvSpPr>
                <p:spPr bwMode="auto">
                  <a:xfrm>
                    <a:off x="4537" y="1815"/>
                    <a:ext cx="39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1</a:t>
                    </a:r>
                    <a:endParaRPr lang="en-US" altLang="zh-CN" sz="1800" b="1" dirty="0">
                      <a:latin typeface="黑体" panose="02010609060101010101" pitchFamily="49" charset="-122"/>
                      <a:ea typeface="黑体" panose="02010609060101010101" pitchFamily="49" charset="-122"/>
                    </a:endParaRPr>
                  </a:p>
                </p:txBody>
              </p:sp>
            </p:grpSp>
            <p:sp>
              <p:nvSpPr>
                <p:cNvPr id="110" name="Line 51"/>
                <p:cNvSpPr>
                  <a:spLocks noChangeShapeType="1"/>
                </p:cNvSpPr>
                <p:nvPr/>
              </p:nvSpPr>
              <p:spPr bwMode="auto">
                <a:xfrm>
                  <a:off x="4175799" y="1718512"/>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11" name="Line 52"/>
                <p:cNvSpPr>
                  <a:spLocks noChangeShapeType="1"/>
                </p:cNvSpPr>
                <p:nvPr/>
              </p:nvSpPr>
              <p:spPr bwMode="auto">
                <a:xfrm>
                  <a:off x="4175799" y="2765371"/>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12" name="Line 53"/>
                <p:cNvSpPr>
                  <a:spLocks noChangeShapeType="1"/>
                </p:cNvSpPr>
                <p:nvPr/>
              </p:nvSpPr>
              <p:spPr bwMode="auto">
                <a:xfrm>
                  <a:off x="4175799" y="2384371"/>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13" name="Line 54"/>
                <p:cNvSpPr>
                  <a:spLocks noChangeShapeType="1"/>
                </p:cNvSpPr>
                <p:nvPr/>
              </p:nvSpPr>
              <p:spPr bwMode="auto">
                <a:xfrm flipV="1">
                  <a:off x="4981852" y="1717620"/>
                  <a:ext cx="398054" cy="891"/>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nvGrpSpPr>
                <p:cNvPr id="114" name="Group 55"/>
                <p:cNvGrpSpPr/>
                <p:nvPr/>
              </p:nvGrpSpPr>
              <p:grpSpPr bwMode="auto">
                <a:xfrm>
                  <a:off x="5371120" y="1532479"/>
                  <a:ext cx="602908" cy="369094"/>
                  <a:chOff x="5255" y="1823"/>
                  <a:chExt cx="549" cy="310"/>
                </a:xfrm>
              </p:grpSpPr>
              <p:grpSp>
                <p:nvGrpSpPr>
                  <p:cNvPr id="137" name="Group 56"/>
                  <p:cNvGrpSpPr/>
                  <p:nvPr/>
                </p:nvGrpSpPr>
                <p:grpSpPr bwMode="auto">
                  <a:xfrm>
                    <a:off x="5263" y="1860"/>
                    <a:ext cx="541" cy="230"/>
                    <a:chOff x="3696" y="1968"/>
                    <a:chExt cx="1488" cy="480"/>
                  </a:xfrm>
                </p:grpSpPr>
                <p:sp>
                  <p:nvSpPr>
                    <p:cNvPr id="142" name="Rectangle 57"/>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43" name="Line 58"/>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138" name="Text Box 59"/>
                  <p:cNvSpPr txBox="1">
                    <a:spLocks noChangeArrowheads="1"/>
                  </p:cNvSpPr>
                  <p:nvPr/>
                </p:nvSpPr>
                <p:spPr bwMode="auto">
                  <a:xfrm>
                    <a:off x="5255" y="1823"/>
                    <a:ext cx="39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None/>
                    </a:pPr>
                    <a:r>
                      <a:rPr lang="en-US" altLang="zh-CN" sz="1800" b="1" dirty="0">
                        <a:latin typeface="黑体" panose="02010609060101010101" pitchFamily="49" charset="-122"/>
                        <a:ea typeface="黑体" panose="02010609060101010101" pitchFamily="49" charset="-122"/>
                      </a:rPr>
                      <a:t>3</a:t>
                    </a:r>
                    <a:endParaRPr lang="en-US" altLang="zh-CN" sz="1800" b="1" dirty="0">
                      <a:latin typeface="黑体" panose="02010609060101010101" pitchFamily="49" charset="-122"/>
                      <a:ea typeface="黑体" panose="02010609060101010101" pitchFamily="49" charset="-122"/>
                    </a:endParaRPr>
                  </a:p>
                </p:txBody>
              </p:sp>
              <p:grpSp>
                <p:nvGrpSpPr>
                  <p:cNvPr id="139" name="Group 60"/>
                  <p:cNvGrpSpPr/>
                  <p:nvPr/>
                </p:nvGrpSpPr>
                <p:grpSpPr bwMode="auto">
                  <a:xfrm>
                    <a:off x="5624" y="1926"/>
                    <a:ext cx="108" cy="98"/>
                    <a:chOff x="3456" y="720"/>
                    <a:chExt cx="192" cy="144"/>
                  </a:xfrm>
                </p:grpSpPr>
                <p:sp>
                  <p:nvSpPr>
                    <p:cNvPr id="140" name="Line 61"/>
                    <p:cNvSpPr>
                      <a:spLocks noChangeShapeType="1"/>
                    </p:cNvSpPr>
                    <p:nvPr/>
                  </p:nvSpPr>
                  <p:spPr bwMode="auto">
                    <a:xfrm flipV="1">
                      <a:off x="3456" y="720"/>
                      <a:ext cx="96"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41" name="Line 62"/>
                    <p:cNvSpPr>
                      <a:spLocks noChangeShapeType="1"/>
                    </p:cNvSpPr>
                    <p:nvPr/>
                  </p:nvSpPr>
                  <p:spPr bwMode="auto">
                    <a:xfrm>
                      <a:off x="3552" y="720"/>
                      <a:ext cx="96"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grpSp>
            </p:grpSp>
            <p:sp>
              <p:nvSpPr>
                <p:cNvPr id="115" name="Line 103"/>
                <p:cNvSpPr>
                  <a:spLocks noChangeShapeType="1"/>
                </p:cNvSpPr>
                <p:nvPr/>
              </p:nvSpPr>
              <p:spPr bwMode="auto">
                <a:xfrm>
                  <a:off x="4175799" y="3061837"/>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16" name="Line 104"/>
                <p:cNvSpPr>
                  <a:spLocks noChangeShapeType="1"/>
                </p:cNvSpPr>
                <p:nvPr/>
              </p:nvSpPr>
              <p:spPr bwMode="auto">
                <a:xfrm>
                  <a:off x="4981852" y="3061837"/>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17" name="Line 105"/>
                <p:cNvSpPr>
                  <a:spLocks noChangeShapeType="1"/>
                </p:cNvSpPr>
                <p:nvPr/>
              </p:nvSpPr>
              <p:spPr bwMode="auto">
                <a:xfrm>
                  <a:off x="4981852" y="2722509"/>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18" name="Line 106"/>
                <p:cNvSpPr>
                  <a:spLocks noChangeShapeType="1"/>
                </p:cNvSpPr>
                <p:nvPr/>
              </p:nvSpPr>
              <p:spPr bwMode="auto">
                <a:xfrm>
                  <a:off x="4981852" y="2384371"/>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nvGrpSpPr>
                <p:cNvPr id="119" name="Group 107"/>
                <p:cNvGrpSpPr/>
                <p:nvPr/>
              </p:nvGrpSpPr>
              <p:grpSpPr bwMode="auto">
                <a:xfrm>
                  <a:off x="4599661" y="1852162"/>
                  <a:ext cx="594122" cy="369094"/>
                  <a:chOff x="4530" y="2090"/>
                  <a:chExt cx="540" cy="310"/>
                </a:xfrm>
              </p:grpSpPr>
              <p:grpSp>
                <p:nvGrpSpPr>
                  <p:cNvPr id="133" name="Group 108"/>
                  <p:cNvGrpSpPr/>
                  <p:nvPr/>
                </p:nvGrpSpPr>
                <p:grpSpPr bwMode="auto">
                  <a:xfrm>
                    <a:off x="4530" y="2145"/>
                    <a:ext cx="540" cy="230"/>
                    <a:chOff x="3696" y="1968"/>
                    <a:chExt cx="1488" cy="480"/>
                  </a:xfrm>
                </p:grpSpPr>
                <p:sp>
                  <p:nvSpPr>
                    <p:cNvPr id="135" name="Rectangle 109"/>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36" name="Line 110"/>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134" name="Text Box 111"/>
                  <p:cNvSpPr txBox="1">
                    <a:spLocks noChangeArrowheads="1"/>
                  </p:cNvSpPr>
                  <p:nvPr/>
                </p:nvSpPr>
                <p:spPr bwMode="auto">
                  <a:xfrm>
                    <a:off x="4552" y="2090"/>
                    <a:ext cx="390" cy="310"/>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0</a:t>
                    </a:r>
                    <a:endParaRPr lang="en-US" altLang="zh-CN" sz="1800" b="1" dirty="0">
                      <a:latin typeface="黑体" panose="02010609060101010101" pitchFamily="49" charset="-122"/>
                      <a:ea typeface="黑体" panose="02010609060101010101" pitchFamily="49" charset="-122"/>
                    </a:endParaRPr>
                  </a:p>
                </p:txBody>
              </p:sp>
            </p:grpSp>
            <p:sp>
              <p:nvSpPr>
                <p:cNvPr id="120" name="Line 112"/>
                <p:cNvSpPr>
                  <a:spLocks noChangeShapeType="1"/>
                </p:cNvSpPr>
                <p:nvPr/>
              </p:nvSpPr>
              <p:spPr bwMode="auto">
                <a:xfrm>
                  <a:off x="4175799" y="2045043"/>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21" name="Line 118"/>
                <p:cNvSpPr>
                  <a:spLocks noChangeShapeType="1"/>
                </p:cNvSpPr>
                <p:nvPr/>
              </p:nvSpPr>
              <p:spPr bwMode="auto">
                <a:xfrm>
                  <a:off x="5005464" y="2045043"/>
                  <a:ext cx="3810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nvGrpSpPr>
                <p:cNvPr id="122" name="Group 119"/>
                <p:cNvGrpSpPr/>
                <p:nvPr/>
              </p:nvGrpSpPr>
              <p:grpSpPr bwMode="auto">
                <a:xfrm>
                  <a:off x="6184383" y="1848534"/>
                  <a:ext cx="592931" cy="369094"/>
                  <a:chOff x="3696" y="2667"/>
                  <a:chExt cx="720" cy="432"/>
                </a:xfrm>
              </p:grpSpPr>
              <p:grpSp>
                <p:nvGrpSpPr>
                  <p:cNvPr id="125" name="Group 120"/>
                  <p:cNvGrpSpPr/>
                  <p:nvPr/>
                </p:nvGrpSpPr>
                <p:grpSpPr bwMode="auto">
                  <a:xfrm>
                    <a:off x="3696" y="2667"/>
                    <a:ext cx="720" cy="432"/>
                    <a:chOff x="3744" y="795"/>
                    <a:chExt cx="864" cy="432"/>
                  </a:xfrm>
                </p:grpSpPr>
                <p:grpSp>
                  <p:nvGrpSpPr>
                    <p:cNvPr id="129" name="Group 121"/>
                    <p:cNvGrpSpPr/>
                    <p:nvPr/>
                  </p:nvGrpSpPr>
                  <p:grpSpPr bwMode="auto">
                    <a:xfrm>
                      <a:off x="3744" y="864"/>
                      <a:ext cx="864" cy="336"/>
                      <a:chOff x="3696" y="1968"/>
                      <a:chExt cx="1488" cy="480"/>
                    </a:xfrm>
                  </p:grpSpPr>
                  <p:sp>
                    <p:nvSpPr>
                      <p:cNvPr id="131" name="Rectangle 122"/>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32" name="Line 123"/>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130" name="Text Box 124"/>
                    <p:cNvSpPr txBox="1">
                      <a:spLocks noChangeArrowheads="1"/>
                    </p:cNvSpPr>
                    <p:nvPr/>
                  </p:nvSpPr>
                  <p:spPr bwMode="auto">
                    <a:xfrm>
                      <a:off x="3765" y="795"/>
                      <a:ext cx="62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4</a:t>
                      </a:r>
                      <a:endParaRPr lang="en-US" altLang="zh-CN" sz="1800" b="1" dirty="0">
                        <a:latin typeface="黑体" panose="02010609060101010101" pitchFamily="49" charset="-122"/>
                        <a:ea typeface="黑体" panose="02010609060101010101" pitchFamily="49" charset="-122"/>
                      </a:endParaRPr>
                    </a:p>
                  </p:txBody>
                </p:sp>
              </p:grpSp>
              <p:grpSp>
                <p:nvGrpSpPr>
                  <p:cNvPr id="126" name="Group 125"/>
                  <p:cNvGrpSpPr/>
                  <p:nvPr/>
                </p:nvGrpSpPr>
                <p:grpSpPr bwMode="auto">
                  <a:xfrm>
                    <a:off x="4176" y="2832"/>
                    <a:ext cx="144" cy="144"/>
                    <a:chOff x="4176" y="2832"/>
                    <a:chExt cx="144" cy="144"/>
                  </a:xfrm>
                </p:grpSpPr>
                <p:sp>
                  <p:nvSpPr>
                    <p:cNvPr id="127" name="Line 126"/>
                    <p:cNvSpPr>
                      <a:spLocks noChangeShapeType="1"/>
                    </p:cNvSpPr>
                    <p:nvPr/>
                  </p:nvSpPr>
                  <p:spPr bwMode="auto">
                    <a:xfrm flipV="1">
                      <a:off x="4176" y="2832"/>
                      <a:ext cx="72"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28" name="Line 127"/>
                    <p:cNvSpPr>
                      <a:spLocks noChangeShapeType="1"/>
                    </p:cNvSpPr>
                    <p:nvPr/>
                  </p:nvSpPr>
                  <p:spPr bwMode="auto">
                    <a:xfrm>
                      <a:off x="4248" y="2832"/>
                      <a:ext cx="72"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grpSp>
            </p:grpSp>
            <p:sp>
              <p:nvSpPr>
                <p:cNvPr id="123" name="Line 128"/>
                <p:cNvSpPr>
                  <a:spLocks noChangeShapeType="1"/>
                </p:cNvSpPr>
                <p:nvPr/>
              </p:nvSpPr>
              <p:spPr bwMode="auto">
                <a:xfrm>
                  <a:off x="5784333" y="2392706"/>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24" name="Line 129"/>
                <p:cNvSpPr>
                  <a:spLocks noChangeShapeType="1"/>
                </p:cNvSpPr>
                <p:nvPr/>
              </p:nvSpPr>
              <p:spPr bwMode="auto">
                <a:xfrm>
                  <a:off x="5774108" y="2049806"/>
                  <a:ext cx="4238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sp>
            <p:nvSpPr>
              <p:cNvPr id="106" name="Rectangle 130"/>
              <p:cNvSpPr>
                <a:spLocks noChangeArrowheads="1"/>
              </p:cNvSpPr>
              <p:nvPr/>
            </p:nvSpPr>
            <p:spPr bwMode="auto">
              <a:xfrm>
                <a:off x="2743877" y="1146271"/>
                <a:ext cx="188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500" b="1" dirty="0">
                    <a:latin typeface="华文细黑" panose="02010600040101010101" pitchFamily="2" charset="-122"/>
                    <a:ea typeface="华文细黑" panose="02010600040101010101" pitchFamily="2" charset="-122"/>
                    <a:sym typeface="Webdings" panose="05030102010509060703" pitchFamily="18" charset="2"/>
                  </a:rPr>
                  <a:t>下标  编号  指针</a:t>
                </a:r>
                <a:endParaRPr lang="zh-CN" altLang="en-US" sz="1500" b="1" dirty="0">
                  <a:latin typeface="华文细黑" panose="02010600040101010101" pitchFamily="2" charset="-122"/>
                  <a:ea typeface="华文细黑" panose="02010600040101010101" pitchFamily="2" charset="-122"/>
                </a:endParaRPr>
              </a:p>
            </p:txBody>
          </p:sp>
        </p:grpSp>
        <p:grpSp>
          <p:nvGrpSpPr>
            <p:cNvPr id="6" name="Group 46"/>
            <p:cNvGrpSpPr/>
            <p:nvPr/>
          </p:nvGrpSpPr>
          <p:grpSpPr bwMode="auto">
            <a:xfrm>
              <a:off x="4607363" y="2217628"/>
              <a:ext cx="594122" cy="369094"/>
              <a:chOff x="4530" y="1815"/>
              <a:chExt cx="540" cy="310"/>
            </a:xfrm>
          </p:grpSpPr>
          <p:grpSp>
            <p:nvGrpSpPr>
              <p:cNvPr id="101" name="Group 47"/>
              <p:cNvGrpSpPr/>
              <p:nvPr/>
            </p:nvGrpSpPr>
            <p:grpSpPr bwMode="auto">
              <a:xfrm>
                <a:off x="4530" y="1860"/>
                <a:ext cx="540" cy="230"/>
                <a:chOff x="3696" y="1968"/>
                <a:chExt cx="1488" cy="480"/>
              </a:xfrm>
            </p:grpSpPr>
            <p:sp>
              <p:nvSpPr>
                <p:cNvPr id="103" name="Rectangle 48"/>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04" name="Line 49"/>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102" name="Text Box 50"/>
              <p:cNvSpPr txBox="1">
                <a:spLocks noChangeArrowheads="1"/>
              </p:cNvSpPr>
              <p:nvPr/>
            </p:nvSpPr>
            <p:spPr bwMode="auto">
              <a:xfrm>
                <a:off x="4537" y="1815"/>
                <a:ext cx="39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1</a:t>
                </a:r>
                <a:endParaRPr lang="en-US" altLang="zh-CN" sz="1800" b="1" dirty="0">
                  <a:latin typeface="黑体" panose="02010609060101010101" pitchFamily="49" charset="-122"/>
                  <a:ea typeface="黑体" panose="02010609060101010101" pitchFamily="49" charset="-122"/>
                </a:endParaRPr>
              </a:p>
            </p:txBody>
          </p:sp>
        </p:grpSp>
        <p:grpSp>
          <p:nvGrpSpPr>
            <p:cNvPr id="7" name="Group 46"/>
            <p:cNvGrpSpPr/>
            <p:nvPr/>
          </p:nvGrpSpPr>
          <p:grpSpPr bwMode="auto">
            <a:xfrm>
              <a:off x="4615065" y="2907978"/>
              <a:ext cx="594122" cy="369094"/>
              <a:chOff x="4530" y="1815"/>
              <a:chExt cx="540" cy="310"/>
            </a:xfrm>
          </p:grpSpPr>
          <p:grpSp>
            <p:nvGrpSpPr>
              <p:cNvPr id="97" name="Group 47"/>
              <p:cNvGrpSpPr/>
              <p:nvPr/>
            </p:nvGrpSpPr>
            <p:grpSpPr bwMode="auto">
              <a:xfrm>
                <a:off x="4530" y="1860"/>
                <a:ext cx="540" cy="230"/>
                <a:chOff x="3696" y="1968"/>
                <a:chExt cx="1488" cy="480"/>
              </a:xfrm>
            </p:grpSpPr>
            <p:sp>
              <p:nvSpPr>
                <p:cNvPr id="99" name="Rectangle 48"/>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00" name="Line 49"/>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98" name="Text Box 50"/>
              <p:cNvSpPr txBox="1">
                <a:spLocks noChangeArrowheads="1"/>
              </p:cNvSpPr>
              <p:nvPr/>
            </p:nvSpPr>
            <p:spPr bwMode="auto">
              <a:xfrm>
                <a:off x="4537" y="1815"/>
                <a:ext cx="39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1</a:t>
                </a:r>
                <a:endParaRPr lang="en-US" altLang="zh-CN" sz="1800" b="1" dirty="0">
                  <a:latin typeface="黑体" panose="02010609060101010101" pitchFamily="49" charset="-122"/>
                  <a:ea typeface="黑体" panose="02010609060101010101" pitchFamily="49" charset="-122"/>
                </a:endParaRPr>
              </a:p>
            </p:txBody>
          </p:sp>
        </p:grpSp>
        <p:grpSp>
          <p:nvGrpSpPr>
            <p:cNvPr id="8" name="Group 107"/>
            <p:cNvGrpSpPr/>
            <p:nvPr/>
          </p:nvGrpSpPr>
          <p:grpSpPr bwMode="auto">
            <a:xfrm>
              <a:off x="4607363" y="2553384"/>
              <a:ext cx="594122" cy="369094"/>
              <a:chOff x="4530" y="2090"/>
              <a:chExt cx="540" cy="310"/>
            </a:xfrm>
          </p:grpSpPr>
          <p:grpSp>
            <p:nvGrpSpPr>
              <p:cNvPr id="93" name="Group 108"/>
              <p:cNvGrpSpPr/>
              <p:nvPr/>
            </p:nvGrpSpPr>
            <p:grpSpPr bwMode="auto">
              <a:xfrm>
                <a:off x="4530" y="2145"/>
                <a:ext cx="540" cy="230"/>
                <a:chOff x="3696" y="1968"/>
                <a:chExt cx="1488" cy="480"/>
              </a:xfrm>
            </p:grpSpPr>
            <p:sp>
              <p:nvSpPr>
                <p:cNvPr id="95" name="Rectangle 109"/>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6" name="Line 110"/>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94" name="Text Box 111"/>
              <p:cNvSpPr txBox="1">
                <a:spLocks noChangeArrowheads="1"/>
              </p:cNvSpPr>
              <p:nvPr/>
            </p:nvSpPr>
            <p:spPr bwMode="auto">
              <a:xfrm>
                <a:off x="4552" y="2090"/>
                <a:ext cx="390" cy="310"/>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0</a:t>
                </a:r>
                <a:endParaRPr lang="en-US" altLang="zh-CN" sz="1800" b="1" dirty="0">
                  <a:latin typeface="黑体" panose="02010609060101010101" pitchFamily="49" charset="-122"/>
                  <a:ea typeface="黑体" panose="02010609060101010101" pitchFamily="49" charset="-122"/>
                </a:endParaRPr>
              </a:p>
            </p:txBody>
          </p:sp>
        </p:grpSp>
        <p:grpSp>
          <p:nvGrpSpPr>
            <p:cNvPr id="9" name="Group 55"/>
            <p:cNvGrpSpPr/>
            <p:nvPr/>
          </p:nvGrpSpPr>
          <p:grpSpPr bwMode="auto">
            <a:xfrm>
              <a:off x="5389473" y="2222446"/>
              <a:ext cx="602908" cy="369094"/>
              <a:chOff x="5255" y="1823"/>
              <a:chExt cx="549" cy="310"/>
            </a:xfrm>
          </p:grpSpPr>
          <p:grpSp>
            <p:nvGrpSpPr>
              <p:cNvPr id="89" name="Group 56"/>
              <p:cNvGrpSpPr/>
              <p:nvPr/>
            </p:nvGrpSpPr>
            <p:grpSpPr bwMode="auto">
              <a:xfrm>
                <a:off x="5263" y="1860"/>
                <a:ext cx="541" cy="230"/>
                <a:chOff x="3696" y="1968"/>
                <a:chExt cx="1488" cy="480"/>
              </a:xfrm>
            </p:grpSpPr>
            <p:sp>
              <p:nvSpPr>
                <p:cNvPr id="91" name="Rectangle 57"/>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2" name="Line 58"/>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90" name="Text Box 59"/>
              <p:cNvSpPr txBox="1">
                <a:spLocks noChangeArrowheads="1"/>
              </p:cNvSpPr>
              <p:nvPr/>
            </p:nvSpPr>
            <p:spPr bwMode="auto">
              <a:xfrm>
                <a:off x="5255" y="1823"/>
                <a:ext cx="39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None/>
                </a:pPr>
                <a:r>
                  <a:rPr lang="en-US" altLang="zh-CN" sz="1800" b="1" dirty="0">
                    <a:latin typeface="黑体" panose="02010609060101010101" pitchFamily="49" charset="-122"/>
                    <a:ea typeface="黑体" panose="02010609060101010101" pitchFamily="49" charset="-122"/>
                  </a:rPr>
                  <a:t>3</a:t>
                </a:r>
                <a:endParaRPr lang="en-US" altLang="zh-CN" sz="1800" b="1" dirty="0">
                  <a:latin typeface="黑体" panose="02010609060101010101" pitchFamily="49" charset="-122"/>
                  <a:ea typeface="黑体" panose="02010609060101010101" pitchFamily="49" charset="-122"/>
                </a:endParaRPr>
              </a:p>
            </p:txBody>
          </p:sp>
        </p:grpSp>
        <p:grpSp>
          <p:nvGrpSpPr>
            <p:cNvPr id="10" name="Group 119"/>
            <p:cNvGrpSpPr/>
            <p:nvPr/>
          </p:nvGrpSpPr>
          <p:grpSpPr bwMode="auto">
            <a:xfrm>
              <a:off x="6205564" y="2229590"/>
              <a:ext cx="596225" cy="369094"/>
              <a:chOff x="3691" y="2681"/>
              <a:chExt cx="724" cy="432"/>
            </a:xfrm>
          </p:grpSpPr>
          <p:grpSp>
            <p:nvGrpSpPr>
              <p:cNvPr id="11" name="Group 120"/>
              <p:cNvGrpSpPr/>
              <p:nvPr/>
            </p:nvGrpSpPr>
            <p:grpSpPr bwMode="auto">
              <a:xfrm>
                <a:off x="3691" y="2681"/>
                <a:ext cx="724" cy="432"/>
                <a:chOff x="3739" y="809"/>
                <a:chExt cx="869" cy="432"/>
              </a:xfrm>
            </p:grpSpPr>
            <p:grpSp>
              <p:nvGrpSpPr>
                <p:cNvPr id="85" name="Group 121"/>
                <p:cNvGrpSpPr/>
                <p:nvPr/>
              </p:nvGrpSpPr>
              <p:grpSpPr bwMode="auto">
                <a:xfrm>
                  <a:off x="3744" y="864"/>
                  <a:ext cx="864" cy="336"/>
                  <a:chOff x="3696" y="1968"/>
                  <a:chExt cx="1488" cy="480"/>
                </a:xfrm>
              </p:grpSpPr>
              <p:sp>
                <p:nvSpPr>
                  <p:cNvPr id="87" name="Rectangle 122"/>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88" name="Line 123"/>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86" name="Text Box 124"/>
                <p:cNvSpPr txBox="1">
                  <a:spLocks noChangeArrowheads="1"/>
                </p:cNvSpPr>
                <p:nvPr/>
              </p:nvSpPr>
              <p:spPr bwMode="auto">
                <a:xfrm>
                  <a:off x="3739" y="809"/>
                  <a:ext cx="62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4</a:t>
                  </a:r>
                  <a:endParaRPr lang="en-US" altLang="zh-CN" sz="1800" b="1" dirty="0">
                    <a:latin typeface="黑体" panose="02010609060101010101" pitchFamily="49" charset="-122"/>
                    <a:ea typeface="黑体" panose="02010609060101010101" pitchFamily="49" charset="-122"/>
                  </a:endParaRPr>
                </a:p>
              </p:txBody>
            </p:sp>
          </p:grpSp>
          <p:grpSp>
            <p:nvGrpSpPr>
              <p:cNvPr id="12" name="Group 125"/>
              <p:cNvGrpSpPr/>
              <p:nvPr/>
            </p:nvGrpSpPr>
            <p:grpSpPr bwMode="auto">
              <a:xfrm>
                <a:off x="4176" y="2832"/>
                <a:ext cx="144" cy="144"/>
                <a:chOff x="4176" y="2832"/>
                <a:chExt cx="144" cy="144"/>
              </a:xfrm>
            </p:grpSpPr>
            <p:sp>
              <p:nvSpPr>
                <p:cNvPr id="13" name="Line 126"/>
                <p:cNvSpPr>
                  <a:spLocks noChangeShapeType="1"/>
                </p:cNvSpPr>
                <p:nvPr/>
              </p:nvSpPr>
              <p:spPr bwMode="auto">
                <a:xfrm flipV="1">
                  <a:off x="4176" y="2832"/>
                  <a:ext cx="72"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4" name="Line 127"/>
                <p:cNvSpPr>
                  <a:spLocks noChangeShapeType="1"/>
                </p:cNvSpPr>
                <p:nvPr/>
              </p:nvSpPr>
              <p:spPr bwMode="auto">
                <a:xfrm>
                  <a:off x="4248" y="2832"/>
                  <a:ext cx="72"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grpSp>
        </p:grpSp>
        <p:grpSp>
          <p:nvGrpSpPr>
            <p:cNvPr id="15" name="Group 29"/>
            <p:cNvGrpSpPr/>
            <p:nvPr/>
          </p:nvGrpSpPr>
          <p:grpSpPr bwMode="auto">
            <a:xfrm>
              <a:off x="5410950" y="2538985"/>
              <a:ext cx="594122" cy="369094"/>
              <a:chOff x="5263" y="2375"/>
              <a:chExt cx="541" cy="310"/>
            </a:xfrm>
          </p:grpSpPr>
          <p:grpSp>
            <p:nvGrpSpPr>
              <p:cNvPr id="16" name="Group 30"/>
              <p:cNvGrpSpPr/>
              <p:nvPr/>
            </p:nvGrpSpPr>
            <p:grpSpPr bwMode="auto">
              <a:xfrm>
                <a:off x="5263" y="2430"/>
                <a:ext cx="541" cy="230"/>
                <a:chOff x="3696" y="1968"/>
                <a:chExt cx="1488" cy="480"/>
              </a:xfrm>
            </p:grpSpPr>
            <p:sp>
              <p:nvSpPr>
                <p:cNvPr id="17" name="Rectangle 31"/>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8" name="Line 32"/>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19" name="Text Box 33"/>
              <p:cNvSpPr txBox="1">
                <a:spLocks noChangeArrowheads="1"/>
              </p:cNvSpPr>
              <p:nvPr/>
            </p:nvSpPr>
            <p:spPr bwMode="auto">
              <a:xfrm>
                <a:off x="5296" y="2375"/>
                <a:ext cx="39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2</a:t>
                </a:r>
                <a:endParaRPr lang="en-US" altLang="zh-CN" sz="1800" b="1" dirty="0">
                  <a:latin typeface="黑体" panose="02010609060101010101" pitchFamily="49" charset="-122"/>
                  <a:ea typeface="黑体" panose="02010609060101010101" pitchFamily="49" charset="-122"/>
                </a:endParaRPr>
              </a:p>
            </p:txBody>
          </p:sp>
        </p:grpSp>
        <p:grpSp>
          <p:nvGrpSpPr>
            <p:cNvPr id="20" name="Group 29"/>
            <p:cNvGrpSpPr/>
            <p:nvPr/>
          </p:nvGrpSpPr>
          <p:grpSpPr bwMode="auto">
            <a:xfrm>
              <a:off x="5420533" y="2891242"/>
              <a:ext cx="594122" cy="369094"/>
              <a:chOff x="5263" y="2375"/>
              <a:chExt cx="541" cy="310"/>
            </a:xfrm>
          </p:grpSpPr>
          <p:grpSp>
            <p:nvGrpSpPr>
              <p:cNvPr id="21" name="Group 30"/>
              <p:cNvGrpSpPr/>
              <p:nvPr/>
            </p:nvGrpSpPr>
            <p:grpSpPr bwMode="auto">
              <a:xfrm>
                <a:off x="5263" y="2430"/>
                <a:ext cx="541" cy="230"/>
                <a:chOff x="3696" y="1968"/>
                <a:chExt cx="1488" cy="480"/>
              </a:xfrm>
            </p:grpSpPr>
            <p:sp>
              <p:nvSpPr>
                <p:cNvPr id="22" name="Rectangle 31"/>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3" name="Line 32"/>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24" name="Text Box 33"/>
              <p:cNvSpPr txBox="1">
                <a:spLocks noChangeArrowheads="1"/>
              </p:cNvSpPr>
              <p:nvPr/>
            </p:nvSpPr>
            <p:spPr bwMode="auto">
              <a:xfrm>
                <a:off x="5296" y="2375"/>
                <a:ext cx="39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2</a:t>
                </a:r>
                <a:endParaRPr lang="en-US" altLang="zh-CN" sz="1800" b="1" dirty="0">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8" end="8"/>
                                            </p:txEl>
                                          </p:spTgt>
                                        </p:tgtEl>
                                        <p:attrNameLst>
                                          <p:attrName>style.visibility</p:attrName>
                                        </p:attrNameLst>
                                      </p:cBhvr>
                                      <p:to>
                                        <p:strVal val="visible"/>
                                      </p:to>
                                    </p:set>
                                    <p:animEffect transition="in" filter="fade">
                                      <p:cBhvr>
                                        <p:cTn id="2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有向图的逆邻接表（入边表）：</a:t>
            </a:r>
            <a:endParaRPr lang="en-US" altLang="zh-CN" dirty="0" smtClean="0"/>
          </a:p>
          <a:p>
            <a:pPr lvl="2"/>
            <a:r>
              <a:rPr lang="zh-CN" altLang="en-US">
                <a:latin typeface="宋体" panose="02010600030101010101" pitchFamily="2" charset="-122"/>
                <a:sym typeface="+mn-ea"/>
              </a:rPr>
              <a:t>以同一顶点为</a:t>
            </a:r>
            <a:r>
              <a:rPr lang="zh-CN" altLang="en-US">
                <a:solidFill>
                  <a:srgbClr val="FF0000"/>
                </a:solidFill>
                <a:latin typeface="宋体" panose="02010600030101010101" pitchFamily="2" charset="-122"/>
                <a:sym typeface="+mn-ea"/>
              </a:rPr>
              <a:t>终点</a:t>
            </a:r>
            <a:r>
              <a:rPr lang="zh-CN" altLang="en-US">
                <a:latin typeface="宋体" panose="02010600030101010101" pitchFamily="2" charset="-122"/>
                <a:sym typeface="+mn-ea"/>
              </a:rPr>
              <a:t>的弧</a:t>
            </a:r>
            <a:r>
              <a:rPr lang="zh-CN" altLang="en-US" dirty="0" smtClean="0"/>
              <a:t>构成一个单链表，该链表的头指针和该顶点数据一起存在一个结构数组中。</a:t>
            </a:r>
            <a:endParaRPr lang="zh-CN" altLang="en-US" dirty="0" smtClean="0"/>
          </a:p>
          <a:p>
            <a:pPr lvl="2"/>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smtClean="0">
                <a:sym typeface="+mn-ea"/>
              </a:rPr>
              <a:t>7.2 </a:t>
            </a:r>
            <a:r>
              <a:rPr smtClean="0">
                <a:sym typeface="+mn-ea"/>
              </a:rPr>
              <a:t>图的存储结构</a:t>
            </a:r>
            <a:endParaRPr lang="zh-CN" altLang="en-US" dirty="0"/>
          </a:p>
        </p:txBody>
      </p:sp>
      <p:grpSp>
        <p:nvGrpSpPr>
          <p:cNvPr id="192" name="Group 26"/>
          <p:cNvGrpSpPr/>
          <p:nvPr/>
        </p:nvGrpSpPr>
        <p:grpSpPr bwMode="auto">
          <a:xfrm>
            <a:off x="746134" y="2058159"/>
            <a:ext cx="1415653" cy="1283493"/>
            <a:chOff x="378" y="1667"/>
            <a:chExt cx="1189" cy="1078"/>
          </a:xfrm>
        </p:grpSpPr>
        <p:sp>
          <p:nvSpPr>
            <p:cNvPr id="193" name="Line 27"/>
            <p:cNvSpPr>
              <a:spLocks noChangeShapeType="1"/>
            </p:cNvSpPr>
            <p:nvPr/>
          </p:nvSpPr>
          <p:spPr bwMode="auto">
            <a:xfrm>
              <a:off x="618" y="2019"/>
              <a:ext cx="0" cy="412"/>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94" name="Line 28"/>
            <p:cNvSpPr>
              <a:spLocks noChangeShapeType="1"/>
            </p:cNvSpPr>
            <p:nvPr/>
          </p:nvSpPr>
          <p:spPr bwMode="auto">
            <a:xfrm>
              <a:off x="752" y="2602"/>
              <a:ext cx="506" cy="0"/>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95" name="Line 29"/>
            <p:cNvSpPr>
              <a:spLocks noChangeShapeType="1"/>
            </p:cNvSpPr>
            <p:nvPr/>
          </p:nvSpPr>
          <p:spPr bwMode="auto">
            <a:xfrm>
              <a:off x="752" y="1848"/>
              <a:ext cx="472" cy="0"/>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196" name="Line 30"/>
            <p:cNvSpPr>
              <a:spLocks noChangeShapeType="1"/>
            </p:cNvSpPr>
            <p:nvPr/>
          </p:nvSpPr>
          <p:spPr bwMode="auto">
            <a:xfrm flipH="1" flipV="1">
              <a:off x="672" y="1920"/>
              <a:ext cx="672" cy="624"/>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nvGrpSpPr>
            <p:cNvPr id="197" name="Group 31"/>
            <p:cNvGrpSpPr/>
            <p:nvPr/>
          </p:nvGrpSpPr>
          <p:grpSpPr bwMode="auto">
            <a:xfrm>
              <a:off x="378" y="1667"/>
              <a:ext cx="408" cy="310"/>
              <a:chOff x="378" y="1667"/>
              <a:chExt cx="408" cy="310"/>
            </a:xfrm>
          </p:grpSpPr>
          <p:sp>
            <p:nvSpPr>
              <p:cNvPr id="207" name="Oval 3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08" name="Text Box 33"/>
              <p:cNvSpPr txBox="1">
                <a:spLocks noChangeArrowheads="1"/>
              </p:cNvSpPr>
              <p:nvPr/>
            </p:nvSpPr>
            <p:spPr bwMode="auto">
              <a:xfrm>
                <a:off x="378" y="1667"/>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198" name="Group 34"/>
            <p:cNvGrpSpPr/>
            <p:nvPr/>
          </p:nvGrpSpPr>
          <p:grpSpPr bwMode="auto">
            <a:xfrm>
              <a:off x="1149" y="1667"/>
              <a:ext cx="408" cy="312"/>
              <a:chOff x="381" y="1665"/>
              <a:chExt cx="408" cy="312"/>
            </a:xfrm>
          </p:grpSpPr>
          <p:sp>
            <p:nvSpPr>
              <p:cNvPr id="205" name="Oval 3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06" name="Text Box 36"/>
              <p:cNvSpPr txBox="1">
                <a:spLocks noChangeArrowheads="1"/>
              </p:cNvSpPr>
              <p:nvPr/>
            </p:nvSpPr>
            <p:spPr bwMode="auto">
              <a:xfrm>
                <a:off x="381" y="1665"/>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199" name="Group 37"/>
            <p:cNvGrpSpPr/>
            <p:nvPr/>
          </p:nvGrpSpPr>
          <p:grpSpPr bwMode="auto">
            <a:xfrm>
              <a:off x="393" y="2428"/>
              <a:ext cx="408" cy="317"/>
              <a:chOff x="393" y="1660"/>
              <a:chExt cx="408" cy="317"/>
            </a:xfrm>
          </p:grpSpPr>
          <p:sp>
            <p:nvSpPr>
              <p:cNvPr id="203" name="Oval 3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04" name="Text Box 39"/>
              <p:cNvSpPr txBox="1">
                <a:spLocks noChangeArrowheads="1"/>
              </p:cNvSpPr>
              <p:nvPr/>
            </p:nvSpPr>
            <p:spPr bwMode="auto">
              <a:xfrm>
                <a:off x="393" y="1660"/>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nvGrpSpPr>
            <p:cNvPr id="200" name="Group 40"/>
            <p:cNvGrpSpPr/>
            <p:nvPr/>
          </p:nvGrpSpPr>
          <p:grpSpPr bwMode="auto">
            <a:xfrm>
              <a:off x="1159" y="2428"/>
              <a:ext cx="408" cy="317"/>
              <a:chOff x="391" y="1660"/>
              <a:chExt cx="408" cy="317"/>
            </a:xfrm>
          </p:grpSpPr>
          <p:sp>
            <p:nvSpPr>
              <p:cNvPr id="201" name="Oval 41"/>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02" name="Text Box 42"/>
              <p:cNvSpPr txBox="1">
                <a:spLocks noChangeArrowheads="1"/>
              </p:cNvSpPr>
              <p:nvPr/>
            </p:nvSpPr>
            <p:spPr bwMode="auto">
              <a:xfrm>
                <a:off x="391" y="1660"/>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grpSp>
        <p:nvGrpSpPr>
          <p:cNvPr id="21" name="组合 20"/>
          <p:cNvGrpSpPr/>
          <p:nvPr/>
        </p:nvGrpSpPr>
        <p:grpSpPr>
          <a:xfrm>
            <a:off x="2941320" y="1846580"/>
            <a:ext cx="2449195" cy="2649855"/>
            <a:chOff x="4632" y="2908"/>
            <a:chExt cx="3857" cy="4173"/>
          </a:xfrm>
        </p:grpSpPr>
        <p:sp>
          <p:nvSpPr>
            <p:cNvPr id="250" name="Text Box 4"/>
            <p:cNvSpPr txBox="1">
              <a:spLocks noChangeArrowheads="1"/>
            </p:cNvSpPr>
            <p:nvPr/>
          </p:nvSpPr>
          <p:spPr bwMode="auto">
            <a:xfrm>
              <a:off x="4632" y="2908"/>
              <a:ext cx="2945"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None/>
              </a:pPr>
              <a:r>
                <a:rPr lang="zh-CN" altLang="en-US" sz="1800" b="1" dirty="0">
                  <a:latin typeface="黑体" panose="02010609060101010101" pitchFamily="49" charset="-122"/>
                  <a:ea typeface="黑体" panose="02010609060101010101" pitchFamily="49" charset="-122"/>
                </a:rPr>
                <a:t> </a:t>
              </a:r>
              <a:r>
                <a:rPr lang="zh-CN" altLang="en-US" sz="1800" b="1" dirty="0" smtClean="0">
                  <a:latin typeface="黑体" panose="02010609060101010101" pitchFamily="49" charset="-122"/>
                  <a:ea typeface="黑体" panose="02010609060101010101" pitchFamily="49" charset="-122"/>
                </a:rPr>
                <a:t>    </a:t>
              </a:r>
              <a:r>
                <a:rPr lang="zh-CN" altLang="en-US" sz="1800" b="1" dirty="0">
                  <a:latin typeface="黑体" panose="02010609060101010101" pitchFamily="49" charset="-122"/>
                  <a:ea typeface="黑体" panose="02010609060101010101" pitchFamily="49" charset="-122"/>
                </a:rPr>
                <a:t>编号 指针  </a:t>
              </a:r>
              <a:endParaRPr lang="zh-CN" altLang="en-US" sz="1800" b="1" dirty="0">
                <a:latin typeface="黑体" panose="02010609060101010101" pitchFamily="49" charset="-122"/>
                <a:ea typeface="黑体" panose="02010609060101010101" pitchFamily="49" charset="-122"/>
              </a:endParaRPr>
            </a:p>
          </p:txBody>
        </p:sp>
        <p:sp>
          <p:nvSpPr>
            <p:cNvPr id="287" name="Rectangle 7"/>
            <p:cNvSpPr>
              <a:spLocks noChangeArrowheads="1"/>
            </p:cNvSpPr>
            <p:nvPr/>
          </p:nvSpPr>
          <p:spPr bwMode="auto">
            <a:xfrm>
              <a:off x="5679" y="3475"/>
              <a:ext cx="1527" cy="3567"/>
            </a:xfrm>
            <a:prstGeom prst="rect">
              <a:avLst/>
            </a:prstGeom>
            <a:noFill/>
            <a:ln w="19050" cap="rnd">
              <a:solidFill>
                <a:srgbClr val="000000"/>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88" name="Line 8"/>
            <p:cNvSpPr>
              <a:spLocks noChangeShapeType="1"/>
            </p:cNvSpPr>
            <p:nvPr/>
          </p:nvSpPr>
          <p:spPr bwMode="auto">
            <a:xfrm>
              <a:off x="5688" y="4379"/>
              <a:ext cx="1527" cy="2"/>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89" name="Line 9"/>
            <p:cNvSpPr>
              <a:spLocks noChangeShapeType="1"/>
            </p:cNvSpPr>
            <p:nvPr/>
          </p:nvSpPr>
          <p:spPr bwMode="auto">
            <a:xfrm>
              <a:off x="5690" y="4872"/>
              <a:ext cx="1527" cy="2"/>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90" name="Line 10"/>
            <p:cNvSpPr>
              <a:spLocks noChangeShapeType="1"/>
            </p:cNvSpPr>
            <p:nvPr/>
          </p:nvSpPr>
          <p:spPr bwMode="auto">
            <a:xfrm>
              <a:off x="5703" y="5810"/>
              <a:ext cx="1484" cy="9"/>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91" name="Line 11"/>
            <p:cNvSpPr>
              <a:spLocks noChangeShapeType="1"/>
            </p:cNvSpPr>
            <p:nvPr/>
          </p:nvSpPr>
          <p:spPr bwMode="auto">
            <a:xfrm>
              <a:off x="5703" y="6228"/>
              <a:ext cx="1491" cy="9"/>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92" name="Line 12"/>
            <p:cNvSpPr>
              <a:spLocks noChangeShapeType="1"/>
            </p:cNvSpPr>
            <p:nvPr/>
          </p:nvSpPr>
          <p:spPr bwMode="auto">
            <a:xfrm>
              <a:off x="5690" y="7081"/>
              <a:ext cx="1527" cy="0"/>
            </a:xfrm>
            <a:prstGeom prst="line">
              <a:avLst/>
            </a:prstGeom>
            <a:noFill/>
            <a:ln w="19050" cap="rnd">
              <a:solidFill>
                <a:schemeClr val="bg2"/>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93" name="Line 13"/>
            <p:cNvSpPr>
              <a:spLocks noChangeShapeType="1"/>
            </p:cNvSpPr>
            <p:nvPr/>
          </p:nvSpPr>
          <p:spPr bwMode="auto">
            <a:xfrm>
              <a:off x="6487" y="3475"/>
              <a:ext cx="6" cy="3567"/>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94" name="Line 14"/>
            <p:cNvSpPr>
              <a:spLocks noChangeShapeType="1"/>
            </p:cNvSpPr>
            <p:nvPr/>
          </p:nvSpPr>
          <p:spPr bwMode="auto">
            <a:xfrm>
              <a:off x="5690" y="5365"/>
              <a:ext cx="1515" cy="19"/>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95" name="Line 15"/>
            <p:cNvSpPr>
              <a:spLocks noChangeShapeType="1"/>
            </p:cNvSpPr>
            <p:nvPr/>
          </p:nvSpPr>
          <p:spPr bwMode="auto">
            <a:xfrm flipV="1">
              <a:off x="5717" y="3919"/>
              <a:ext cx="1478" cy="8"/>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53" name="Text Box 16"/>
            <p:cNvSpPr txBox="1">
              <a:spLocks noChangeArrowheads="1"/>
            </p:cNvSpPr>
            <p:nvPr/>
          </p:nvSpPr>
          <p:spPr bwMode="auto">
            <a:xfrm>
              <a:off x="5816" y="3485"/>
              <a:ext cx="853" cy="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a:p>
              <a:pPr>
                <a:spcBef>
                  <a:spcPct val="0"/>
                </a:spcBef>
                <a:buFontTx/>
                <a:buNone/>
              </a:pP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a:p>
              <a:pPr>
                <a:spcBef>
                  <a:spcPct val="0"/>
                </a:spcBef>
                <a:buFontTx/>
                <a:buNone/>
              </a:pP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a:p>
              <a:pPr>
                <a:spcBef>
                  <a:spcPct val="0"/>
                </a:spcBef>
                <a:buFontTx/>
                <a:buNone/>
              </a:pPr>
              <a:r>
                <a:rPr lang="en-US" altLang="zh-CN" sz="1800" b="1" dirty="0" smtClean="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nvGrpSpPr>
            <p:cNvPr id="255" name="Group 18"/>
            <p:cNvGrpSpPr/>
            <p:nvPr/>
          </p:nvGrpSpPr>
          <p:grpSpPr bwMode="auto">
            <a:xfrm>
              <a:off x="7522" y="3432"/>
              <a:ext cx="927" cy="580"/>
              <a:chOff x="2134" y="1940"/>
              <a:chExt cx="671" cy="342"/>
            </a:xfrm>
          </p:grpSpPr>
          <p:grpSp>
            <p:nvGrpSpPr>
              <p:cNvPr id="283" name="Group 19"/>
              <p:cNvGrpSpPr/>
              <p:nvPr/>
            </p:nvGrpSpPr>
            <p:grpSpPr bwMode="auto">
              <a:xfrm>
                <a:off x="2134" y="2002"/>
                <a:ext cx="671" cy="240"/>
                <a:chOff x="3696" y="1968"/>
                <a:chExt cx="1488" cy="480"/>
              </a:xfrm>
            </p:grpSpPr>
            <p:sp>
              <p:nvSpPr>
                <p:cNvPr id="285" name="Rectangle 20"/>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86" name="Line 21"/>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284" name="Text Box 22"/>
              <p:cNvSpPr txBox="1">
                <a:spLocks noChangeArrowheads="1"/>
              </p:cNvSpPr>
              <p:nvPr/>
            </p:nvSpPr>
            <p:spPr bwMode="auto">
              <a:xfrm>
                <a:off x="2149" y="1940"/>
                <a:ext cx="484"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3</a:t>
                </a:r>
                <a:endParaRPr lang="en-US" altLang="zh-CN" sz="1800" b="1" dirty="0">
                  <a:latin typeface="黑体" panose="02010609060101010101" pitchFamily="49" charset="-122"/>
                  <a:ea typeface="黑体" panose="02010609060101010101" pitchFamily="49" charset="-122"/>
                </a:endParaRPr>
              </a:p>
            </p:txBody>
          </p:sp>
        </p:grpSp>
        <p:sp>
          <p:nvSpPr>
            <p:cNvPr id="256" name="Line 23"/>
            <p:cNvSpPr>
              <a:spLocks noChangeShapeType="1"/>
            </p:cNvSpPr>
            <p:nvPr/>
          </p:nvSpPr>
          <p:spPr bwMode="auto">
            <a:xfrm>
              <a:off x="6904" y="3717"/>
              <a:ext cx="618"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257" name="Line 24"/>
            <p:cNvSpPr>
              <a:spLocks noChangeShapeType="1"/>
            </p:cNvSpPr>
            <p:nvPr/>
          </p:nvSpPr>
          <p:spPr bwMode="auto">
            <a:xfrm>
              <a:off x="6904" y="5168"/>
              <a:ext cx="618"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258" name="Line 25"/>
            <p:cNvSpPr>
              <a:spLocks noChangeShapeType="1"/>
            </p:cNvSpPr>
            <p:nvPr/>
          </p:nvSpPr>
          <p:spPr bwMode="auto">
            <a:xfrm>
              <a:off x="6904" y="4645"/>
              <a:ext cx="618"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nvGrpSpPr>
            <p:cNvPr id="270" name="Group 35"/>
            <p:cNvGrpSpPr/>
            <p:nvPr/>
          </p:nvGrpSpPr>
          <p:grpSpPr bwMode="auto">
            <a:xfrm>
              <a:off x="7522" y="4463"/>
              <a:ext cx="927" cy="405"/>
              <a:chOff x="3696" y="1968"/>
              <a:chExt cx="1488" cy="480"/>
            </a:xfrm>
          </p:grpSpPr>
          <p:sp>
            <p:nvSpPr>
              <p:cNvPr id="274" name="Rectangle 36"/>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75" name="Line 37"/>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271" name="Text Box 38"/>
            <p:cNvSpPr txBox="1">
              <a:spLocks noChangeArrowheads="1"/>
            </p:cNvSpPr>
            <p:nvPr/>
          </p:nvSpPr>
          <p:spPr bwMode="auto">
            <a:xfrm>
              <a:off x="7533" y="4341"/>
              <a:ext cx="669"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0</a:t>
              </a:r>
              <a:endParaRPr lang="en-US" altLang="zh-CN" sz="1800" b="1" dirty="0">
                <a:latin typeface="黑体" panose="02010609060101010101" pitchFamily="49" charset="-122"/>
                <a:ea typeface="黑体" panose="02010609060101010101" pitchFamily="49" charset="-122"/>
              </a:endParaRPr>
            </a:p>
          </p:txBody>
        </p:sp>
        <p:sp>
          <p:nvSpPr>
            <p:cNvPr id="272" name="Line 39"/>
            <p:cNvSpPr>
              <a:spLocks noChangeShapeType="1"/>
            </p:cNvSpPr>
            <p:nvPr/>
          </p:nvSpPr>
          <p:spPr bwMode="auto">
            <a:xfrm flipV="1">
              <a:off x="8140" y="4578"/>
              <a:ext cx="94" cy="17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73" name="Line 40"/>
            <p:cNvSpPr>
              <a:spLocks noChangeShapeType="1"/>
            </p:cNvSpPr>
            <p:nvPr/>
          </p:nvSpPr>
          <p:spPr bwMode="auto">
            <a:xfrm>
              <a:off x="8233" y="4578"/>
              <a:ext cx="93" cy="17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grpSp>
          <p:nvGrpSpPr>
            <p:cNvPr id="261" name="Group 41"/>
            <p:cNvGrpSpPr/>
            <p:nvPr/>
          </p:nvGrpSpPr>
          <p:grpSpPr bwMode="auto">
            <a:xfrm>
              <a:off x="7516" y="3912"/>
              <a:ext cx="933" cy="581"/>
              <a:chOff x="4572" y="1479"/>
              <a:chExt cx="674" cy="310"/>
            </a:xfrm>
          </p:grpSpPr>
          <p:grpSp>
            <p:nvGrpSpPr>
              <p:cNvPr id="263" name="Group 42"/>
              <p:cNvGrpSpPr/>
              <p:nvPr/>
            </p:nvGrpSpPr>
            <p:grpSpPr bwMode="auto">
              <a:xfrm>
                <a:off x="4575" y="1526"/>
                <a:ext cx="671" cy="216"/>
                <a:chOff x="3696" y="1968"/>
                <a:chExt cx="1488" cy="480"/>
              </a:xfrm>
            </p:grpSpPr>
            <p:sp>
              <p:nvSpPr>
                <p:cNvPr id="268" name="Rectangle 43"/>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69" name="Line 44"/>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264" name="Text Box 45"/>
              <p:cNvSpPr txBox="1">
                <a:spLocks noChangeArrowheads="1"/>
              </p:cNvSpPr>
              <p:nvPr/>
            </p:nvSpPr>
            <p:spPr bwMode="auto">
              <a:xfrm>
                <a:off x="4572" y="1479"/>
                <a:ext cx="484"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0</a:t>
                </a:r>
                <a:endParaRPr lang="en-US" altLang="zh-CN" sz="1800" b="1" dirty="0">
                  <a:latin typeface="黑体" panose="02010609060101010101" pitchFamily="49" charset="-122"/>
                  <a:ea typeface="黑体" panose="02010609060101010101" pitchFamily="49" charset="-122"/>
                </a:endParaRPr>
              </a:p>
            </p:txBody>
          </p:sp>
          <p:grpSp>
            <p:nvGrpSpPr>
              <p:cNvPr id="265" name="Group 46"/>
              <p:cNvGrpSpPr/>
              <p:nvPr/>
            </p:nvGrpSpPr>
            <p:grpSpPr bwMode="auto">
              <a:xfrm>
                <a:off x="5022" y="1588"/>
                <a:ext cx="135" cy="92"/>
                <a:chOff x="3456" y="720"/>
                <a:chExt cx="192" cy="144"/>
              </a:xfrm>
            </p:grpSpPr>
            <p:sp>
              <p:nvSpPr>
                <p:cNvPr id="266" name="Line 47"/>
                <p:cNvSpPr>
                  <a:spLocks noChangeShapeType="1"/>
                </p:cNvSpPr>
                <p:nvPr/>
              </p:nvSpPr>
              <p:spPr bwMode="auto">
                <a:xfrm flipV="1">
                  <a:off x="3456" y="720"/>
                  <a:ext cx="96"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67" name="Line 48"/>
                <p:cNvSpPr>
                  <a:spLocks noChangeShapeType="1"/>
                </p:cNvSpPr>
                <p:nvPr/>
              </p:nvSpPr>
              <p:spPr bwMode="auto">
                <a:xfrm>
                  <a:off x="3552" y="720"/>
                  <a:ext cx="96"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grpSp>
        </p:grpSp>
        <p:sp>
          <p:nvSpPr>
            <p:cNvPr id="296" name="Line 11"/>
            <p:cNvSpPr>
              <a:spLocks noChangeShapeType="1"/>
            </p:cNvSpPr>
            <p:nvPr/>
          </p:nvSpPr>
          <p:spPr bwMode="auto">
            <a:xfrm flipV="1">
              <a:off x="5699" y="6657"/>
              <a:ext cx="1489" cy="5"/>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4" name="Text Box 16"/>
            <p:cNvSpPr txBox="1">
              <a:spLocks noChangeArrowheads="1"/>
            </p:cNvSpPr>
            <p:nvPr/>
          </p:nvSpPr>
          <p:spPr bwMode="auto">
            <a:xfrm>
              <a:off x="4827" y="3435"/>
              <a:ext cx="853"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b="1" dirty="0">
                  <a:latin typeface="黑体" panose="02010609060101010101" pitchFamily="49" charset="-122"/>
                  <a:ea typeface="黑体" panose="02010609060101010101" pitchFamily="49" charset="-122"/>
                </a:rPr>
                <a:t> 0</a:t>
              </a:r>
              <a:endParaRPr lang="en-US" altLang="zh-CN" sz="1800" b="1" dirty="0">
                <a:latin typeface="黑体" panose="02010609060101010101" pitchFamily="49" charset="-122"/>
                <a:ea typeface="黑体" panose="02010609060101010101" pitchFamily="49" charset="-122"/>
              </a:endParaRPr>
            </a:p>
            <a:p>
              <a:pPr>
                <a:spcBef>
                  <a:spcPct val="0"/>
                </a:spcBef>
                <a:buFontTx/>
                <a:buNone/>
              </a:pPr>
              <a:r>
                <a:rPr lang="en-US" altLang="zh-CN" sz="1800" b="1" dirty="0">
                  <a:latin typeface="黑体" panose="02010609060101010101" pitchFamily="49" charset="-122"/>
                  <a:ea typeface="黑体" panose="02010609060101010101" pitchFamily="49" charset="-122"/>
                </a:rPr>
                <a:t> 1</a:t>
              </a:r>
              <a:endParaRPr lang="en-US" altLang="zh-CN" sz="1800" b="1" dirty="0">
                <a:latin typeface="黑体" panose="02010609060101010101" pitchFamily="49" charset="-122"/>
                <a:ea typeface="黑体" panose="02010609060101010101" pitchFamily="49" charset="-122"/>
              </a:endParaRPr>
            </a:p>
            <a:p>
              <a:pPr>
                <a:spcBef>
                  <a:spcPct val="0"/>
                </a:spcBef>
                <a:buFontTx/>
                <a:buNone/>
              </a:pPr>
              <a:r>
                <a:rPr lang="en-US" altLang="zh-CN" sz="1800" b="1" dirty="0">
                  <a:latin typeface="黑体" panose="02010609060101010101" pitchFamily="49" charset="-122"/>
                  <a:ea typeface="黑体" panose="02010609060101010101" pitchFamily="49" charset="-122"/>
                </a:rPr>
                <a:t> 2</a:t>
              </a:r>
              <a:endParaRPr lang="en-US" altLang="zh-CN" sz="1800" b="1" dirty="0">
                <a:latin typeface="黑体" panose="02010609060101010101" pitchFamily="49" charset="-122"/>
                <a:ea typeface="黑体" panose="02010609060101010101" pitchFamily="49" charset="-122"/>
              </a:endParaRPr>
            </a:p>
            <a:p>
              <a:pPr>
                <a:spcBef>
                  <a:spcPct val="0"/>
                </a:spcBef>
                <a:buFontTx/>
                <a:buNone/>
              </a:pPr>
              <a:r>
                <a:rPr lang="en-US" altLang="zh-CN" sz="1800" b="1" dirty="0" smtClean="0">
                  <a:latin typeface="黑体" panose="02010609060101010101" pitchFamily="49" charset="-122"/>
                  <a:ea typeface="黑体" panose="02010609060101010101" pitchFamily="49" charset="-122"/>
                </a:rPr>
                <a:t> 3</a:t>
              </a:r>
              <a:endParaRPr lang="en-US" altLang="zh-CN" sz="1800" b="1" dirty="0">
                <a:latin typeface="黑体" panose="02010609060101010101" pitchFamily="49" charset="-122"/>
                <a:ea typeface="黑体" panose="02010609060101010101" pitchFamily="49" charset="-122"/>
              </a:endParaRPr>
            </a:p>
          </p:txBody>
        </p:sp>
        <p:sp>
          <p:nvSpPr>
            <p:cNvPr id="5" name="Line 25"/>
            <p:cNvSpPr>
              <a:spLocks noChangeShapeType="1"/>
            </p:cNvSpPr>
            <p:nvPr/>
          </p:nvSpPr>
          <p:spPr bwMode="auto">
            <a:xfrm>
              <a:off x="6899" y="4151"/>
              <a:ext cx="618"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nvGrpSpPr>
            <p:cNvPr id="9" name="组合 8"/>
            <p:cNvGrpSpPr/>
            <p:nvPr/>
          </p:nvGrpSpPr>
          <p:grpSpPr>
            <a:xfrm>
              <a:off x="8079" y="3648"/>
              <a:ext cx="217" cy="174"/>
              <a:chOff x="9864" y="3650"/>
              <a:chExt cx="217" cy="174"/>
            </a:xfrm>
          </p:grpSpPr>
          <p:sp>
            <p:nvSpPr>
              <p:cNvPr id="7" name="Line 33"/>
              <p:cNvSpPr>
                <a:spLocks noChangeShapeType="1"/>
              </p:cNvSpPr>
              <p:nvPr/>
            </p:nvSpPr>
            <p:spPr bwMode="auto">
              <a:xfrm>
                <a:off x="9989" y="3650"/>
                <a:ext cx="93" cy="17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8" name="Line 32"/>
              <p:cNvSpPr>
                <a:spLocks noChangeShapeType="1"/>
              </p:cNvSpPr>
              <p:nvPr/>
            </p:nvSpPr>
            <p:spPr bwMode="auto">
              <a:xfrm flipV="1">
                <a:off x="9864" y="3650"/>
                <a:ext cx="93" cy="17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grpSp>
        <p:grpSp>
          <p:nvGrpSpPr>
            <p:cNvPr id="13" name="Group 41"/>
            <p:cNvGrpSpPr/>
            <p:nvPr/>
          </p:nvGrpSpPr>
          <p:grpSpPr bwMode="auto">
            <a:xfrm>
              <a:off x="7557" y="4904"/>
              <a:ext cx="933" cy="579"/>
              <a:chOff x="4572" y="1479"/>
              <a:chExt cx="674" cy="309"/>
            </a:xfrm>
          </p:grpSpPr>
          <p:grpSp>
            <p:nvGrpSpPr>
              <p:cNvPr id="14" name="Group 42"/>
              <p:cNvGrpSpPr/>
              <p:nvPr/>
            </p:nvGrpSpPr>
            <p:grpSpPr bwMode="auto">
              <a:xfrm>
                <a:off x="4575" y="1526"/>
                <a:ext cx="671" cy="216"/>
                <a:chOff x="3696" y="1968"/>
                <a:chExt cx="1488" cy="480"/>
              </a:xfrm>
            </p:grpSpPr>
            <p:sp>
              <p:nvSpPr>
                <p:cNvPr id="15" name="Rectangle 43"/>
                <p:cNvSpPr>
                  <a:spLocks noChangeArrowheads="1"/>
                </p:cNvSpPr>
                <p:nvPr/>
              </p:nvSpPr>
              <p:spPr bwMode="auto">
                <a:xfrm>
                  <a:off x="3696" y="1968"/>
                  <a:ext cx="1488" cy="480"/>
                </a:xfrm>
                <a:prstGeom prst="rect">
                  <a:avLst/>
                </a:prstGeom>
                <a:noFill/>
                <a:ln w="19050" cap="rnd">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6" name="Line 44"/>
                <p:cNvSpPr>
                  <a:spLocks noChangeShapeType="1"/>
                </p:cNvSpPr>
                <p:nvPr/>
              </p:nvSpPr>
              <p:spPr bwMode="auto">
                <a:xfrm>
                  <a:off x="4464" y="1968"/>
                  <a:ext cx="0" cy="480"/>
                </a:xfrm>
                <a:prstGeom prst="line">
                  <a:avLst/>
                </a:prstGeom>
                <a:noFill/>
                <a:ln w="19050" cap="rnd">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015"/>
                </a:p>
              </p:txBody>
            </p:sp>
          </p:grpSp>
          <p:sp>
            <p:nvSpPr>
              <p:cNvPr id="17" name="Text Box 45"/>
              <p:cNvSpPr txBox="1">
                <a:spLocks noChangeArrowheads="1"/>
              </p:cNvSpPr>
              <p:nvPr/>
            </p:nvSpPr>
            <p:spPr bwMode="auto">
              <a:xfrm>
                <a:off x="4572" y="1479"/>
                <a:ext cx="484"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dirty="0">
                    <a:latin typeface="黑体" panose="02010609060101010101" pitchFamily="49" charset="-122"/>
                    <a:ea typeface="黑体" panose="02010609060101010101" pitchFamily="49" charset="-122"/>
                  </a:rPr>
                  <a:t>2</a:t>
                </a:r>
                <a:endParaRPr lang="en-US" altLang="zh-CN" sz="1800" b="1" dirty="0">
                  <a:latin typeface="黑体" panose="02010609060101010101" pitchFamily="49" charset="-122"/>
                  <a:ea typeface="黑体" panose="02010609060101010101" pitchFamily="49" charset="-122"/>
                </a:endParaRPr>
              </a:p>
            </p:txBody>
          </p:sp>
          <p:grpSp>
            <p:nvGrpSpPr>
              <p:cNvPr id="18" name="Group 46"/>
              <p:cNvGrpSpPr/>
              <p:nvPr/>
            </p:nvGrpSpPr>
            <p:grpSpPr bwMode="auto">
              <a:xfrm>
                <a:off x="5022" y="1588"/>
                <a:ext cx="135" cy="92"/>
                <a:chOff x="3456" y="720"/>
                <a:chExt cx="192" cy="144"/>
              </a:xfrm>
            </p:grpSpPr>
            <p:sp>
              <p:nvSpPr>
                <p:cNvPr id="19" name="Line 47"/>
                <p:cNvSpPr>
                  <a:spLocks noChangeShapeType="1"/>
                </p:cNvSpPr>
                <p:nvPr/>
              </p:nvSpPr>
              <p:spPr bwMode="auto">
                <a:xfrm flipV="1">
                  <a:off x="3456" y="720"/>
                  <a:ext cx="96"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20" name="Line 48"/>
                <p:cNvSpPr>
                  <a:spLocks noChangeShapeType="1"/>
                </p:cNvSpPr>
                <p:nvPr/>
              </p:nvSpPr>
              <p:spPr bwMode="auto">
                <a:xfrm>
                  <a:off x="3552" y="720"/>
                  <a:ext cx="96"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015"/>
                </a:p>
              </p:txBody>
            </p:sp>
          </p:grpSp>
        </p:gr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205105" indent="-205105"/>
            <a:r>
              <a:rPr lang="zh-CN" altLang="en-US" dirty="0" smtClean="0"/>
              <a:t>图：集合中的元素具有多对多的关系。</a:t>
            </a:r>
            <a:endParaRPr lang="en-US" altLang="zh-CN" dirty="0" smtClean="0"/>
          </a:p>
          <a:p>
            <a:pPr marL="744855" lvl="2" indent="-609600">
              <a:lnSpc>
                <a:spcPct val="100000"/>
              </a:lnSpc>
            </a:pPr>
            <a:r>
              <a:rPr sz="1900" dirty="0">
                <a:latin typeface="宋体" panose="02010600030101010101" pitchFamily="2" charset="-122"/>
                <a:sym typeface="+mn-ea"/>
              </a:rPr>
              <a:t>例</a:t>
            </a:r>
            <a:r>
              <a:rPr lang="en-US" altLang="zh-CN" sz="1900" dirty="0">
                <a:latin typeface="宋体" panose="02010600030101010101" pitchFamily="2" charset="-122"/>
                <a:sym typeface="+mn-ea"/>
              </a:rPr>
              <a:t>1 </a:t>
            </a:r>
            <a:r>
              <a:rPr sz="1900" dirty="0">
                <a:latin typeface="宋体" panose="02010600030101010101" pitchFamily="2" charset="-122"/>
                <a:sym typeface="+mn-ea"/>
              </a:rPr>
              <a:t>交通图（公路、铁路）</a:t>
            </a:r>
            <a:endParaRPr lang="zh-CN" altLang="en-US" sz="1900" b="1" dirty="0">
              <a:latin typeface="宋体" panose="02010600030101010101" pitchFamily="2" charset="-122"/>
            </a:endParaRPr>
          </a:p>
          <a:p>
            <a:pPr marL="744855" lvl="2" indent="-609600">
              <a:lnSpc>
                <a:spcPct val="100000"/>
              </a:lnSpc>
            </a:pPr>
            <a:r>
              <a:rPr sz="1900" dirty="0">
                <a:latin typeface="宋体" panose="02010600030101010101" pitchFamily="2" charset="-122"/>
                <a:sym typeface="+mn-ea"/>
              </a:rPr>
              <a:t>    </a:t>
            </a:r>
            <a:r>
              <a:rPr sz="1900" dirty="0">
                <a:solidFill>
                  <a:srgbClr val="FF0066"/>
                </a:solidFill>
                <a:latin typeface="宋体" panose="02010600030101010101" pitchFamily="2" charset="-122"/>
                <a:sym typeface="+mn-ea"/>
              </a:rPr>
              <a:t>顶点</a:t>
            </a:r>
            <a:r>
              <a:rPr sz="1900" dirty="0">
                <a:latin typeface="宋体" panose="02010600030101010101" pitchFamily="2" charset="-122"/>
                <a:sym typeface="+mn-ea"/>
              </a:rPr>
              <a:t>：地点</a:t>
            </a:r>
            <a:endParaRPr lang="zh-CN" altLang="en-US" sz="1900" b="1" dirty="0">
              <a:latin typeface="宋体" panose="02010600030101010101" pitchFamily="2" charset="-122"/>
            </a:endParaRPr>
          </a:p>
          <a:p>
            <a:pPr marL="744855" lvl="2" indent="-609600">
              <a:lnSpc>
                <a:spcPct val="100000"/>
              </a:lnSpc>
            </a:pPr>
            <a:r>
              <a:rPr sz="1900" dirty="0">
                <a:latin typeface="宋体" panose="02010600030101010101" pitchFamily="2" charset="-122"/>
                <a:sym typeface="+mn-ea"/>
              </a:rPr>
              <a:t>    </a:t>
            </a:r>
            <a:r>
              <a:rPr sz="1900" dirty="0">
                <a:solidFill>
                  <a:srgbClr val="FF0066"/>
                </a:solidFill>
                <a:latin typeface="宋体" panose="02010600030101010101" pitchFamily="2" charset="-122"/>
                <a:sym typeface="+mn-ea"/>
              </a:rPr>
              <a:t>边</a:t>
            </a:r>
            <a:r>
              <a:rPr sz="1900" dirty="0">
                <a:latin typeface="宋体" panose="02010600030101010101" pitchFamily="2" charset="-122"/>
                <a:sym typeface="+mn-ea"/>
              </a:rPr>
              <a:t>：连接地点的公路</a:t>
            </a:r>
            <a:endParaRPr lang="zh-CN" altLang="en-US" sz="1900" b="1" dirty="0">
              <a:latin typeface="宋体" panose="02010600030101010101" pitchFamily="2" charset="-122"/>
            </a:endParaRPr>
          </a:p>
          <a:p>
            <a:pPr marL="744855" lvl="2" indent="-609600">
              <a:lnSpc>
                <a:spcPct val="100000"/>
              </a:lnSpc>
            </a:pPr>
            <a:r>
              <a:rPr sz="1900" dirty="0">
                <a:latin typeface="宋体" panose="02010600030101010101" pitchFamily="2" charset="-122"/>
                <a:sym typeface="+mn-ea"/>
              </a:rPr>
              <a:t>    交通图中的有单行道双行道，分别用</a:t>
            </a:r>
            <a:r>
              <a:rPr sz="1900" dirty="0">
                <a:solidFill>
                  <a:srgbClr val="FF0066"/>
                </a:solidFill>
                <a:latin typeface="宋体" panose="02010600030101010101" pitchFamily="2" charset="-122"/>
                <a:sym typeface="+mn-ea"/>
              </a:rPr>
              <a:t>有向边</a:t>
            </a:r>
            <a:r>
              <a:rPr sz="1900" dirty="0">
                <a:latin typeface="宋体" panose="02010600030101010101" pitchFamily="2" charset="-122"/>
                <a:sym typeface="+mn-ea"/>
              </a:rPr>
              <a:t>、</a:t>
            </a:r>
            <a:r>
              <a:rPr sz="1900" dirty="0">
                <a:solidFill>
                  <a:srgbClr val="FF0066"/>
                </a:solidFill>
                <a:latin typeface="宋体" panose="02010600030101010101" pitchFamily="2" charset="-122"/>
                <a:sym typeface="+mn-ea"/>
              </a:rPr>
              <a:t>无向边</a:t>
            </a:r>
            <a:r>
              <a:rPr sz="1900" dirty="0">
                <a:latin typeface="宋体" panose="02010600030101010101" pitchFamily="2" charset="-122"/>
                <a:sym typeface="+mn-ea"/>
              </a:rPr>
              <a:t>表示；</a:t>
            </a:r>
            <a:endParaRPr lang="zh-CN" altLang="en-US" sz="1900" b="1" dirty="0">
              <a:latin typeface="宋体" panose="02010600030101010101" pitchFamily="2" charset="-122"/>
            </a:endParaRPr>
          </a:p>
          <a:p>
            <a:pPr marL="744855" lvl="2" indent="-609600">
              <a:lnSpc>
                <a:spcPct val="100000"/>
              </a:lnSpc>
            </a:pPr>
            <a:r>
              <a:rPr sz="1900" dirty="0">
                <a:latin typeface="宋体" panose="02010600030101010101" pitchFamily="2" charset="-122"/>
                <a:sym typeface="+mn-ea"/>
              </a:rPr>
              <a:t>例</a:t>
            </a:r>
            <a:r>
              <a:rPr lang="en-US" altLang="zh-CN" sz="1900" dirty="0">
                <a:latin typeface="宋体" panose="02010600030101010101" pitchFamily="2" charset="-122"/>
                <a:sym typeface="+mn-ea"/>
              </a:rPr>
              <a:t>2  </a:t>
            </a:r>
            <a:r>
              <a:rPr sz="1900" dirty="0">
                <a:latin typeface="宋体" panose="02010600030101010101" pitchFamily="2" charset="-122"/>
                <a:sym typeface="+mn-ea"/>
              </a:rPr>
              <a:t>电路图</a:t>
            </a:r>
            <a:endParaRPr lang="zh-CN" altLang="en-US" sz="1900" b="1" dirty="0">
              <a:latin typeface="宋体" panose="02010600030101010101" pitchFamily="2" charset="-122"/>
            </a:endParaRPr>
          </a:p>
          <a:p>
            <a:pPr marL="744855" lvl="2" indent="-609600">
              <a:lnSpc>
                <a:spcPct val="100000"/>
              </a:lnSpc>
            </a:pPr>
            <a:r>
              <a:rPr sz="1900" dirty="0">
                <a:latin typeface="宋体" panose="02010600030101010101" pitchFamily="2" charset="-122"/>
                <a:sym typeface="+mn-ea"/>
              </a:rPr>
              <a:t>    </a:t>
            </a:r>
            <a:r>
              <a:rPr sz="1900" dirty="0">
                <a:solidFill>
                  <a:srgbClr val="FF0066"/>
                </a:solidFill>
                <a:latin typeface="宋体" panose="02010600030101010101" pitchFamily="2" charset="-122"/>
                <a:sym typeface="+mn-ea"/>
              </a:rPr>
              <a:t>顶点</a:t>
            </a:r>
            <a:r>
              <a:rPr sz="1900" dirty="0">
                <a:latin typeface="宋体" panose="02010600030101010101" pitchFamily="2" charset="-122"/>
                <a:sym typeface="+mn-ea"/>
              </a:rPr>
              <a:t>：元件</a:t>
            </a:r>
            <a:endParaRPr lang="zh-CN" altLang="en-US" sz="1900" b="1" dirty="0">
              <a:latin typeface="宋体" panose="02010600030101010101" pitchFamily="2" charset="-122"/>
            </a:endParaRPr>
          </a:p>
          <a:p>
            <a:pPr marL="744855" lvl="2" indent="-609600">
              <a:lnSpc>
                <a:spcPct val="100000"/>
              </a:lnSpc>
            </a:pPr>
            <a:r>
              <a:rPr sz="1900" dirty="0">
                <a:latin typeface="宋体" panose="02010600030101010101" pitchFamily="2" charset="-122"/>
                <a:sym typeface="+mn-ea"/>
              </a:rPr>
              <a:t>    </a:t>
            </a:r>
            <a:r>
              <a:rPr sz="1900" dirty="0">
                <a:solidFill>
                  <a:srgbClr val="FF0066"/>
                </a:solidFill>
                <a:latin typeface="宋体" panose="02010600030101010101" pitchFamily="2" charset="-122"/>
                <a:sym typeface="+mn-ea"/>
              </a:rPr>
              <a:t>边</a:t>
            </a:r>
            <a:r>
              <a:rPr sz="1900" dirty="0">
                <a:latin typeface="宋体" panose="02010600030101010101" pitchFamily="2" charset="-122"/>
                <a:sym typeface="+mn-ea"/>
              </a:rPr>
              <a:t>：连接元件之间的线路</a:t>
            </a:r>
            <a:endParaRPr lang="zh-CN" altLang="en-US" sz="1900" b="1" dirty="0">
              <a:latin typeface="宋体" panose="02010600030101010101" pitchFamily="2" charset="-122"/>
            </a:endParaRPr>
          </a:p>
          <a:p>
            <a:pPr marL="744855" lvl="2" indent="-609600">
              <a:lnSpc>
                <a:spcPct val="100000"/>
              </a:lnSpc>
            </a:pPr>
            <a:r>
              <a:rPr sz="1900" dirty="0">
                <a:latin typeface="宋体" panose="02010600030101010101" pitchFamily="2" charset="-122"/>
                <a:sym typeface="+mn-ea"/>
              </a:rPr>
              <a:t>例</a:t>
            </a:r>
            <a:r>
              <a:rPr lang="en-US" altLang="zh-CN" sz="1900" dirty="0">
                <a:latin typeface="宋体" panose="02010600030101010101" pitchFamily="2" charset="-122"/>
                <a:sym typeface="+mn-ea"/>
              </a:rPr>
              <a:t>3 </a:t>
            </a:r>
            <a:r>
              <a:rPr sz="1900">
                <a:latin typeface="宋体" panose="02010600030101010101" pitchFamily="2" charset="-122"/>
                <a:sym typeface="+mn-ea"/>
              </a:rPr>
              <a:t>各种流程图，如产品的生产流程图</a:t>
            </a:r>
            <a:endParaRPr lang="zh-CN" altLang="en-US" sz="1900" b="1" dirty="0">
              <a:latin typeface="宋体" panose="02010600030101010101" pitchFamily="2" charset="-122"/>
            </a:endParaRPr>
          </a:p>
          <a:p>
            <a:pPr marL="744855" lvl="2" indent="-609600">
              <a:lnSpc>
                <a:spcPct val="100000"/>
              </a:lnSpc>
            </a:pPr>
            <a:r>
              <a:rPr sz="1900">
                <a:latin typeface="宋体" panose="02010600030101010101" pitchFamily="2" charset="-122"/>
                <a:sym typeface="+mn-ea"/>
              </a:rPr>
              <a:t>    </a:t>
            </a:r>
            <a:r>
              <a:rPr sz="1900">
                <a:solidFill>
                  <a:srgbClr val="FF0066"/>
                </a:solidFill>
                <a:latin typeface="宋体" panose="02010600030101010101" pitchFamily="2" charset="-122"/>
                <a:sym typeface="+mn-ea"/>
              </a:rPr>
              <a:t>顶点</a:t>
            </a:r>
            <a:r>
              <a:rPr sz="1900">
                <a:latin typeface="宋体" panose="02010600030101010101" pitchFamily="2" charset="-122"/>
                <a:sym typeface="+mn-ea"/>
              </a:rPr>
              <a:t>：工序</a:t>
            </a:r>
            <a:endParaRPr lang="zh-CN" altLang="en-US" sz="1900" b="1" dirty="0">
              <a:latin typeface="宋体" panose="02010600030101010101" pitchFamily="2" charset="-122"/>
            </a:endParaRPr>
          </a:p>
          <a:p>
            <a:pPr marL="744855" lvl="2" indent="-609600">
              <a:lnSpc>
                <a:spcPct val="100000"/>
              </a:lnSpc>
            </a:pPr>
            <a:r>
              <a:rPr sz="1900">
                <a:latin typeface="宋体" panose="02010600030101010101" pitchFamily="2" charset="-122"/>
                <a:sym typeface="+mn-ea"/>
              </a:rPr>
              <a:t>    </a:t>
            </a:r>
            <a:r>
              <a:rPr sz="1900">
                <a:solidFill>
                  <a:srgbClr val="FF0066"/>
                </a:solidFill>
                <a:latin typeface="宋体" panose="02010600030101010101" pitchFamily="2" charset="-122"/>
                <a:sym typeface="+mn-ea"/>
              </a:rPr>
              <a:t>边</a:t>
            </a:r>
            <a:r>
              <a:rPr sz="1900">
                <a:latin typeface="宋体" panose="02010600030101010101" pitchFamily="2" charset="-122"/>
                <a:sym typeface="+mn-ea"/>
              </a:rPr>
              <a:t>：各道工序之间的顺序关系</a:t>
            </a:r>
            <a:endParaRPr lang="zh-CN" altLang="en-US" sz="1900" dirty="0">
              <a:solidFill>
                <a:srgbClr val="00194C"/>
              </a:solidFill>
              <a:latin typeface="华文楷体" panose="02010600040101010101" pitchFamily="2" charset="-122"/>
              <a:ea typeface="华文楷体" panose="02010600040101010101" pitchFamily="2" charset="-122"/>
            </a:endParaRPr>
          </a:p>
          <a:p>
            <a:pPr marL="744855" lvl="2" indent="-609600">
              <a:lnSpc>
                <a:spcPct val="100000"/>
              </a:lnSpc>
            </a:pPr>
            <a:r>
              <a:rPr sz="1900" dirty="0">
                <a:latin typeface="宋体" panose="02010600030101010101" pitchFamily="2" charset="-122"/>
                <a:sym typeface="+mn-ea"/>
              </a:rPr>
              <a:t>例</a:t>
            </a:r>
            <a:r>
              <a:rPr lang="en-US" altLang="zh-CN" sz="1900" dirty="0">
                <a:latin typeface="宋体" panose="02010600030101010101" pitchFamily="2" charset="-122"/>
                <a:sym typeface="+mn-ea"/>
              </a:rPr>
              <a:t>4 </a:t>
            </a:r>
            <a:r>
              <a:rPr lang="zh-CN" altLang="en-US" sz="1900" dirty="0">
                <a:latin typeface="宋体" panose="02010600030101010101" pitchFamily="2" charset="-122"/>
                <a:sym typeface="+mn-ea"/>
              </a:rPr>
              <a:t>知识图谱</a:t>
            </a:r>
            <a:endParaRPr lang="zh-CN" altLang="en-US" sz="1900" b="1" dirty="0">
              <a:latin typeface="宋体" panose="02010600030101010101" pitchFamily="2" charset="-122"/>
            </a:endParaRPr>
          </a:p>
          <a:p>
            <a:pPr marL="744855" lvl="2" indent="-609600">
              <a:lnSpc>
                <a:spcPct val="100000"/>
              </a:lnSpc>
            </a:pPr>
            <a:r>
              <a:rPr sz="1900" dirty="0">
                <a:latin typeface="宋体" panose="02010600030101010101" pitchFamily="2" charset="-122"/>
                <a:sym typeface="+mn-ea"/>
              </a:rPr>
              <a:t>    </a:t>
            </a:r>
            <a:r>
              <a:rPr sz="1900" dirty="0">
                <a:solidFill>
                  <a:srgbClr val="FF0066"/>
                </a:solidFill>
                <a:latin typeface="宋体" panose="02010600030101010101" pitchFamily="2" charset="-122"/>
                <a:sym typeface="+mn-ea"/>
              </a:rPr>
              <a:t>顶点</a:t>
            </a:r>
            <a:r>
              <a:rPr sz="1900" dirty="0">
                <a:latin typeface="宋体" panose="02010600030101010101" pitchFamily="2" charset="-122"/>
                <a:sym typeface="+mn-ea"/>
              </a:rPr>
              <a:t>：特定的实体，如人、地点、组织、概念</a:t>
            </a:r>
            <a:endParaRPr sz="1900" dirty="0">
              <a:latin typeface="宋体" panose="02010600030101010101" pitchFamily="2" charset="-122"/>
              <a:sym typeface="+mn-ea"/>
            </a:endParaRPr>
          </a:p>
          <a:p>
            <a:pPr marL="744855" lvl="2" indent="-609600">
              <a:lnSpc>
                <a:spcPct val="100000"/>
              </a:lnSpc>
            </a:pPr>
            <a:r>
              <a:rPr sz="1900" dirty="0">
                <a:latin typeface="宋体" panose="02010600030101010101" pitchFamily="2" charset="-122"/>
                <a:sym typeface="+mn-ea"/>
              </a:rPr>
              <a:t>    </a:t>
            </a:r>
            <a:r>
              <a:rPr sz="1900" dirty="0">
                <a:solidFill>
                  <a:srgbClr val="FF0066"/>
                </a:solidFill>
                <a:latin typeface="宋体" panose="02010600030101010101" pitchFamily="2" charset="-122"/>
                <a:sym typeface="+mn-ea"/>
              </a:rPr>
              <a:t>边</a:t>
            </a:r>
            <a:r>
              <a:rPr sz="1900" dirty="0">
                <a:latin typeface="宋体" panose="02010600030101010101" pitchFamily="2" charset="-122"/>
                <a:sym typeface="+mn-ea"/>
              </a:rPr>
              <a:t>：实体之间的关系或属性</a:t>
            </a:r>
            <a:endParaRPr sz="1900" dirty="0">
              <a:latin typeface="宋体" panose="02010600030101010101" pitchFamily="2" charset="-122"/>
              <a:sym typeface="+mn-ea"/>
            </a:endParaRPr>
          </a:p>
        </p:txBody>
      </p:sp>
      <p:sp>
        <p:nvSpPr>
          <p:cNvPr id="3" name="标题 2"/>
          <p:cNvSpPr>
            <a:spLocks noGrp="1"/>
          </p:cNvSpPr>
          <p:nvPr>
            <p:ph type="title"/>
          </p:nvPr>
        </p:nvSpPr>
        <p:spPr>
          <a:xfrm>
            <a:off x="746301" y="171219"/>
            <a:ext cx="4816300" cy="248285"/>
          </a:xfrm>
        </p:spPr>
        <p:txBody>
          <a:bodyPr/>
          <a:lstStyle/>
          <a:p>
            <a:r>
              <a:rPr lang="en-US" altLang="zh-CN" dirty="0" smtClean="0"/>
              <a:t>7.1 </a:t>
            </a:r>
            <a:r>
              <a:rPr lang="zh-CN" altLang="en-US" dirty="0" smtClean="0"/>
              <a:t>图的定义和术语</a:t>
            </a: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十字链表：</a:t>
            </a:r>
            <a:endParaRPr lang="en-US" altLang="zh-CN" dirty="0" smtClean="0"/>
          </a:p>
          <a:p>
            <a:pPr marL="273050" lvl="0" indent="-273050"/>
            <a:r>
              <a:rPr lang="zh-CN" altLang="en-US" sz="2100" dirty="0">
                <a:solidFill>
                  <a:srgbClr val="00194C"/>
                </a:solidFill>
                <a:latin typeface="华文楷体" panose="02010600040101010101" pitchFamily="2" charset="-122"/>
                <a:ea typeface="华文楷体" panose="02010600040101010101" pitchFamily="2" charset="-122"/>
                <a:sym typeface="+mn-ea"/>
              </a:rPr>
              <a:t>十字链表可以看成是将有向图的邻接表和逆邻接表结合起来得到的一种链表。</a:t>
            </a:r>
            <a:endParaRPr lang="zh-CN" altLang="en-US" sz="2100" b="1" dirty="0">
              <a:solidFill>
                <a:srgbClr val="00194C"/>
              </a:solidFill>
              <a:latin typeface="华文楷体" panose="02010600040101010101" pitchFamily="2" charset="-122"/>
              <a:ea typeface="华文楷体" panose="02010600040101010101" pitchFamily="2" charset="-122"/>
            </a:endParaRPr>
          </a:p>
          <a:p>
            <a:pPr lvl="2">
              <a:buFont typeface="Wingdings" panose="05000000000000000000" pitchFamily="2" charset="2"/>
            </a:pPr>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dirty="0" smtClean="0"/>
              <a:t>7.2 </a:t>
            </a:r>
            <a:r>
              <a:rPr lang="zh-CN" altLang="en-US" dirty="0" smtClean="0"/>
              <a:t>图的存储结构</a:t>
            </a:r>
            <a:endParaRPr lang="en-US" altLang="zh-CN" dirty="0" smtClean="0"/>
          </a:p>
        </p:txBody>
      </p:sp>
      <p:graphicFrame>
        <p:nvGraphicFramePr>
          <p:cNvPr id="4" name="对象 3"/>
          <p:cNvGraphicFramePr/>
          <p:nvPr/>
        </p:nvGraphicFramePr>
        <p:xfrm>
          <a:off x="1000760" y="1974850"/>
          <a:ext cx="6634480" cy="2059305"/>
        </p:xfrm>
        <a:graphic>
          <a:graphicData uri="http://schemas.openxmlformats.org/presentationml/2006/ole">
            <mc:AlternateContent xmlns:mc="http://schemas.openxmlformats.org/markup-compatibility/2006">
              <mc:Choice xmlns:v="urn:schemas-microsoft-com:vml" Requires="v">
                <p:oleObj spid="_x0000_s5" name="" r:id="rId1" imgW="6629400" imgH="2057400" progId="Paint.Picture">
                  <p:embed/>
                </p:oleObj>
              </mc:Choice>
              <mc:Fallback>
                <p:oleObj name="" r:id="rId1" imgW="6629400" imgH="2057400" progId="Paint.Picture">
                  <p:embed/>
                  <p:pic>
                    <p:nvPicPr>
                      <p:cNvPr id="0" name="图片 4"/>
                      <p:cNvPicPr/>
                      <p:nvPr/>
                    </p:nvPicPr>
                    <p:blipFill>
                      <a:blip r:embed="rId2"/>
                      <a:stretch>
                        <a:fillRect/>
                      </a:stretch>
                    </p:blipFill>
                    <p:spPr>
                      <a:xfrm>
                        <a:off x="1000760" y="1974850"/>
                        <a:ext cx="6634480" cy="205930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邻接多重表：</a:t>
            </a:r>
            <a:endParaRPr lang="en-US" altLang="zh-CN" dirty="0" smtClean="0"/>
          </a:p>
          <a:p>
            <a:pPr marL="273050" lvl="0" indent="-273050"/>
            <a:r>
              <a:rPr lang="zh-CN" altLang="en-US" sz="2100" dirty="0">
                <a:solidFill>
                  <a:srgbClr val="00194C"/>
                </a:solidFill>
                <a:latin typeface="华文楷体" panose="02010600040101010101" pitchFamily="2" charset="-122"/>
                <a:ea typeface="华文楷体" panose="02010600040101010101" pitchFamily="2" charset="-122"/>
                <a:sym typeface="+mn-ea"/>
              </a:rPr>
              <a:t>邻接多重表是无向图的另一种链式存储结构，和十字链表类似。</a:t>
            </a:r>
            <a:endParaRPr lang="zh-CN" altLang="en-US" sz="2100" dirty="0">
              <a:solidFill>
                <a:srgbClr val="00194C"/>
              </a:solidFill>
              <a:latin typeface="华文楷体" panose="02010600040101010101" pitchFamily="2" charset="-122"/>
              <a:ea typeface="华文楷体" panose="02010600040101010101" pitchFamily="2" charset="-122"/>
              <a:sym typeface="+mn-ea"/>
            </a:endParaRPr>
          </a:p>
          <a:p>
            <a:pPr marL="273050" lvl="0" indent="-273050"/>
            <a:endParaRPr lang="zh-CN" altLang="en-US" sz="2100" dirty="0">
              <a:solidFill>
                <a:srgbClr val="00194C"/>
              </a:solidFill>
              <a:latin typeface="华文楷体" panose="02010600040101010101" pitchFamily="2" charset="-122"/>
              <a:ea typeface="华文楷体" panose="02010600040101010101" pitchFamily="2" charset="-122"/>
              <a:sym typeface="+mn-ea"/>
            </a:endParaRPr>
          </a:p>
          <a:p>
            <a:pPr lvl="2">
              <a:buFont typeface="Wingdings" panose="05000000000000000000" pitchFamily="2" charset="2"/>
            </a:pPr>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dirty="0" smtClean="0"/>
              <a:t>7.2 </a:t>
            </a:r>
            <a:r>
              <a:rPr lang="zh-CN" altLang="en-US" dirty="0" smtClean="0"/>
              <a:t>图的存储结构</a:t>
            </a:r>
            <a:endParaRPr lang="en-US" altLang="zh-CN" dirty="0" smtClean="0"/>
          </a:p>
        </p:txBody>
      </p:sp>
      <p:graphicFrame>
        <p:nvGraphicFramePr>
          <p:cNvPr id="6" name="对象 5"/>
          <p:cNvGraphicFramePr/>
          <p:nvPr/>
        </p:nvGraphicFramePr>
        <p:xfrm>
          <a:off x="3630295" y="1634490"/>
          <a:ext cx="4137660" cy="2498090"/>
        </p:xfrm>
        <a:graphic>
          <a:graphicData uri="http://schemas.openxmlformats.org/presentationml/2006/ole">
            <mc:AlternateContent xmlns:mc="http://schemas.openxmlformats.org/markup-compatibility/2006">
              <mc:Choice xmlns:v="urn:schemas-microsoft-com:vml" Requires="v">
                <p:oleObj spid="_x0000_s7" name="" r:id="rId1" imgW="3638550" imgH="2000250" progId="Paint.Picture">
                  <p:embed/>
                </p:oleObj>
              </mc:Choice>
              <mc:Fallback>
                <p:oleObj name="" r:id="rId1" imgW="3638550" imgH="2000250" progId="Paint.Picture">
                  <p:embed/>
                  <p:pic>
                    <p:nvPicPr>
                      <p:cNvPr id="0" name="图片 6"/>
                      <p:cNvPicPr/>
                      <p:nvPr/>
                    </p:nvPicPr>
                    <p:blipFill>
                      <a:blip r:embed="rId2"/>
                      <a:stretch>
                        <a:fillRect/>
                      </a:stretch>
                    </p:blipFill>
                    <p:spPr>
                      <a:xfrm>
                        <a:off x="3630295" y="1634490"/>
                        <a:ext cx="4137660" cy="2498090"/>
                      </a:xfrm>
                      <a:prstGeom prst="rect">
                        <a:avLst/>
                      </a:prstGeom>
                    </p:spPr>
                  </p:pic>
                </p:oleObj>
              </mc:Fallback>
            </mc:AlternateContent>
          </a:graphicData>
        </a:graphic>
      </p:graphicFrame>
      <p:grpSp>
        <p:nvGrpSpPr>
          <p:cNvPr id="80" name="Group 3"/>
          <p:cNvGrpSpPr/>
          <p:nvPr/>
        </p:nvGrpSpPr>
        <p:grpSpPr bwMode="auto">
          <a:xfrm>
            <a:off x="1199645" y="2125261"/>
            <a:ext cx="1340644" cy="1232297"/>
            <a:chOff x="642" y="1902"/>
            <a:chExt cx="1126" cy="1035"/>
          </a:xfrm>
        </p:grpSpPr>
        <p:grpSp>
          <p:nvGrpSpPr>
            <p:cNvPr id="81" name="Group 4"/>
            <p:cNvGrpSpPr/>
            <p:nvPr/>
          </p:nvGrpSpPr>
          <p:grpSpPr bwMode="auto">
            <a:xfrm>
              <a:off x="816" y="2064"/>
              <a:ext cx="783" cy="658"/>
              <a:chOff x="794" y="2106"/>
              <a:chExt cx="783" cy="658"/>
            </a:xfrm>
          </p:grpSpPr>
          <p:sp>
            <p:nvSpPr>
              <p:cNvPr id="97" name="Line 5"/>
              <p:cNvSpPr>
                <a:spLocks noChangeShapeType="1"/>
              </p:cNvSpPr>
              <p:nvPr/>
            </p:nvSpPr>
            <p:spPr bwMode="auto">
              <a:xfrm>
                <a:off x="794"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98" name="Line 6"/>
              <p:cNvSpPr>
                <a:spLocks noChangeShapeType="1"/>
              </p:cNvSpPr>
              <p:nvPr/>
            </p:nvSpPr>
            <p:spPr bwMode="auto">
              <a:xfrm>
                <a:off x="965" y="2106"/>
                <a:ext cx="47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99" name="Line 7"/>
              <p:cNvSpPr>
                <a:spLocks noChangeShapeType="1"/>
              </p:cNvSpPr>
              <p:nvPr/>
            </p:nvSpPr>
            <p:spPr bwMode="auto">
              <a:xfrm>
                <a:off x="1577"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0" name="Line 8"/>
              <p:cNvSpPr>
                <a:spLocks noChangeShapeType="1"/>
              </p:cNvSpPr>
              <p:nvPr/>
            </p:nvSpPr>
            <p:spPr bwMode="auto">
              <a:xfrm flipH="1">
                <a:off x="930" y="2591"/>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1" name="Line 9"/>
              <p:cNvSpPr>
                <a:spLocks noChangeShapeType="1"/>
              </p:cNvSpPr>
              <p:nvPr/>
            </p:nvSpPr>
            <p:spPr bwMode="auto">
              <a:xfrm flipH="1">
                <a:off x="1305" y="2245"/>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02" name="Line 10"/>
              <p:cNvSpPr>
                <a:spLocks noChangeShapeType="1"/>
              </p:cNvSpPr>
              <p:nvPr/>
            </p:nvSpPr>
            <p:spPr bwMode="auto">
              <a:xfrm>
                <a:off x="1292" y="2614"/>
                <a:ext cx="149" cy="147"/>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grpSp>
        <p:grpSp>
          <p:nvGrpSpPr>
            <p:cNvPr id="82" name="Group 11"/>
            <p:cNvGrpSpPr/>
            <p:nvPr/>
          </p:nvGrpSpPr>
          <p:grpSpPr bwMode="auto">
            <a:xfrm>
              <a:off x="648" y="1902"/>
              <a:ext cx="408" cy="315"/>
              <a:chOff x="406" y="1662"/>
              <a:chExt cx="408" cy="315"/>
            </a:xfrm>
          </p:grpSpPr>
          <p:sp>
            <p:nvSpPr>
              <p:cNvPr id="95" name="Oval 1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6" name="Text Box 13"/>
              <p:cNvSpPr txBox="1">
                <a:spLocks noChangeArrowheads="1"/>
              </p:cNvSpPr>
              <p:nvPr/>
            </p:nvSpPr>
            <p:spPr bwMode="auto">
              <a:xfrm>
                <a:off x="406" y="1662"/>
                <a:ext cx="408"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83" name="Group 14"/>
            <p:cNvGrpSpPr/>
            <p:nvPr/>
          </p:nvGrpSpPr>
          <p:grpSpPr bwMode="auto">
            <a:xfrm>
              <a:off x="1360" y="2618"/>
              <a:ext cx="408" cy="319"/>
              <a:chOff x="400" y="1658"/>
              <a:chExt cx="408" cy="319"/>
            </a:xfrm>
          </p:grpSpPr>
          <p:sp>
            <p:nvSpPr>
              <p:cNvPr id="93" name="Oval 1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4" name="Text Box 16"/>
              <p:cNvSpPr txBox="1">
                <a:spLocks noChangeArrowheads="1"/>
              </p:cNvSpPr>
              <p:nvPr/>
            </p:nvSpPr>
            <p:spPr bwMode="auto">
              <a:xfrm>
                <a:off x="400" y="1658"/>
                <a:ext cx="408"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V5</a:t>
                </a:r>
                <a:endParaRPr lang="en-US" altLang="zh-CN" sz="1800" b="1" dirty="0">
                  <a:latin typeface="黑体" panose="02010609060101010101" pitchFamily="49" charset="-122"/>
                  <a:ea typeface="黑体" panose="02010609060101010101" pitchFamily="49" charset="-122"/>
                </a:endParaRPr>
              </a:p>
            </p:txBody>
          </p:sp>
        </p:grpSp>
        <p:grpSp>
          <p:nvGrpSpPr>
            <p:cNvPr id="84" name="Group 17"/>
            <p:cNvGrpSpPr/>
            <p:nvPr/>
          </p:nvGrpSpPr>
          <p:grpSpPr bwMode="auto">
            <a:xfrm>
              <a:off x="642" y="2618"/>
              <a:ext cx="408" cy="319"/>
              <a:chOff x="402" y="1658"/>
              <a:chExt cx="408" cy="319"/>
            </a:xfrm>
          </p:grpSpPr>
          <p:sp>
            <p:nvSpPr>
              <p:cNvPr id="91" name="Oval 1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2" name="Text Box 19"/>
              <p:cNvSpPr txBox="1">
                <a:spLocks noChangeArrowheads="1"/>
              </p:cNvSpPr>
              <p:nvPr/>
            </p:nvSpPr>
            <p:spPr bwMode="auto">
              <a:xfrm>
                <a:off x="402" y="1658"/>
                <a:ext cx="408"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85" name="Group 20"/>
            <p:cNvGrpSpPr/>
            <p:nvPr/>
          </p:nvGrpSpPr>
          <p:grpSpPr bwMode="auto">
            <a:xfrm>
              <a:off x="1360" y="1909"/>
              <a:ext cx="408" cy="309"/>
              <a:chOff x="2918" y="3301"/>
              <a:chExt cx="408" cy="309"/>
            </a:xfrm>
          </p:grpSpPr>
          <p:sp>
            <p:nvSpPr>
              <p:cNvPr id="89" name="Oval 21"/>
              <p:cNvSpPr>
                <a:spLocks noChangeArrowheads="1"/>
              </p:cNvSpPr>
              <p:nvPr/>
            </p:nvSpPr>
            <p:spPr bwMode="auto">
              <a:xfrm>
                <a:off x="2976" y="3312"/>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90" name="Text Box 22"/>
              <p:cNvSpPr txBox="1">
                <a:spLocks noChangeArrowheads="1"/>
              </p:cNvSpPr>
              <p:nvPr/>
            </p:nvSpPr>
            <p:spPr bwMode="auto">
              <a:xfrm>
                <a:off x="2918" y="3301"/>
                <a:ext cx="408"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nvGrpSpPr>
            <p:cNvPr id="86" name="Group 23"/>
            <p:cNvGrpSpPr/>
            <p:nvPr/>
          </p:nvGrpSpPr>
          <p:grpSpPr bwMode="auto">
            <a:xfrm>
              <a:off x="998" y="2261"/>
              <a:ext cx="408" cy="337"/>
              <a:chOff x="998" y="2261"/>
              <a:chExt cx="408" cy="337"/>
            </a:xfrm>
          </p:grpSpPr>
          <p:sp>
            <p:nvSpPr>
              <p:cNvPr id="87" name="Oval 24"/>
              <p:cNvSpPr>
                <a:spLocks noChangeArrowheads="1"/>
              </p:cNvSpPr>
              <p:nvPr/>
            </p:nvSpPr>
            <p:spPr bwMode="auto">
              <a:xfrm>
                <a:off x="1056" y="2304"/>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88" name="Text Box 25"/>
              <p:cNvSpPr txBox="1">
                <a:spLocks noChangeArrowheads="1"/>
              </p:cNvSpPr>
              <p:nvPr/>
            </p:nvSpPr>
            <p:spPr bwMode="auto">
              <a:xfrm>
                <a:off x="998" y="2261"/>
                <a:ext cx="408"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存储结构的选择：</a:t>
            </a:r>
            <a:endParaRPr lang="zh-CN" altLang="en-US" sz="2100" b="1">
              <a:solidFill>
                <a:srgbClr val="00194C"/>
              </a:solidFill>
              <a:latin typeface="华文楷体" panose="02010600040101010101" pitchFamily="2" charset="-122"/>
              <a:ea typeface="华文楷体" panose="02010600040101010101" pitchFamily="2" charset="-122"/>
            </a:endParaRPr>
          </a:p>
          <a:p>
            <a:pPr marL="0" lvl="0" indent="0">
              <a:buNone/>
            </a:pPr>
            <a:r>
              <a:rPr sz="2100">
                <a:solidFill>
                  <a:srgbClr val="00194C"/>
                </a:solidFill>
                <a:latin typeface="华文楷体" panose="02010600040101010101" pitchFamily="2" charset="-122"/>
                <a:ea typeface="华文楷体" panose="02010600040101010101" pitchFamily="2" charset="-122"/>
                <a:sym typeface="+mn-ea"/>
              </a:rPr>
              <a:t>    在不同的存储结构下，实现各种操作的效率可能是不同的。所以在求解实际问题时，要根据求解问题所需操作，选择合适的存储结构。</a:t>
            </a:r>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dirty="0" smtClean="0"/>
              <a:t>7.2 </a:t>
            </a:r>
            <a:r>
              <a:rPr lang="zh-CN" altLang="en-US" dirty="0" smtClean="0"/>
              <a:t>图的存储结构</a:t>
            </a:r>
            <a:endParaRPr lang="en-US" altLang="zh-CN"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lvl="0" indent="0">
              <a:buNone/>
            </a:pPr>
            <a:r>
              <a:rPr lang="en-US" altLang="zh-CN" dirty="0">
                <a:sym typeface="+mn-ea"/>
              </a:rPr>
              <a:t> </a:t>
            </a:r>
            <a:r>
              <a:rPr sz="2100" dirty="0">
                <a:solidFill>
                  <a:srgbClr val="00194C"/>
                </a:solidFill>
                <a:latin typeface="华文楷体" panose="02010600040101010101" pitchFamily="2" charset="-122"/>
                <a:ea typeface="华文楷体" panose="02010600040101010101" pitchFamily="2" charset="-122"/>
                <a:sym typeface="+mn-ea"/>
              </a:rPr>
              <a:t>图的遍历：从图的某顶点出发，访问图中所有顶点，并且每个顶点仅访问一次。</a:t>
            </a:r>
            <a:endParaRPr sz="2100" dirty="0">
              <a:solidFill>
                <a:srgbClr val="00194C"/>
              </a:solidFill>
              <a:latin typeface="华文楷体" panose="02010600040101010101" pitchFamily="2" charset="-122"/>
              <a:ea typeface="华文楷体" panose="02010600040101010101" pitchFamily="2" charset="-122"/>
              <a:sym typeface="+mn-ea"/>
            </a:endParaRPr>
          </a:p>
          <a:p>
            <a:pPr marL="0" lvl="0" indent="0">
              <a:buNone/>
            </a:pPr>
            <a:endParaRPr lang="zh-CN" altLang="en-US" sz="2100" dirty="0">
              <a:solidFill>
                <a:srgbClr val="00194C"/>
              </a:solidFill>
              <a:latin typeface="华文楷体" panose="02010600040101010101" pitchFamily="2" charset="-122"/>
              <a:ea typeface="华文楷体" panose="02010600040101010101" pitchFamily="2" charset="-122"/>
            </a:endParaRPr>
          </a:p>
          <a:p>
            <a:pPr marL="0" lvl="0" indent="0">
              <a:buNone/>
            </a:pPr>
            <a:endParaRPr lang="zh-CN" altLang="en-US" sz="2100" dirty="0">
              <a:solidFill>
                <a:srgbClr val="00194C"/>
              </a:solidFill>
              <a:latin typeface="华文楷体" panose="02010600040101010101" pitchFamily="2" charset="-122"/>
              <a:ea typeface="华文楷体" panose="02010600040101010101" pitchFamily="2" charset="-122"/>
            </a:endParaRPr>
          </a:p>
          <a:p>
            <a:pPr marL="0" lvl="0" indent="0">
              <a:buNone/>
            </a:pPr>
            <a:endParaRPr lang="zh-CN" altLang="en-US" sz="2100" dirty="0">
              <a:solidFill>
                <a:srgbClr val="00194C"/>
              </a:solidFill>
              <a:latin typeface="华文楷体" panose="02010600040101010101" pitchFamily="2" charset="-122"/>
              <a:ea typeface="华文楷体" panose="02010600040101010101" pitchFamily="2" charset="-122"/>
            </a:endParaRPr>
          </a:p>
          <a:p>
            <a:pPr marL="0" lvl="0" indent="0">
              <a:buNone/>
            </a:pPr>
            <a:endParaRPr lang="zh-CN" altLang="en-US" sz="2100" dirty="0">
              <a:solidFill>
                <a:srgbClr val="00194C"/>
              </a:solidFill>
              <a:latin typeface="华文楷体" panose="02010600040101010101" pitchFamily="2" charset="-122"/>
              <a:ea typeface="华文楷体" panose="02010600040101010101" pitchFamily="2" charset="-122"/>
            </a:endParaRPr>
          </a:p>
          <a:p>
            <a:pPr lvl="2">
              <a:lnSpc>
                <a:spcPct val="120000"/>
              </a:lnSpc>
            </a:pPr>
            <a:r>
              <a:rPr sz="2000" dirty="0">
                <a:latin typeface="宋体" panose="02010600030101010101" pitchFamily="2" charset="-122"/>
                <a:sym typeface="+mn-ea"/>
              </a:rPr>
              <a:t>有两种遍历方法</a:t>
            </a:r>
            <a:r>
              <a:rPr sz="2000" dirty="0">
                <a:latin typeface="宋体" panose="02010600030101010101" pitchFamily="2" charset="-122"/>
                <a:sym typeface="Wingdings" panose="05000000000000000000" pitchFamily="2" charset="2"/>
              </a:rPr>
              <a:t>：</a:t>
            </a:r>
            <a:endParaRPr lang="zh-CN" altLang="en-US" sz="2000" b="1" dirty="0">
              <a:latin typeface="宋体" panose="02010600030101010101" pitchFamily="2" charset="-122"/>
            </a:endParaRPr>
          </a:p>
          <a:p>
            <a:pPr lvl="2">
              <a:lnSpc>
                <a:spcPct val="120000"/>
              </a:lnSpc>
            </a:pPr>
            <a:r>
              <a:rPr sz="2000" dirty="0">
                <a:latin typeface="宋体" panose="02010600030101010101" pitchFamily="2" charset="-122"/>
                <a:sym typeface="+mn-ea"/>
              </a:rPr>
              <a:t>      深度优先遍历（</a:t>
            </a:r>
            <a:r>
              <a:rPr lang="en-US" altLang="zh-CN" sz="2000" dirty="0">
                <a:latin typeface="宋体" panose="02010600030101010101" pitchFamily="2" charset="-122"/>
                <a:sym typeface="+mn-ea"/>
              </a:rPr>
              <a:t>DFS</a:t>
            </a:r>
            <a:r>
              <a:rPr sz="2000" dirty="0">
                <a:latin typeface="宋体" panose="02010600030101010101" pitchFamily="2" charset="-122"/>
                <a:sym typeface="+mn-ea"/>
              </a:rPr>
              <a:t>：</a:t>
            </a:r>
            <a:r>
              <a:rPr lang="en-US" altLang="zh-CN" sz="2000" dirty="0">
                <a:latin typeface="宋体" panose="02010600030101010101" pitchFamily="2" charset="-122"/>
                <a:sym typeface="+mn-ea"/>
              </a:rPr>
              <a:t>Depth  First Search</a:t>
            </a:r>
            <a:r>
              <a:rPr sz="2000" dirty="0">
                <a:latin typeface="宋体" panose="02010600030101010101" pitchFamily="2" charset="-122"/>
                <a:sym typeface="+mn-ea"/>
              </a:rPr>
              <a:t>）</a:t>
            </a:r>
            <a:endParaRPr lang="zh-CN" altLang="en-US" sz="2000" b="1" dirty="0">
              <a:latin typeface="宋体" panose="02010600030101010101" pitchFamily="2" charset="-122"/>
            </a:endParaRPr>
          </a:p>
          <a:p>
            <a:pPr lvl="2">
              <a:lnSpc>
                <a:spcPct val="120000"/>
              </a:lnSpc>
            </a:pPr>
            <a:r>
              <a:rPr sz="2000" dirty="0">
                <a:latin typeface="宋体" panose="02010600030101010101" pitchFamily="2" charset="-122"/>
                <a:sym typeface="+mn-ea"/>
              </a:rPr>
              <a:t>      广度优先遍历（</a:t>
            </a:r>
            <a:r>
              <a:rPr lang="en-US" altLang="zh-CN" sz="2000" dirty="0">
                <a:latin typeface="宋体" panose="02010600030101010101" pitchFamily="2" charset="-122"/>
                <a:sym typeface="+mn-ea"/>
              </a:rPr>
              <a:t>BFS</a:t>
            </a:r>
            <a:r>
              <a:rPr sz="2000" dirty="0">
                <a:latin typeface="宋体" panose="02010600030101010101" pitchFamily="2" charset="-122"/>
                <a:sym typeface="+mn-ea"/>
              </a:rPr>
              <a:t>：</a:t>
            </a:r>
            <a:r>
              <a:rPr lang="en-US" altLang="zh-CN" sz="2000" dirty="0">
                <a:latin typeface="宋体" panose="02010600030101010101" pitchFamily="2" charset="-122"/>
                <a:sym typeface="+mn-ea"/>
              </a:rPr>
              <a:t>Breadth First Search</a:t>
            </a:r>
            <a:r>
              <a:rPr sz="2000" dirty="0">
                <a:latin typeface="宋体" panose="02010600030101010101" pitchFamily="2" charset="-122"/>
                <a:sym typeface="+mn-ea"/>
              </a:rPr>
              <a:t>）</a:t>
            </a:r>
            <a:endParaRPr lang="zh-CN" altLang="en-US" sz="2000" dirty="0">
              <a:solidFill>
                <a:srgbClr val="00194C"/>
              </a:solidFill>
            </a:endParaRPr>
          </a:p>
        </p:txBody>
      </p:sp>
      <p:sp>
        <p:nvSpPr>
          <p:cNvPr id="3" name="标题 2"/>
          <p:cNvSpPr>
            <a:spLocks noGrp="1"/>
          </p:cNvSpPr>
          <p:nvPr>
            <p:ph type="title"/>
          </p:nvPr>
        </p:nvSpPr>
        <p:spPr>
          <a:xfrm>
            <a:off x="746301" y="171219"/>
            <a:ext cx="4816300" cy="248285"/>
          </a:xfrm>
        </p:spPr>
        <p:txBody>
          <a:bodyPr/>
          <a:lstStyle/>
          <a:p>
            <a:r>
              <a:rPr lang="en-US" altLang="zh-CN" dirty="0" smtClean="0"/>
              <a:t>7.3 </a:t>
            </a:r>
            <a:r>
              <a:rPr lang="zh-CN" altLang="en-US" dirty="0" smtClean="0"/>
              <a:t>图的遍历</a:t>
            </a:r>
            <a:endParaRPr lang="en-US" altLang="zh-CN" dirty="0" smtClean="0"/>
          </a:p>
        </p:txBody>
      </p:sp>
      <p:grpSp>
        <p:nvGrpSpPr>
          <p:cNvPr id="4" name="Group 68"/>
          <p:cNvGrpSpPr/>
          <p:nvPr/>
        </p:nvGrpSpPr>
        <p:grpSpPr>
          <a:xfrm>
            <a:off x="778981" y="1425065"/>
            <a:ext cx="3228975" cy="1721644"/>
            <a:chOff x="2784" y="2415"/>
            <a:chExt cx="2712" cy="1446"/>
          </a:xfrm>
        </p:grpSpPr>
        <p:grpSp>
          <p:nvGrpSpPr>
            <p:cNvPr id="49160" name="Group 69"/>
            <p:cNvGrpSpPr/>
            <p:nvPr/>
          </p:nvGrpSpPr>
          <p:grpSpPr>
            <a:xfrm>
              <a:off x="3936" y="2496"/>
              <a:ext cx="408" cy="309"/>
              <a:chOff x="2928" y="3312"/>
              <a:chExt cx="408" cy="309"/>
            </a:xfrm>
          </p:grpSpPr>
          <p:sp>
            <p:nvSpPr>
              <p:cNvPr id="49215" name="Oval 70"/>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49216" name="Text Box 71"/>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sp>
          <p:nvSpPr>
            <p:cNvPr id="49161" name="Line 72"/>
            <p:cNvSpPr/>
            <p:nvPr/>
          </p:nvSpPr>
          <p:spPr>
            <a:xfrm flipV="1">
              <a:off x="3009" y="3025"/>
              <a:ext cx="304" cy="218"/>
            </a:xfrm>
            <a:prstGeom prst="line">
              <a:avLst/>
            </a:prstGeom>
            <a:ln w="38100" cap="flat" cmpd="sng">
              <a:solidFill>
                <a:srgbClr val="FF6600"/>
              </a:solidFill>
              <a:prstDash val="solid"/>
              <a:headEnd type="none" w="med" len="med"/>
              <a:tailEnd type="none" w="med" len="med"/>
            </a:ln>
          </p:spPr>
        </p:sp>
        <p:sp>
          <p:nvSpPr>
            <p:cNvPr id="49162" name="Line 73"/>
            <p:cNvSpPr/>
            <p:nvPr/>
          </p:nvSpPr>
          <p:spPr>
            <a:xfrm flipV="1">
              <a:off x="3533" y="2651"/>
              <a:ext cx="448" cy="235"/>
            </a:xfrm>
            <a:prstGeom prst="line">
              <a:avLst/>
            </a:prstGeom>
            <a:ln w="38100" cap="flat" cmpd="sng">
              <a:solidFill>
                <a:srgbClr val="FF6600"/>
              </a:solidFill>
              <a:prstDash val="solid"/>
              <a:headEnd type="none" w="med" len="med"/>
              <a:tailEnd type="none" w="med" len="med"/>
            </a:ln>
          </p:spPr>
        </p:sp>
        <p:sp>
          <p:nvSpPr>
            <p:cNvPr id="49163" name="Line 74"/>
            <p:cNvSpPr/>
            <p:nvPr/>
          </p:nvSpPr>
          <p:spPr>
            <a:xfrm>
              <a:off x="3556" y="3025"/>
              <a:ext cx="303" cy="218"/>
            </a:xfrm>
            <a:prstGeom prst="line">
              <a:avLst/>
            </a:prstGeom>
            <a:ln w="38100" cap="flat" cmpd="sng">
              <a:solidFill>
                <a:srgbClr val="FF6600"/>
              </a:solidFill>
              <a:prstDash val="solid"/>
              <a:headEnd type="none" w="med" len="med"/>
              <a:tailEnd type="none" w="med" len="med"/>
            </a:ln>
          </p:spPr>
        </p:sp>
        <p:sp>
          <p:nvSpPr>
            <p:cNvPr id="49164" name="Line 75"/>
            <p:cNvSpPr/>
            <p:nvPr/>
          </p:nvSpPr>
          <p:spPr>
            <a:xfrm>
              <a:off x="4285" y="2651"/>
              <a:ext cx="516" cy="249"/>
            </a:xfrm>
            <a:prstGeom prst="line">
              <a:avLst/>
            </a:prstGeom>
            <a:ln w="38100" cap="flat" cmpd="sng">
              <a:solidFill>
                <a:srgbClr val="FF6600"/>
              </a:solidFill>
              <a:prstDash val="solid"/>
              <a:headEnd type="none" w="med" len="med"/>
              <a:tailEnd type="none" w="med" len="med"/>
            </a:ln>
          </p:spPr>
        </p:sp>
        <p:sp>
          <p:nvSpPr>
            <p:cNvPr id="49165" name="Line 76"/>
            <p:cNvSpPr/>
            <p:nvPr/>
          </p:nvSpPr>
          <p:spPr>
            <a:xfrm>
              <a:off x="5015" y="3056"/>
              <a:ext cx="212" cy="155"/>
            </a:xfrm>
            <a:prstGeom prst="line">
              <a:avLst/>
            </a:prstGeom>
            <a:ln w="38100" cap="flat" cmpd="sng">
              <a:solidFill>
                <a:srgbClr val="FF6600"/>
              </a:solidFill>
              <a:prstDash val="solid"/>
              <a:headEnd type="none" w="med" len="med"/>
              <a:tailEnd type="none" w="med" len="med"/>
            </a:ln>
          </p:spPr>
        </p:sp>
        <p:sp>
          <p:nvSpPr>
            <p:cNvPr id="49166" name="Line 77"/>
            <p:cNvSpPr/>
            <p:nvPr/>
          </p:nvSpPr>
          <p:spPr>
            <a:xfrm flipV="1">
              <a:off x="4650" y="3056"/>
              <a:ext cx="182" cy="187"/>
            </a:xfrm>
            <a:prstGeom prst="line">
              <a:avLst/>
            </a:prstGeom>
            <a:ln w="38100" cap="flat" cmpd="sng">
              <a:solidFill>
                <a:srgbClr val="FF6600"/>
              </a:solidFill>
              <a:prstDash val="solid"/>
              <a:headEnd type="none" w="med" len="med"/>
              <a:tailEnd type="none" w="med" len="med"/>
            </a:ln>
          </p:spPr>
        </p:sp>
        <p:sp>
          <p:nvSpPr>
            <p:cNvPr id="49167" name="Line 78"/>
            <p:cNvSpPr/>
            <p:nvPr/>
          </p:nvSpPr>
          <p:spPr>
            <a:xfrm flipV="1">
              <a:off x="4711" y="3336"/>
              <a:ext cx="411" cy="0"/>
            </a:xfrm>
            <a:prstGeom prst="line">
              <a:avLst/>
            </a:prstGeom>
            <a:ln w="38100" cap="flat" cmpd="sng">
              <a:solidFill>
                <a:srgbClr val="FF6600"/>
              </a:solidFill>
              <a:prstDash val="solid"/>
              <a:headEnd type="none" w="med" len="med"/>
              <a:tailEnd type="none" w="med" len="med"/>
            </a:ln>
          </p:spPr>
        </p:sp>
        <p:sp>
          <p:nvSpPr>
            <p:cNvPr id="49168" name="Line 79"/>
            <p:cNvSpPr/>
            <p:nvPr/>
          </p:nvSpPr>
          <p:spPr>
            <a:xfrm flipV="1">
              <a:off x="3556" y="3430"/>
              <a:ext cx="334" cy="249"/>
            </a:xfrm>
            <a:prstGeom prst="line">
              <a:avLst/>
            </a:prstGeom>
            <a:ln w="38100" cap="flat" cmpd="sng">
              <a:solidFill>
                <a:srgbClr val="FF6600"/>
              </a:solidFill>
              <a:prstDash val="solid"/>
              <a:headEnd type="none" w="med" len="med"/>
              <a:tailEnd type="none" w="med" len="med"/>
            </a:ln>
          </p:spPr>
        </p:sp>
        <p:sp>
          <p:nvSpPr>
            <p:cNvPr id="49169" name="Line 80"/>
            <p:cNvSpPr/>
            <p:nvPr/>
          </p:nvSpPr>
          <p:spPr>
            <a:xfrm>
              <a:off x="3120" y="3456"/>
              <a:ext cx="192" cy="144"/>
            </a:xfrm>
            <a:prstGeom prst="line">
              <a:avLst/>
            </a:prstGeom>
            <a:ln w="38100" cap="rnd" cmpd="sng">
              <a:solidFill>
                <a:srgbClr val="FF6600"/>
              </a:solidFill>
              <a:prstDash val="solid"/>
              <a:headEnd type="none" w="med" len="med"/>
              <a:tailEnd type="none" w="med" len="med"/>
            </a:ln>
          </p:spPr>
        </p:sp>
        <p:grpSp>
          <p:nvGrpSpPr>
            <p:cNvPr id="49170" name="Group 81"/>
            <p:cNvGrpSpPr/>
            <p:nvPr/>
          </p:nvGrpSpPr>
          <p:grpSpPr>
            <a:xfrm>
              <a:off x="3264" y="3552"/>
              <a:ext cx="408" cy="309"/>
              <a:chOff x="2928" y="3312"/>
              <a:chExt cx="408" cy="309"/>
            </a:xfrm>
          </p:grpSpPr>
          <p:sp>
            <p:nvSpPr>
              <p:cNvPr id="49213" name="Oval 82"/>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49214" name="Text Box 83"/>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V7</a:t>
                </a:r>
                <a:endParaRPr lang="en-US" altLang="zh-CN" sz="1800" b="1" dirty="0">
                  <a:latin typeface="黑体" panose="02010609060101010101" pitchFamily="49" charset="-122"/>
                  <a:ea typeface="黑体" panose="02010609060101010101" pitchFamily="49" charset="-122"/>
                </a:endParaRPr>
              </a:p>
            </p:txBody>
          </p:sp>
        </p:grpSp>
        <p:grpSp>
          <p:nvGrpSpPr>
            <p:cNvPr id="49171" name="Group 84"/>
            <p:cNvGrpSpPr/>
            <p:nvPr/>
          </p:nvGrpSpPr>
          <p:grpSpPr>
            <a:xfrm>
              <a:off x="5088" y="3216"/>
              <a:ext cx="408" cy="309"/>
              <a:chOff x="2928" y="3312"/>
              <a:chExt cx="408" cy="309"/>
            </a:xfrm>
          </p:grpSpPr>
          <p:sp>
            <p:nvSpPr>
              <p:cNvPr id="49211" name="Oval 85"/>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49212" name="Text Box 86"/>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V6</a:t>
                </a:r>
                <a:endParaRPr lang="en-US" altLang="zh-CN" sz="1800" b="1" dirty="0">
                  <a:latin typeface="黑体" panose="02010609060101010101" pitchFamily="49" charset="-122"/>
                  <a:ea typeface="黑体" panose="02010609060101010101" pitchFamily="49" charset="-122"/>
                </a:endParaRPr>
              </a:p>
            </p:txBody>
          </p:sp>
        </p:grpSp>
        <p:grpSp>
          <p:nvGrpSpPr>
            <p:cNvPr id="49172" name="Group 87"/>
            <p:cNvGrpSpPr/>
            <p:nvPr/>
          </p:nvGrpSpPr>
          <p:grpSpPr>
            <a:xfrm>
              <a:off x="4416" y="3216"/>
              <a:ext cx="408" cy="309"/>
              <a:chOff x="2928" y="3312"/>
              <a:chExt cx="408" cy="309"/>
            </a:xfrm>
          </p:grpSpPr>
          <p:sp>
            <p:nvSpPr>
              <p:cNvPr id="49209" name="Oval 88"/>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49210" name="Text Box 89"/>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V5</a:t>
                </a:r>
                <a:endParaRPr lang="en-US" altLang="zh-CN" sz="1800" b="1" dirty="0">
                  <a:latin typeface="黑体" panose="02010609060101010101" pitchFamily="49" charset="-122"/>
                  <a:ea typeface="黑体" panose="02010609060101010101" pitchFamily="49" charset="-122"/>
                </a:endParaRPr>
              </a:p>
            </p:txBody>
          </p:sp>
        </p:grpSp>
        <p:grpSp>
          <p:nvGrpSpPr>
            <p:cNvPr id="49173" name="Group 90"/>
            <p:cNvGrpSpPr/>
            <p:nvPr/>
          </p:nvGrpSpPr>
          <p:grpSpPr>
            <a:xfrm>
              <a:off x="3744" y="3216"/>
              <a:ext cx="408" cy="309"/>
              <a:chOff x="2928" y="3312"/>
              <a:chExt cx="408" cy="309"/>
            </a:xfrm>
          </p:grpSpPr>
          <p:sp>
            <p:nvSpPr>
              <p:cNvPr id="49207" name="Oval 91"/>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49208" name="Text Box 92"/>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49174" name="Group 93"/>
            <p:cNvGrpSpPr/>
            <p:nvPr/>
          </p:nvGrpSpPr>
          <p:grpSpPr>
            <a:xfrm>
              <a:off x="2784" y="3216"/>
              <a:ext cx="408" cy="309"/>
              <a:chOff x="2928" y="3312"/>
              <a:chExt cx="408" cy="309"/>
            </a:xfrm>
          </p:grpSpPr>
          <p:sp>
            <p:nvSpPr>
              <p:cNvPr id="49205" name="Oval 94"/>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49206" name="Text Box 95"/>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nvGrpSpPr>
            <p:cNvPr id="49175" name="Group 96"/>
            <p:cNvGrpSpPr/>
            <p:nvPr/>
          </p:nvGrpSpPr>
          <p:grpSpPr>
            <a:xfrm>
              <a:off x="4704" y="2832"/>
              <a:ext cx="408" cy="309"/>
              <a:chOff x="2928" y="3312"/>
              <a:chExt cx="408" cy="309"/>
            </a:xfrm>
          </p:grpSpPr>
          <p:sp>
            <p:nvSpPr>
              <p:cNvPr id="49203" name="Oval 97"/>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49204" name="Text Box 98"/>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nvGrpSpPr>
            <p:cNvPr id="49176" name="Group 99"/>
            <p:cNvGrpSpPr/>
            <p:nvPr/>
          </p:nvGrpSpPr>
          <p:grpSpPr>
            <a:xfrm>
              <a:off x="3264" y="2784"/>
              <a:ext cx="408" cy="309"/>
              <a:chOff x="2928" y="3312"/>
              <a:chExt cx="408" cy="309"/>
            </a:xfrm>
          </p:grpSpPr>
          <p:sp>
            <p:nvSpPr>
              <p:cNvPr id="49201" name="Oval 100"/>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49202" name="Text Box 101"/>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49177" name="Group 108"/>
            <p:cNvGrpSpPr/>
            <p:nvPr/>
          </p:nvGrpSpPr>
          <p:grpSpPr>
            <a:xfrm>
              <a:off x="3936" y="2415"/>
              <a:ext cx="334" cy="387"/>
              <a:chOff x="1344" y="2223"/>
              <a:chExt cx="334" cy="387"/>
            </a:xfrm>
          </p:grpSpPr>
          <p:sp>
            <p:nvSpPr>
              <p:cNvPr id="49199" name="Oval 109"/>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49200" name="Text Box 110"/>
              <p:cNvSpPr txBox="1"/>
              <p:nvPr/>
            </p:nvSpPr>
            <p:spPr>
              <a:xfrm>
                <a:off x="1344" y="2223"/>
                <a:ext cx="334" cy="387"/>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900" b="1" dirty="0">
                    <a:latin typeface="黑体" panose="02010609060101010101" pitchFamily="49" charset="-122"/>
                    <a:ea typeface="黑体" panose="02010609060101010101" pitchFamily="49" charset="-122"/>
                  </a:rPr>
                  <a:t> </a:t>
                </a:r>
                <a:r>
                  <a:rPr lang="en-US" altLang="zh-CN" sz="1500" b="1" dirty="0">
                    <a:latin typeface="黑体" panose="02010609060101010101" pitchFamily="49" charset="-122"/>
                    <a:ea typeface="黑体" panose="02010609060101010101" pitchFamily="49" charset="-122"/>
                  </a:rPr>
                  <a:t>V0</a:t>
                </a:r>
                <a:endParaRPr lang="en-US" altLang="zh-CN" sz="1500" b="1" dirty="0">
                  <a:latin typeface="黑体" panose="02010609060101010101" pitchFamily="49" charset="-122"/>
                  <a:ea typeface="黑体" panose="02010609060101010101" pitchFamily="49" charset="-122"/>
                </a:endParaRPr>
              </a:p>
            </p:txBody>
          </p:sp>
        </p:grpSp>
        <p:grpSp>
          <p:nvGrpSpPr>
            <p:cNvPr id="49178" name="Group 111"/>
            <p:cNvGrpSpPr/>
            <p:nvPr/>
          </p:nvGrpSpPr>
          <p:grpSpPr>
            <a:xfrm>
              <a:off x="3264" y="2784"/>
              <a:ext cx="334" cy="270"/>
              <a:chOff x="1344" y="2304"/>
              <a:chExt cx="334" cy="270"/>
            </a:xfrm>
          </p:grpSpPr>
          <p:sp>
            <p:nvSpPr>
              <p:cNvPr id="49197" name="Oval 112"/>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49198" name="Text Box 113"/>
              <p:cNvSpPr txBox="1"/>
              <p:nvPr/>
            </p:nvSpPr>
            <p:spPr>
              <a:xfrm>
                <a:off x="1344" y="2304"/>
                <a:ext cx="334" cy="270"/>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1500" b="1" dirty="0">
                    <a:latin typeface="黑体" panose="02010609060101010101" pitchFamily="49" charset="-122"/>
                    <a:ea typeface="黑体" panose="02010609060101010101" pitchFamily="49" charset="-122"/>
                  </a:rPr>
                  <a:t>V1</a:t>
                </a:r>
                <a:endParaRPr lang="en-US" altLang="zh-CN" sz="1500" b="1" dirty="0">
                  <a:latin typeface="黑体" panose="02010609060101010101" pitchFamily="49" charset="-122"/>
                  <a:ea typeface="黑体" panose="02010609060101010101" pitchFamily="49" charset="-122"/>
                </a:endParaRPr>
              </a:p>
            </p:txBody>
          </p:sp>
        </p:grpSp>
        <p:grpSp>
          <p:nvGrpSpPr>
            <p:cNvPr id="49179" name="Group 114"/>
            <p:cNvGrpSpPr/>
            <p:nvPr/>
          </p:nvGrpSpPr>
          <p:grpSpPr>
            <a:xfrm>
              <a:off x="2832" y="3108"/>
              <a:ext cx="334" cy="387"/>
              <a:chOff x="1344" y="2196"/>
              <a:chExt cx="334" cy="387"/>
            </a:xfrm>
          </p:grpSpPr>
          <p:sp>
            <p:nvSpPr>
              <p:cNvPr id="49195" name="Oval 115"/>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49196" name="Text Box 116"/>
              <p:cNvSpPr txBox="1"/>
              <p:nvPr/>
            </p:nvSpPr>
            <p:spPr>
              <a:xfrm>
                <a:off x="1344" y="2196"/>
                <a:ext cx="334" cy="387"/>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900" b="1" dirty="0">
                    <a:latin typeface="黑体" panose="02010609060101010101" pitchFamily="49" charset="-122"/>
                    <a:ea typeface="黑体" panose="02010609060101010101" pitchFamily="49" charset="-122"/>
                  </a:rPr>
                  <a:t> </a:t>
                </a:r>
                <a:r>
                  <a:rPr lang="en-US" altLang="zh-CN" sz="1500" b="1" dirty="0">
                    <a:latin typeface="黑体" panose="02010609060101010101" pitchFamily="49" charset="-122"/>
                    <a:ea typeface="黑体" panose="02010609060101010101" pitchFamily="49" charset="-122"/>
                  </a:rPr>
                  <a:t>V3</a:t>
                </a:r>
                <a:endParaRPr lang="en-US" altLang="zh-CN" sz="1500" b="1" dirty="0">
                  <a:latin typeface="黑体" panose="02010609060101010101" pitchFamily="49" charset="-122"/>
                  <a:ea typeface="黑体" panose="02010609060101010101" pitchFamily="49" charset="-122"/>
                </a:endParaRPr>
              </a:p>
            </p:txBody>
          </p:sp>
        </p:grpSp>
        <p:grpSp>
          <p:nvGrpSpPr>
            <p:cNvPr id="49180" name="Group 117"/>
            <p:cNvGrpSpPr/>
            <p:nvPr/>
          </p:nvGrpSpPr>
          <p:grpSpPr>
            <a:xfrm>
              <a:off x="4752" y="2710"/>
              <a:ext cx="334" cy="387"/>
              <a:chOff x="1344" y="2182"/>
              <a:chExt cx="334" cy="387"/>
            </a:xfrm>
          </p:grpSpPr>
          <p:sp>
            <p:nvSpPr>
              <p:cNvPr id="49193" name="Oval 118"/>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49194" name="Text Box 119"/>
              <p:cNvSpPr txBox="1"/>
              <p:nvPr/>
            </p:nvSpPr>
            <p:spPr>
              <a:xfrm>
                <a:off x="1344" y="2182"/>
                <a:ext cx="334" cy="387"/>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900" b="1" dirty="0">
                    <a:latin typeface="黑体" panose="02010609060101010101" pitchFamily="49" charset="-122"/>
                    <a:ea typeface="黑体" panose="02010609060101010101" pitchFamily="49" charset="-122"/>
                  </a:rPr>
                  <a:t> </a:t>
                </a:r>
                <a:r>
                  <a:rPr lang="en-US" altLang="zh-CN" sz="1500" b="1" dirty="0">
                    <a:latin typeface="黑体" panose="02010609060101010101" pitchFamily="49" charset="-122"/>
                    <a:ea typeface="黑体" panose="02010609060101010101" pitchFamily="49" charset="-122"/>
                  </a:rPr>
                  <a:t>V2</a:t>
                </a:r>
                <a:endParaRPr lang="en-US" altLang="zh-CN" sz="1500" b="1" dirty="0">
                  <a:latin typeface="黑体" panose="02010609060101010101" pitchFamily="49" charset="-122"/>
                  <a:ea typeface="黑体" panose="02010609060101010101" pitchFamily="49" charset="-122"/>
                </a:endParaRPr>
              </a:p>
            </p:txBody>
          </p:sp>
        </p:grpSp>
        <p:grpSp>
          <p:nvGrpSpPr>
            <p:cNvPr id="49181" name="Group 120"/>
            <p:cNvGrpSpPr/>
            <p:nvPr/>
          </p:nvGrpSpPr>
          <p:grpSpPr>
            <a:xfrm>
              <a:off x="3278" y="3471"/>
              <a:ext cx="337" cy="387"/>
              <a:chOff x="2024" y="2328"/>
              <a:chExt cx="334" cy="344"/>
            </a:xfrm>
          </p:grpSpPr>
          <p:sp>
            <p:nvSpPr>
              <p:cNvPr id="49191" name="Oval 121"/>
              <p:cNvSpPr/>
              <p:nvPr/>
            </p:nvSpPr>
            <p:spPr>
              <a:xfrm>
                <a:off x="2064" y="2400"/>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49192" name="Text Box 122"/>
              <p:cNvSpPr txBox="1"/>
              <p:nvPr/>
            </p:nvSpPr>
            <p:spPr>
              <a:xfrm>
                <a:off x="2024" y="2328"/>
                <a:ext cx="334" cy="344"/>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900" b="1" dirty="0">
                    <a:latin typeface="黑体" panose="02010609060101010101" pitchFamily="49" charset="-122"/>
                    <a:ea typeface="黑体" panose="02010609060101010101" pitchFamily="49" charset="-122"/>
                  </a:rPr>
                  <a:t> </a:t>
                </a:r>
                <a:r>
                  <a:rPr lang="en-US" altLang="zh-CN" sz="1500" b="1" dirty="0">
                    <a:latin typeface="黑体" panose="02010609060101010101" pitchFamily="49" charset="-122"/>
                    <a:ea typeface="黑体" panose="02010609060101010101" pitchFamily="49" charset="-122"/>
                  </a:rPr>
                  <a:t>V7</a:t>
                </a:r>
                <a:endParaRPr lang="en-US" altLang="zh-CN" sz="1500" b="1" dirty="0">
                  <a:latin typeface="黑体" panose="02010609060101010101" pitchFamily="49" charset="-122"/>
                  <a:ea typeface="黑体" panose="02010609060101010101" pitchFamily="49" charset="-122"/>
                </a:endParaRPr>
              </a:p>
            </p:txBody>
          </p:sp>
        </p:grpSp>
        <p:grpSp>
          <p:nvGrpSpPr>
            <p:cNvPr id="49182" name="Group 123"/>
            <p:cNvGrpSpPr/>
            <p:nvPr/>
          </p:nvGrpSpPr>
          <p:grpSpPr>
            <a:xfrm>
              <a:off x="5140" y="3078"/>
              <a:ext cx="337" cy="414"/>
              <a:chOff x="1344" y="2176"/>
              <a:chExt cx="334" cy="384"/>
            </a:xfrm>
          </p:grpSpPr>
          <p:sp>
            <p:nvSpPr>
              <p:cNvPr id="49189" name="Oval 124"/>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49190" name="Text Box 125"/>
              <p:cNvSpPr txBox="1"/>
              <p:nvPr/>
            </p:nvSpPr>
            <p:spPr>
              <a:xfrm>
                <a:off x="1344" y="2176"/>
                <a:ext cx="334" cy="35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900" b="1" dirty="0">
                    <a:latin typeface="黑体" panose="02010609060101010101" pitchFamily="49" charset="-122"/>
                    <a:ea typeface="黑体" panose="02010609060101010101" pitchFamily="49" charset="-122"/>
                  </a:rPr>
                  <a:t> </a:t>
                </a:r>
                <a:r>
                  <a:rPr lang="en-US" altLang="zh-CN" sz="1500" b="1" dirty="0">
                    <a:latin typeface="黑体" panose="02010609060101010101" pitchFamily="49" charset="-122"/>
                    <a:ea typeface="黑体" panose="02010609060101010101" pitchFamily="49" charset="-122"/>
                  </a:rPr>
                  <a:t>V6</a:t>
                </a:r>
                <a:endParaRPr lang="en-US" altLang="zh-CN" sz="1500" b="1" dirty="0">
                  <a:latin typeface="黑体" panose="02010609060101010101" pitchFamily="49" charset="-122"/>
                  <a:ea typeface="黑体" panose="02010609060101010101" pitchFamily="49" charset="-122"/>
                </a:endParaRPr>
              </a:p>
            </p:txBody>
          </p:sp>
        </p:grpSp>
        <p:grpSp>
          <p:nvGrpSpPr>
            <p:cNvPr id="49183" name="Group 126"/>
            <p:cNvGrpSpPr/>
            <p:nvPr/>
          </p:nvGrpSpPr>
          <p:grpSpPr>
            <a:xfrm>
              <a:off x="4416" y="3083"/>
              <a:ext cx="334" cy="389"/>
              <a:chOff x="1344" y="2171"/>
              <a:chExt cx="334" cy="389"/>
            </a:xfrm>
          </p:grpSpPr>
          <p:sp>
            <p:nvSpPr>
              <p:cNvPr id="49187" name="Oval 127"/>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49188" name="Text Box 128"/>
              <p:cNvSpPr txBox="1"/>
              <p:nvPr/>
            </p:nvSpPr>
            <p:spPr>
              <a:xfrm>
                <a:off x="1344" y="2171"/>
                <a:ext cx="334" cy="387"/>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900" b="1" dirty="0">
                    <a:latin typeface="黑体" panose="02010609060101010101" pitchFamily="49" charset="-122"/>
                    <a:ea typeface="黑体" panose="02010609060101010101" pitchFamily="49" charset="-122"/>
                  </a:rPr>
                  <a:t> </a:t>
                </a:r>
                <a:r>
                  <a:rPr lang="en-US" altLang="zh-CN" sz="1500" b="1" dirty="0">
                    <a:latin typeface="黑体" panose="02010609060101010101" pitchFamily="49" charset="-122"/>
                    <a:ea typeface="黑体" panose="02010609060101010101" pitchFamily="49" charset="-122"/>
                  </a:rPr>
                  <a:t>V5</a:t>
                </a:r>
                <a:endParaRPr lang="en-US" altLang="zh-CN" sz="1500" b="1" dirty="0">
                  <a:latin typeface="黑体" panose="02010609060101010101" pitchFamily="49" charset="-122"/>
                  <a:ea typeface="黑体" panose="02010609060101010101" pitchFamily="49" charset="-122"/>
                </a:endParaRPr>
              </a:p>
            </p:txBody>
          </p:sp>
        </p:grpSp>
        <p:grpSp>
          <p:nvGrpSpPr>
            <p:cNvPr id="49184" name="Group 129"/>
            <p:cNvGrpSpPr/>
            <p:nvPr/>
          </p:nvGrpSpPr>
          <p:grpSpPr>
            <a:xfrm>
              <a:off x="3744" y="3094"/>
              <a:ext cx="356" cy="401"/>
              <a:chOff x="1344" y="2192"/>
              <a:chExt cx="334" cy="368"/>
            </a:xfrm>
          </p:grpSpPr>
          <p:sp>
            <p:nvSpPr>
              <p:cNvPr id="49185" name="Oval 130"/>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49186" name="Text Box 131"/>
              <p:cNvSpPr txBox="1"/>
              <p:nvPr/>
            </p:nvSpPr>
            <p:spPr>
              <a:xfrm>
                <a:off x="1344" y="2192"/>
                <a:ext cx="334" cy="355"/>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900" b="1" dirty="0">
                    <a:latin typeface="黑体" panose="02010609060101010101" pitchFamily="49" charset="-122"/>
                    <a:ea typeface="黑体" panose="02010609060101010101" pitchFamily="49" charset="-122"/>
                  </a:rPr>
                  <a:t> </a:t>
                </a:r>
                <a:r>
                  <a:rPr lang="en-US" altLang="zh-CN" sz="1500" b="1" dirty="0">
                    <a:latin typeface="黑体" panose="02010609060101010101" pitchFamily="49" charset="-122"/>
                    <a:ea typeface="黑体" panose="02010609060101010101" pitchFamily="49" charset="-122"/>
                  </a:rPr>
                  <a:t>V4</a:t>
                </a:r>
                <a:endParaRPr lang="en-US" altLang="zh-CN" sz="1500" b="1" dirty="0">
                  <a:latin typeface="黑体" panose="02010609060101010101" pitchFamily="49" charset="-122"/>
                  <a:ea typeface="黑体" panose="02010609060101010101" pitchFamily="49" charset="-122"/>
                </a:endParaRPr>
              </a:p>
            </p:txBody>
          </p:sp>
        </p:grpSp>
      </p:grpSp>
      <p:grpSp>
        <p:nvGrpSpPr>
          <p:cNvPr id="5" name="Group 3"/>
          <p:cNvGrpSpPr/>
          <p:nvPr/>
        </p:nvGrpSpPr>
        <p:grpSpPr>
          <a:xfrm>
            <a:off x="4258866" y="1500188"/>
            <a:ext cx="3742134" cy="1771650"/>
            <a:chOff x="576" y="1584"/>
            <a:chExt cx="3143" cy="1488"/>
          </a:xfrm>
        </p:grpSpPr>
        <p:sp>
          <p:nvSpPr>
            <p:cNvPr id="49217" name="AutoShape 4"/>
            <p:cNvSpPr/>
            <p:nvPr/>
          </p:nvSpPr>
          <p:spPr>
            <a:xfrm>
              <a:off x="858" y="1584"/>
              <a:ext cx="2861" cy="960"/>
            </a:xfrm>
            <a:prstGeom prst="cloudCallout">
              <a:avLst>
                <a:gd name="adj1" fmla="val -39903"/>
                <a:gd name="adj2" fmla="val 75208"/>
              </a:avLst>
            </a:prstGeom>
            <a:solidFill>
              <a:srgbClr val="CCFFCC"/>
            </a:solidFill>
            <a:ln w="12700"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50000"/>
                </a:spcBef>
                <a:buNone/>
              </a:pPr>
              <a:r>
                <a:rPr lang="zh-CN" altLang="en-US" sz="1800" b="1" dirty="0"/>
                <a:t>采用怎样的策略进行图的遍历</a:t>
              </a:r>
              <a:endParaRPr lang="zh-CN" altLang="en-US" sz="1800" b="1" dirty="0">
                <a:solidFill>
                  <a:schemeClr val="bg2"/>
                </a:solidFill>
              </a:endParaRPr>
            </a:p>
          </p:txBody>
        </p:sp>
        <p:sp>
          <p:nvSpPr>
            <p:cNvPr id="49218" name="WordArt 5"/>
            <p:cNvSpPr/>
            <p:nvPr/>
          </p:nvSpPr>
          <p:spPr>
            <a:xfrm>
              <a:off x="576" y="2688"/>
              <a:ext cx="624" cy="384"/>
            </a:xfrm>
            <a:prstGeom prst="rect">
              <a:avLst/>
            </a:prstGeom>
          </p:spPr>
          <p:txBody>
            <a:bodyPr wrap="none" fromWordArt="1">
              <a:prstTxWarp prst="textPlain">
                <a:avLst>
                  <a:gd name="adj" fmla="val 30690"/>
                </a:avLst>
              </a:prstTxWarp>
              <a:normAutofit fontScale="97500" lnSpcReduction="10000"/>
            </a:bodyPr>
            <a:lstStyle/>
            <a:p>
              <a:pPr algn="ctr"/>
              <a:r>
                <a:rPr lang="zh-CN" altLang="en-US" sz="2700" b="1">
                  <a:ln w="12700" cap="flat" cmpd="sng">
                    <a:solidFill>
                      <a:srgbClr val="008000"/>
                    </a:solidFill>
                    <a:prstDash val="solid"/>
                    <a:headEnd type="none" w="med" len="med"/>
                    <a:tailEnd type="none" w="med" len="med"/>
                  </a:ln>
                  <a:solidFill>
                    <a:srgbClr val="66FF66">
                      <a:alpha val="50195"/>
                    </a:srgbClr>
                  </a:solidFill>
                  <a:effectLst>
                    <a:outerShdw dist="45791" dir="2021404" algn="ctr" rotWithShape="0">
                      <a:srgbClr val="9999FF"/>
                    </a:outerShdw>
                  </a:effectLst>
                  <a:latin typeface="宋体" panose="02010600030101010101" pitchFamily="2" charset="-122"/>
                  <a:ea typeface="宋体" panose="02010600030101010101" pitchFamily="2" charset="-122"/>
                </a:rPr>
                <a:t>？</a:t>
              </a:r>
              <a:endParaRPr lang="zh-CN" altLang="en-US" sz="2700" b="1">
                <a:ln w="12700" cap="flat" cmpd="sng">
                  <a:solidFill>
                    <a:srgbClr val="008000"/>
                  </a:solidFill>
                  <a:prstDash val="solid"/>
                  <a:headEnd type="none" w="med" len="med"/>
                  <a:tailEnd type="none" w="med" len="med"/>
                </a:ln>
                <a:solidFill>
                  <a:srgbClr val="66FF66">
                    <a:alpha val="50195"/>
                  </a:srgbClr>
                </a:solidFill>
                <a:effectLst>
                  <a:outerShdw dist="45791" dir="2021404" algn="ctr" rotWithShape="0">
                    <a:srgbClr val="9999FF"/>
                  </a:outerShdw>
                </a:effectLst>
                <a:latin typeface="宋体" panose="02010600030101010101" pitchFamily="2" charset="-122"/>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lvl="2">
              <a:lnSpc>
                <a:spcPct val="120000"/>
              </a:lnSpc>
            </a:pPr>
            <a:r>
              <a:rPr lang="zh-CN" altLang="en-US" sz="2000" dirty="0" smtClean="0">
                <a:latin typeface="宋体" panose="02010600030101010101" pitchFamily="2" charset="-122"/>
                <a:sym typeface="+mn-ea"/>
              </a:rPr>
              <a:t>一、</a:t>
            </a:r>
            <a:r>
              <a:rPr lang="zh-CN" altLang="en-US" sz="2000" dirty="0">
                <a:latin typeface="宋体" panose="02010600030101010101" pitchFamily="2" charset="-122"/>
                <a:sym typeface="+mn-ea"/>
              </a:rPr>
              <a:t>深</a:t>
            </a:r>
            <a:r>
              <a:rPr sz="2000" dirty="0" err="1" smtClean="0">
                <a:latin typeface="宋体" panose="02010600030101010101" pitchFamily="2" charset="-122"/>
                <a:sym typeface="+mn-ea"/>
              </a:rPr>
              <a:t>度优先遍历（</a:t>
            </a:r>
            <a:r>
              <a:rPr lang="en-US" sz="2000" dirty="0" err="1" smtClean="0">
                <a:latin typeface="宋体" panose="02010600030101010101" pitchFamily="2" charset="-122"/>
                <a:sym typeface="+mn-ea"/>
              </a:rPr>
              <a:t>D</a:t>
            </a:r>
            <a:r>
              <a:rPr lang="en-US" altLang="zh-CN" sz="2000" dirty="0" err="1" smtClean="0">
                <a:latin typeface="宋体" panose="02010600030101010101" pitchFamily="2" charset="-122"/>
                <a:sym typeface="+mn-ea"/>
              </a:rPr>
              <a:t>FS</a:t>
            </a:r>
            <a:r>
              <a:rPr sz="2000" dirty="0" smtClean="0">
                <a:latin typeface="宋体" panose="02010600030101010101" pitchFamily="2" charset="-122"/>
                <a:sym typeface="+mn-ea"/>
              </a:rPr>
              <a:t>）</a:t>
            </a:r>
            <a:endParaRPr sz="2000" dirty="0" smtClean="0">
              <a:latin typeface="宋体" panose="02010600030101010101" pitchFamily="2" charset="-122"/>
              <a:sym typeface="+mn-ea"/>
            </a:endParaRPr>
          </a:p>
          <a:p>
            <a:pPr marL="0" lvl="2">
              <a:lnSpc>
                <a:spcPct val="120000"/>
              </a:lnSpc>
            </a:pPr>
            <a:r>
              <a:rPr lang="en-US" altLang="zh-CN" sz="2000" dirty="0">
                <a:latin typeface="宋体" panose="02010600030101010101" pitchFamily="2" charset="-122"/>
              </a:rPr>
              <a:t>1</a:t>
            </a:r>
            <a:r>
              <a:rPr lang="zh-CN" altLang="en-US" sz="2000" dirty="0">
                <a:latin typeface="宋体" panose="02010600030101010101" pitchFamily="2" charset="-122"/>
              </a:rPr>
              <a:t>）从图中某顶点</a:t>
            </a:r>
            <a:r>
              <a:rPr lang="en-US" altLang="zh-CN" sz="2000" dirty="0">
                <a:latin typeface="宋体" panose="02010600030101010101" pitchFamily="2" charset="-122"/>
              </a:rPr>
              <a:t>v</a:t>
            </a:r>
            <a:r>
              <a:rPr lang="zh-CN" altLang="en-US" sz="2000" dirty="0">
                <a:latin typeface="宋体" panose="02010600030101010101" pitchFamily="2" charset="-122"/>
              </a:rPr>
              <a:t>出发，访问顶点</a:t>
            </a:r>
            <a:r>
              <a:rPr lang="en-US" altLang="zh-CN" sz="2000" dirty="0">
                <a:latin typeface="宋体" panose="02010600030101010101" pitchFamily="2" charset="-122"/>
              </a:rPr>
              <a:t>v</a:t>
            </a:r>
            <a:r>
              <a:rPr lang="zh-CN" altLang="en-US" sz="2000" dirty="0" smtClean="0">
                <a:latin typeface="宋体" panose="02010600030101010101" pitchFamily="2" charset="-122"/>
              </a:rPr>
              <a:t>；</a:t>
            </a:r>
            <a:endParaRPr lang="en-US" altLang="zh-CN" sz="2000" dirty="0">
              <a:latin typeface="宋体" panose="02010600030101010101" pitchFamily="2" charset="-122"/>
            </a:endParaRPr>
          </a:p>
          <a:p>
            <a:pPr marL="0" lvl="2" algn="l">
              <a:lnSpc>
                <a:spcPct val="120000"/>
              </a:lnSpc>
            </a:pPr>
            <a:r>
              <a:rPr lang="en-US" altLang="zh-CN" sz="2000" dirty="0" smtClean="0">
                <a:latin typeface="宋体" panose="02010600030101010101" pitchFamily="2" charset="-122"/>
              </a:rPr>
              <a:t>2</a:t>
            </a:r>
            <a:r>
              <a:rPr lang="zh-CN" altLang="en-US" sz="2000" dirty="0">
                <a:latin typeface="宋体" panose="02010600030101010101" pitchFamily="2" charset="-122"/>
              </a:rPr>
              <a:t>）依次从</a:t>
            </a:r>
            <a:r>
              <a:rPr lang="en-US" altLang="zh-CN" sz="2000" dirty="0">
                <a:latin typeface="宋体" panose="02010600030101010101" pitchFamily="2" charset="-122"/>
              </a:rPr>
              <a:t>v</a:t>
            </a:r>
            <a:r>
              <a:rPr lang="zh-CN" altLang="en-US" sz="2000" dirty="0">
                <a:latin typeface="宋体" panose="02010600030101010101" pitchFamily="2" charset="-122"/>
              </a:rPr>
              <a:t>的未被访问的邻接点出发，继续对图进行深度优先遍历</a:t>
            </a:r>
            <a:r>
              <a:rPr lang="zh-CN" altLang="en-US" sz="2000" dirty="0" smtClean="0">
                <a:latin typeface="宋体" panose="02010600030101010101" pitchFamily="2" charset="-122"/>
              </a:rPr>
              <a:t>；</a:t>
            </a:r>
            <a:endParaRPr lang="en-US" altLang="zh-CN" sz="2000" dirty="0" smtClean="0">
              <a:latin typeface="宋体" panose="02010600030101010101" pitchFamily="2" charset="-122"/>
            </a:endParaRPr>
          </a:p>
          <a:p>
            <a:pPr marL="0" lvl="2" algn="l">
              <a:lnSpc>
                <a:spcPct val="120000"/>
              </a:lnSpc>
            </a:pPr>
            <a:r>
              <a:rPr lang="zh-CN" altLang="en-US" sz="2000" dirty="0" smtClean="0">
                <a:latin typeface="宋体" panose="02010600030101010101" pitchFamily="2" charset="-122"/>
              </a:rPr>
              <a:t>例：</a:t>
            </a:r>
            <a:r>
              <a:rPr lang="zh-CN" altLang="en-US" sz="2000" dirty="0">
                <a:latin typeface="宋体" panose="02010600030101010101" pitchFamily="2" charset="-122"/>
              </a:rPr>
              <a:t>求图</a:t>
            </a:r>
            <a:r>
              <a:rPr lang="en-US" altLang="zh-CN" sz="2000" dirty="0">
                <a:latin typeface="宋体" panose="02010600030101010101" pitchFamily="2" charset="-122"/>
              </a:rPr>
              <a:t>G</a:t>
            </a:r>
            <a:r>
              <a:rPr lang="zh-CN" altLang="en-US" sz="2000" dirty="0">
                <a:latin typeface="宋体" panose="02010600030101010101" pitchFamily="2" charset="-122"/>
              </a:rPr>
              <a:t>以</a:t>
            </a:r>
            <a:r>
              <a:rPr lang="en-US" altLang="zh-CN" sz="2000" dirty="0">
                <a:latin typeface="宋体" panose="02010600030101010101" pitchFamily="2" charset="-122"/>
              </a:rPr>
              <a:t>V0</a:t>
            </a:r>
            <a:r>
              <a:rPr lang="zh-CN" altLang="en-US" sz="2000" dirty="0">
                <a:latin typeface="宋体" panose="02010600030101010101" pitchFamily="2" charset="-122"/>
              </a:rPr>
              <a:t>起点的深度优先</a:t>
            </a:r>
            <a:r>
              <a:rPr lang="zh-CN" altLang="en-US" sz="2000" dirty="0" smtClean="0">
                <a:latin typeface="宋体" panose="02010600030101010101" pitchFamily="2" charset="-122"/>
              </a:rPr>
              <a:t>序列</a:t>
            </a:r>
            <a:endParaRPr lang="zh-CN" altLang="en-US" sz="2000" dirty="0"/>
          </a:p>
          <a:p>
            <a:pPr marL="0" lvl="2" algn="l">
              <a:lnSpc>
                <a:spcPct val="120000"/>
              </a:lnSpc>
            </a:pPr>
            <a:endParaRPr lang="zh-CN" altLang="en-US" sz="2000" dirty="0">
              <a:latin typeface="宋体" panose="02010600030101010101" pitchFamily="2" charset="-122"/>
            </a:endParaRPr>
          </a:p>
          <a:p>
            <a:pPr marL="0" lvl="2">
              <a:lnSpc>
                <a:spcPct val="120000"/>
              </a:lnSpc>
            </a:pPr>
            <a:endParaRPr lang="zh-CN" altLang="en-US" sz="2000" b="1" dirty="0">
              <a:latin typeface="宋体" panose="02010600030101010101" pitchFamily="2" charset="-122"/>
            </a:endParaRPr>
          </a:p>
        </p:txBody>
      </p:sp>
      <p:sp>
        <p:nvSpPr>
          <p:cNvPr id="3" name="标题 2"/>
          <p:cNvSpPr>
            <a:spLocks noGrp="1"/>
          </p:cNvSpPr>
          <p:nvPr>
            <p:ph type="title"/>
          </p:nvPr>
        </p:nvSpPr>
        <p:spPr>
          <a:xfrm>
            <a:off x="746301" y="171219"/>
            <a:ext cx="4816300" cy="248285"/>
          </a:xfrm>
        </p:spPr>
        <p:txBody>
          <a:bodyPr/>
          <a:lstStyle/>
          <a:p>
            <a:r>
              <a:rPr lang="en-US" altLang="zh-CN" dirty="0" smtClean="0"/>
              <a:t>7.3 </a:t>
            </a:r>
            <a:r>
              <a:rPr lang="zh-CN" altLang="en-US" dirty="0" smtClean="0"/>
              <a:t>图的遍历</a:t>
            </a:r>
            <a:endParaRPr lang="en-US" altLang="zh-CN" dirty="0" smtClean="0"/>
          </a:p>
        </p:txBody>
      </p:sp>
      <p:grpSp>
        <p:nvGrpSpPr>
          <p:cNvPr id="65" name="Group 9"/>
          <p:cNvGrpSpPr/>
          <p:nvPr/>
        </p:nvGrpSpPr>
        <p:grpSpPr>
          <a:xfrm>
            <a:off x="302557" y="2355308"/>
            <a:ext cx="3228975" cy="1625203"/>
            <a:chOff x="2744" y="2760"/>
            <a:chExt cx="2712" cy="1365"/>
          </a:xfrm>
        </p:grpSpPr>
        <p:grpSp>
          <p:nvGrpSpPr>
            <p:cNvPr id="66" name="Group 10"/>
            <p:cNvGrpSpPr/>
            <p:nvPr/>
          </p:nvGrpSpPr>
          <p:grpSpPr>
            <a:xfrm>
              <a:off x="3896" y="2760"/>
              <a:ext cx="408" cy="309"/>
              <a:chOff x="2928" y="3312"/>
              <a:chExt cx="408" cy="309"/>
            </a:xfrm>
          </p:grpSpPr>
          <p:sp>
            <p:nvSpPr>
              <p:cNvPr id="121" name="Oval 11"/>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122" name="Text Box 12"/>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sp>
          <p:nvSpPr>
            <p:cNvPr id="67" name="Line 13"/>
            <p:cNvSpPr/>
            <p:nvPr/>
          </p:nvSpPr>
          <p:spPr>
            <a:xfrm flipV="1">
              <a:off x="2969" y="3289"/>
              <a:ext cx="304" cy="218"/>
            </a:xfrm>
            <a:prstGeom prst="line">
              <a:avLst/>
            </a:prstGeom>
            <a:ln w="38100" cap="flat" cmpd="sng">
              <a:solidFill>
                <a:srgbClr val="FF6600"/>
              </a:solidFill>
              <a:prstDash val="solid"/>
              <a:headEnd type="none" w="med" len="med"/>
              <a:tailEnd type="none" w="med" len="med"/>
            </a:ln>
          </p:spPr>
        </p:sp>
        <p:sp>
          <p:nvSpPr>
            <p:cNvPr id="68" name="Line 14"/>
            <p:cNvSpPr/>
            <p:nvPr/>
          </p:nvSpPr>
          <p:spPr>
            <a:xfrm flipV="1">
              <a:off x="3493" y="2915"/>
              <a:ext cx="448" cy="235"/>
            </a:xfrm>
            <a:prstGeom prst="line">
              <a:avLst/>
            </a:prstGeom>
            <a:ln w="38100" cap="flat" cmpd="sng">
              <a:solidFill>
                <a:srgbClr val="FF6600"/>
              </a:solidFill>
              <a:prstDash val="solid"/>
              <a:headEnd type="none" w="med" len="med"/>
              <a:tailEnd type="none" w="med" len="med"/>
            </a:ln>
          </p:spPr>
        </p:sp>
        <p:sp>
          <p:nvSpPr>
            <p:cNvPr id="69" name="Line 15"/>
            <p:cNvSpPr/>
            <p:nvPr/>
          </p:nvSpPr>
          <p:spPr>
            <a:xfrm>
              <a:off x="3516" y="3289"/>
              <a:ext cx="303" cy="218"/>
            </a:xfrm>
            <a:prstGeom prst="line">
              <a:avLst/>
            </a:prstGeom>
            <a:ln w="38100" cap="flat" cmpd="sng">
              <a:solidFill>
                <a:srgbClr val="FF6600"/>
              </a:solidFill>
              <a:prstDash val="solid"/>
              <a:headEnd type="none" w="med" len="med"/>
              <a:tailEnd type="none" w="med" len="med"/>
            </a:ln>
          </p:spPr>
        </p:sp>
        <p:sp>
          <p:nvSpPr>
            <p:cNvPr id="70" name="Line 16"/>
            <p:cNvSpPr/>
            <p:nvPr/>
          </p:nvSpPr>
          <p:spPr>
            <a:xfrm>
              <a:off x="4245" y="2915"/>
              <a:ext cx="516" cy="249"/>
            </a:xfrm>
            <a:prstGeom prst="line">
              <a:avLst/>
            </a:prstGeom>
            <a:ln w="38100" cap="flat" cmpd="sng">
              <a:solidFill>
                <a:srgbClr val="FF6600"/>
              </a:solidFill>
              <a:prstDash val="solid"/>
              <a:headEnd type="none" w="med" len="med"/>
              <a:tailEnd type="none" w="med" len="med"/>
            </a:ln>
          </p:spPr>
        </p:sp>
        <p:sp>
          <p:nvSpPr>
            <p:cNvPr id="71" name="Line 17"/>
            <p:cNvSpPr/>
            <p:nvPr/>
          </p:nvSpPr>
          <p:spPr>
            <a:xfrm>
              <a:off x="4975" y="3320"/>
              <a:ext cx="212" cy="155"/>
            </a:xfrm>
            <a:prstGeom prst="line">
              <a:avLst/>
            </a:prstGeom>
            <a:ln w="38100" cap="flat" cmpd="sng">
              <a:solidFill>
                <a:srgbClr val="FF6600"/>
              </a:solidFill>
              <a:prstDash val="solid"/>
              <a:headEnd type="none" w="med" len="med"/>
              <a:tailEnd type="none" w="med" len="med"/>
            </a:ln>
          </p:spPr>
        </p:sp>
        <p:sp>
          <p:nvSpPr>
            <p:cNvPr id="72" name="Line 18"/>
            <p:cNvSpPr/>
            <p:nvPr/>
          </p:nvSpPr>
          <p:spPr>
            <a:xfrm flipV="1">
              <a:off x="4610" y="3320"/>
              <a:ext cx="182" cy="187"/>
            </a:xfrm>
            <a:prstGeom prst="line">
              <a:avLst/>
            </a:prstGeom>
            <a:ln w="38100" cap="flat" cmpd="sng">
              <a:solidFill>
                <a:srgbClr val="FF6600"/>
              </a:solidFill>
              <a:prstDash val="solid"/>
              <a:headEnd type="none" w="med" len="med"/>
              <a:tailEnd type="none" w="med" len="med"/>
            </a:ln>
          </p:spPr>
        </p:sp>
        <p:sp>
          <p:nvSpPr>
            <p:cNvPr id="73" name="Line 19"/>
            <p:cNvSpPr/>
            <p:nvPr/>
          </p:nvSpPr>
          <p:spPr>
            <a:xfrm flipV="1">
              <a:off x="4671" y="3600"/>
              <a:ext cx="411" cy="0"/>
            </a:xfrm>
            <a:prstGeom prst="line">
              <a:avLst/>
            </a:prstGeom>
            <a:ln w="38100" cap="flat" cmpd="sng">
              <a:solidFill>
                <a:srgbClr val="FF6600"/>
              </a:solidFill>
              <a:prstDash val="solid"/>
              <a:headEnd type="none" w="med" len="med"/>
              <a:tailEnd type="none" w="med" len="med"/>
            </a:ln>
          </p:spPr>
        </p:sp>
        <p:sp>
          <p:nvSpPr>
            <p:cNvPr id="74" name="Line 20"/>
            <p:cNvSpPr/>
            <p:nvPr/>
          </p:nvSpPr>
          <p:spPr>
            <a:xfrm flipV="1">
              <a:off x="3516" y="3694"/>
              <a:ext cx="334" cy="249"/>
            </a:xfrm>
            <a:prstGeom prst="line">
              <a:avLst/>
            </a:prstGeom>
            <a:ln w="38100" cap="flat" cmpd="sng">
              <a:solidFill>
                <a:srgbClr val="FF6600"/>
              </a:solidFill>
              <a:prstDash val="solid"/>
              <a:headEnd type="none" w="med" len="med"/>
              <a:tailEnd type="none" w="med" len="med"/>
            </a:ln>
          </p:spPr>
        </p:sp>
        <p:sp>
          <p:nvSpPr>
            <p:cNvPr id="75" name="Line 21"/>
            <p:cNvSpPr/>
            <p:nvPr/>
          </p:nvSpPr>
          <p:spPr>
            <a:xfrm>
              <a:off x="3080" y="3720"/>
              <a:ext cx="192" cy="144"/>
            </a:xfrm>
            <a:prstGeom prst="line">
              <a:avLst/>
            </a:prstGeom>
            <a:ln w="38100" cap="rnd" cmpd="sng">
              <a:solidFill>
                <a:srgbClr val="FF6600"/>
              </a:solidFill>
              <a:prstDash val="solid"/>
              <a:headEnd type="none" w="med" len="med"/>
              <a:tailEnd type="none" w="med" len="med"/>
            </a:ln>
          </p:spPr>
        </p:sp>
        <p:grpSp>
          <p:nvGrpSpPr>
            <p:cNvPr id="76" name="Group 22"/>
            <p:cNvGrpSpPr/>
            <p:nvPr/>
          </p:nvGrpSpPr>
          <p:grpSpPr>
            <a:xfrm>
              <a:off x="3224" y="3816"/>
              <a:ext cx="408" cy="309"/>
              <a:chOff x="2928" y="3312"/>
              <a:chExt cx="408" cy="309"/>
            </a:xfrm>
          </p:grpSpPr>
          <p:sp>
            <p:nvSpPr>
              <p:cNvPr id="119" name="Oval 23"/>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120" name="Text Box 24"/>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V7</a:t>
                </a:r>
                <a:endParaRPr lang="en-US" altLang="zh-CN" sz="1800" b="1" dirty="0">
                  <a:latin typeface="黑体" panose="02010609060101010101" pitchFamily="49" charset="-122"/>
                  <a:ea typeface="黑体" panose="02010609060101010101" pitchFamily="49" charset="-122"/>
                </a:endParaRPr>
              </a:p>
            </p:txBody>
          </p:sp>
        </p:grpSp>
        <p:grpSp>
          <p:nvGrpSpPr>
            <p:cNvPr id="77" name="Group 25"/>
            <p:cNvGrpSpPr/>
            <p:nvPr/>
          </p:nvGrpSpPr>
          <p:grpSpPr>
            <a:xfrm>
              <a:off x="5048" y="3480"/>
              <a:ext cx="408" cy="309"/>
              <a:chOff x="2928" y="3312"/>
              <a:chExt cx="408" cy="309"/>
            </a:xfrm>
          </p:grpSpPr>
          <p:sp>
            <p:nvSpPr>
              <p:cNvPr id="117" name="Oval 26"/>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118" name="Text Box 27"/>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V6</a:t>
                </a:r>
                <a:endParaRPr lang="en-US" altLang="zh-CN" sz="1800" b="1" dirty="0">
                  <a:latin typeface="黑体" panose="02010609060101010101" pitchFamily="49" charset="-122"/>
                  <a:ea typeface="黑体" panose="02010609060101010101" pitchFamily="49" charset="-122"/>
                </a:endParaRPr>
              </a:p>
            </p:txBody>
          </p:sp>
        </p:grpSp>
        <p:grpSp>
          <p:nvGrpSpPr>
            <p:cNvPr id="78" name="Group 28"/>
            <p:cNvGrpSpPr/>
            <p:nvPr/>
          </p:nvGrpSpPr>
          <p:grpSpPr>
            <a:xfrm>
              <a:off x="4376" y="3480"/>
              <a:ext cx="408" cy="309"/>
              <a:chOff x="2928" y="3312"/>
              <a:chExt cx="408" cy="309"/>
            </a:xfrm>
          </p:grpSpPr>
          <p:sp>
            <p:nvSpPr>
              <p:cNvPr id="115" name="Oval 29"/>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116" name="Text Box 30"/>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V5</a:t>
                </a:r>
                <a:endParaRPr lang="en-US" altLang="zh-CN" sz="1800" b="1" dirty="0">
                  <a:latin typeface="黑体" panose="02010609060101010101" pitchFamily="49" charset="-122"/>
                  <a:ea typeface="黑体" panose="02010609060101010101" pitchFamily="49" charset="-122"/>
                </a:endParaRPr>
              </a:p>
            </p:txBody>
          </p:sp>
        </p:grpSp>
        <p:grpSp>
          <p:nvGrpSpPr>
            <p:cNvPr id="79" name="Group 31"/>
            <p:cNvGrpSpPr/>
            <p:nvPr/>
          </p:nvGrpSpPr>
          <p:grpSpPr>
            <a:xfrm>
              <a:off x="3704" y="3480"/>
              <a:ext cx="408" cy="309"/>
              <a:chOff x="2928" y="3312"/>
              <a:chExt cx="408" cy="309"/>
            </a:xfrm>
          </p:grpSpPr>
          <p:sp>
            <p:nvSpPr>
              <p:cNvPr id="113" name="Oval 32"/>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114" name="Text Box 33"/>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80" name="Group 34"/>
            <p:cNvGrpSpPr/>
            <p:nvPr/>
          </p:nvGrpSpPr>
          <p:grpSpPr>
            <a:xfrm>
              <a:off x="2744" y="3480"/>
              <a:ext cx="408" cy="309"/>
              <a:chOff x="2928" y="3312"/>
              <a:chExt cx="408" cy="309"/>
            </a:xfrm>
          </p:grpSpPr>
          <p:sp>
            <p:nvSpPr>
              <p:cNvPr id="111" name="Oval 35"/>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112" name="Text Box 36"/>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nvGrpSpPr>
            <p:cNvPr id="81" name="Group 37"/>
            <p:cNvGrpSpPr/>
            <p:nvPr/>
          </p:nvGrpSpPr>
          <p:grpSpPr>
            <a:xfrm>
              <a:off x="4664" y="3096"/>
              <a:ext cx="408" cy="309"/>
              <a:chOff x="2928" y="3312"/>
              <a:chExt cx="408" cy="309"/>
            </a:xfrm>
          </p:grpSpPr>
          <p:sp>
            <p:nvSpPr>
              <p:cNvPr id="109" name="Oval 38"/>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110" name="Text Box 39"/>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nvGrpSpPr>
            <p:cNvPr id="82" name="Group 40"/>
            <p:cNvGrpSpPr/>
            <p:nvPr/>
          </p:nvGrpSpPr>
          <p:grpSpPr>
            <a:xfrm>
              <a:off x="3224" y="3048"/>
              <a:ext cx="408" cy="309"/>
              <a:chOff x="2928" y="3312"/>
              <a:chExt cx="408" cy="309"/>
            </a:xfrm>
          </p:grpSpPr>
          <p:sp>
            <p:nvSpPr>
              <p:cNvPr id="107" name="Oval 41"/>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108" name="Text Box 42"/>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83" name="Group 43"/>
            <p:cNvGrpSpPr/>
            <p:nvPr/>
          </p:nvGrpSpPr>
          <p:grpSpPr>
            <a:xfrm>
              <a:off x="3896" y="2760"/>
              <a:ext cx="334" cy="271"/>
              <a:chOff x="1344" y="2304"/>
              <a:chExt cx="334" cy="271"/>
            </a:xfrm>
          </p:grpSpPr>
          <p:sp>
            <p:nvSpPr>
              <p:cNvPr id="105" name="Oval 44"/>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106" name="Text Box 45"/>
              <p:cNvSpPr txBox="1"/>
              <p:nvPr/>
            </p:nvSpPr>
            <p:spPr>
              <a:xfrm>
                <a:off x="1344" y="2304"/>
                <a:ext cx="334" cy="271"/>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1500" b="1" dirty="0" smtClean="0">
                    <a:latin typeface="黑体" panose="02010609060101010101" pitchFamily="49" charset="-122"/>
                    <a:ea typeface="黑体" panose="02010609060101010101" pitchFamily="49" charset="-122"/>
                  </a:rPr>
                  <a:t>V0</a:t>
                </a:r>
                <a:endParaRPr lang="en-US" altLang="zh-CN" sz="1500" b="1" dirty="0">
                  <a:latin typeface="黑体" panose="02010609060101010101" pitchFamily="49" charset="-122"/>
                  <a:ea typeface="黑体" panose="02010609060101010101" pitchFamily="49" charset="-122"/>
                </a:endParaRPr>
              </a:p>
            </p:txBody>
          </p:sp>
        </p:grpSp>
        <p:grpSp>
          <p:nvGrpSpPr>
            <p:cNvPr id="84" name="Group 46"/>
            <p:cNvGrpSpPr/>
            <p:nvPr/>
          </p:nvGrpSpPr>
          <p:grpSpPr>
            <a:xfrm>
              <a:off x="3224" y="3048"/>
              <a:ext cx="334" cy="271"/>
              <a:chOff x="1344" y="2304"/>
              <a:chExt cx="334" cy="271"/>
            </a:xfrm>
          </p:grpSpPr>
          <p:sp>
            <p:nvSpPr>
              <p:cNvPr id="103" name="Oval 47"/>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104" name="Text Box 48"/>
              <p:cNvSpPr txBox="1"/>
              <p:nvPr/>
            </p:nvSpPr>
            <p:spPr>
              <a:xfrm>
                <a:off x="1344" y="2304"/>
                <a:ext cx="334" cy="271"/>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1500" b="1" dirty="0" smtClean="0">
                    <a:latin typeface="黑体" panose="02010609060101010101" pitchFamily="49" charset="-122"/>
                    <a:ea typeface="黑体" panose="02010609060101010101" pitchFamily="49" charset="-122"/>
                  </a:rPr>
                  <a:t>V1</a:t>
                </a:r>
                <a:endParaRPr lang="en-US" altLang="zh-CN" sz="1500" b="1" dirty="0">
                  <a:latin typeface="黑体" panose="02010609060101010101" pitchFamily="49" charset="-122"/>
                  <a:ea typeface="黑体" panose="02010609060101010101" pitchFamily="49" charset="-122"/>
                </a:endParaRPr>
              </a:p>
            </p:txBody>
          </p:sp>
        </p:grpSp>
        <p:grpSp>
          <p:nvGrpSpPr>
            <p:cNvPr id="85" name="Group 49"/>
            <p:cNvGrpSpPr/>
            <p:nvPr/>
          </p:nvGrpSpPr>
          <p:grpSpPr>
            <a:xfrm>
              <a:off x="2792" y="3480"/>
              <a:ext cx="334" cy="271"/>
              <a:chOff x="1344" y="2304"/>
              <a:chExt cx="334" cy="271"/>
            </a:xfrm>
          </p:grpSpPr>
          <p:sp>
            <p:nvSpPr>
              <p:cNvPr id="101" name="Oval 50"/>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102" name="Text Box 51"/>
              <p:cNvSpPr txBox="1"/>
              <p:nvPr/>
            </p:nvSpPr>
            <p:spPr>
              <a:xfrm>
                <a:off x="1344" y="2304"/>
                <a:ext cx="334" cy="271"/>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1500" b="1" dirty="0" smtClean="0">
                    <a:latin typeface="黑体" panose="02010609060101010101" pitchFamily="49" charset="-122"/>
                    <a:ea typeface="黑体" panose="02010609060101010101" pitchFamily="49" charset="-122"/>
                  </a:rPr>
                  <a:t>V3</a:t>
                </a:r>
                <a:endParaRPr lang="en-US" altLang="zh-CN" sz="1500" b="1" dirty="0">
                  <a:latin typeface="黑体" panose="02010609060101010101" pitchFamily="49" charset="-122"/>
                  <a:ea typeface="黑体" panose="02010609060101010101" pitchFamily="49" charset="-122"/>
                </a:endParaRPr>
              </a:p>
            </p:txBody>
          </p:sp>
        </p:grpSp>
        <p:grpSp>
          <p:nvGrpSpPr>
            <p:cNvPr id="86" name="Group 52"/>
            <p:cNvGrpSpPr/>
            <p:nvPr/>
          </p:nvGrpSpPr>
          <p:grpSpPr>
            <a:xfrm>
              <a:off x="4712" y="3096"/>
              <a:ext cx="334" cy="271"/>
              <a:chOff x="1344" y="2304"/>
              <a:chExt cx="334" cy="271"/>
            </a:xfrm>
          </p:grpSpPr>
          <p:sp>
            <p:nvSpPr>
              <p:cNvPr id="99" name="Oval 53"/>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100" name="Text Box 54"/>
              <p:cNvSpPr txBox="1"/>
              <p:nvPr/>
            </p:nvSpPr>
            <p:spPr>
              <a:xfrm>
                <a:off x="1344" y="2304"/>
                <a:ext cx="334" cy="271"/>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1500" b="1" dirty="0" smtClean="0">
                    <a:latin typeface="黑体" panose="02010609060101010101" pitchFamily="49" charset="-122"/>
                    <a:ea typeface="黑体" panose="02010609060101010101" pitchFamily="49" charset="-122"/>
                  </a:rPr>
                  <a:t>V2</a:t>
                </a:r>
                <a:endParaRPr lang="en-US" altLang="zh-CN" sz="1500" b="1" dirty="0">
                  <a:latin typeface="黑体" panose="02010609060101010101" pitchFamily="49" charset="-122"/>
                  <a:ea typeface="黑体" panose="02010609060101010101" pitchFamily="49" charset="-122"/>
                </a:endParaRPr>
              </a:p>
            </p:txBody>
          </p:sp>
        </p:grpSp>
        <p:grpSp>
          <p:nvGrpSpPr>
            <p:cNvPr id="87" name="Group 55"/>
            <p:cNvGrpSpPr/>
            <p:nvPr/>
          </p:nvGrpSpPr>
          <p:grpSpPr>
            <a:xfrm>
              <a:off x="3224" y="3816"/>
              <a:ext cx="336" cy="288"/>
              <a:chOff x="2016" y="2400"/>
              <a:chExt cx="334" cy="256"/>
            </a:xfrm>
          </p:grpSpPr>
          <p:sp>
            <p:nvSpPr>
              <p:cNvPr id="97" name="Oval 56"/>
              <p:cNvSpPr/>
              <p:nvPr/>
            </p:nvSpPr>
            <p:spPr>
              <a:xfrm>
                <a:off x="2064" y="2400"/>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98" name="Text Box 57"/>
              <p:cNvSpPr txBox="1"/>
              <p:nvPr/>
            </p:nvSpPr>
            <p:spPr>
              <a:xfrm>
                <a:off x="2016" y="2400"/>
                <a:ext cx="334" cy="241"/>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1500" b="1" dirty="0" smtClean="0">
                    <a:latin typeface="黑体" panose="02010609060101010101" pitchFamily="49" charset="-122"/>
                    <a:ea typeface="黑体" panose="02010609060101010101" pitchFamily="49" charset="-122"/>
                  </a:rPr>
                  <a:t>V7</a:t>
                </a:r>
                <a:endParaRPr lang="en-US" altLang="zh-CN" sz="1500" b="1" dirty="0">
                  <a:latin typeface="黑体" panose="02010609060101010101" pitchFamily="49" charset="-122"/>
                  <a:ea typeface="黑体" panose="02010609060101010101" pitchFamily="49" charset="-122"/>
                </a:endParaRPr>
              </a:p>
            </p:txBody>
          </p:sp>
        </p:grpSp>
        <p:grpSp>
          <p:nvGrpSpPr>
            <p:cNvPr id="88" name="Group 58"/>
            <p:cNvGrpSpPr/>
            <p:nvPr/>
          </p:nvGrpSpPr>
          <p:grpSpPr>
            <a:xfrm>
              <a:off x="5096" y="3480"/>
              <a:ext cx="336" cy="276"/>
              <a:chOff x="1344" y="2304"/>
              <a:chExt cx="334" cy="256"/>
            </a:xfrm>
          </p:grpSpPr>
          <p:sp>
            <p:nvSpPr>
              <p:cNvPr id="95" name="Oval 59"/>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96" name="Text Box 60"/>
              <p:cNvSpPr txBox="1"/>
              <p:nvPr/>
            </p:nvSpPr>
            <p:spPr>
              <a:xfrm>
                <a:off x="1344" y="2304"/>
                <a:ext cx="334" cy="252"/>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1500" b="1" dirty="0" smtClean="0">
                    <a:latin typeface="黑体" panose="02010609060101010101" pitchFamily="49" charset="-122"/>
                    <a:ea typeface="黑体" panose="02010609060101010101" pitchFamily="49" charset="-122"/>
                  </a:rPr>
                  <a:t>V6</a:t>
                </a:r>
                <a:endParaRPr lang="en-US" altLang="zh-CN" sz="1500" b="1" dirty="0">
                  <a:latin typeface="黑体" panose="02010609060101010101" pitchFamily="49" charset="-122"/>
                  <a:ea typeface="黑体" panose="02010609060101010101" pitchFamily="49" charset="-122"/>
                </a:endParaRPr>
              </a:p>
            </p:txBody>
          </p:sp>
        </p:grpSp>
        <p:grpSp>
          <p:nvGrpSpPr>
            <p:cNvPr id="89" name="Group 61"/>
            <p:cNvGrpSpPr/>
            <p:nvPr/>
          </p:nvGrpSpPr>
          <p:grpSpPr>
            <a:xfrm>
              <a:off x="4376" y="3480"/>
              <a:ext cx="334" cy="271"/>
              <a:chOff x="1344" y="2304"/>
              <a:chExt cx="334" cy="271"/>
            </a:xfrm>
          </p:grpSpPr>
          <p:sp>
            <p:nvSpPr>
              <p:cNvPr id="93" name="Oval 62"/>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94" name="Text Box 63"/>
              <p:cNvSpPr txBox="1"/>
              <p:nvPr/>
            </p:nvSpPr>
            <p:spPr>
              <a:xfrm>
                <a:off x="1344" y="2304"/>
                <a:ext cx="334" cy="271"/>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1500" b="1" dirty="0" smtClean="0">
                    <a:latin typeface="黑体" panose="02010609060101010101" pitchFamily="49" charset="-122"/>
                    <a:ea typeface="黑体" panose="02010609060101010101" pitchFamily="49" charset="-122"/>
                  </a:rPr>
                  <a:t>V5</a:t>
                </a:r>
                <a:endParaRPr lang="en-US" altLang="zh-CN" sz="1500" b="1" dirty="0">
                  <a:latin typeface="黑体" panose="02010609060101010101" pitchFamily="49" charset="-122"/>
                  <a:ea typeface="黑体" panose="02010609060101010101" pitchFamily="49" charset="-122"/>
                </a:endParaRPr>
              </a:p>
            </p:txBody>
          </p:sp>
        </p:grpSp>
        <p:grpSp>
          <p:nvGrpSpPr>
            <p:cNvPr id="90" name="Group 64"/>
            <p:cNvGrpSpPr/>
            <p:nvPr/>
          </p:nvGrpSpPr>
          <p:grpSpPr>
            <a:xfrm>
              <a:off x="3704" y="3479"/>
              <a:ext cx="356" cy="279"/>
              <a:chOff x="1344" y="2304"/>
              <a:chExt cx="334" cy="256"/>
            </a:xfrm>
          </p:grpSpPr>
          <p:sp>
            <p:nvSpPr>
              <p:cNvPr id="91" name="Oval 65"/>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92" name="Text Box 66"/>
              <p:cNvSpPr txBox="1"/>
              <p:nvPr/>
            </p:nvSpPr>
            <p:spPr>
              <a:xfrm>
                <a:off x="1344" y="2304"/>
                <a:ext cx="334" cy="24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1500" b="1" dirty="0" smtClean="0">
                    <a:latin typeface="黑体" panose="02010609060101010101" pitchFamily="49" charset="-122"/>
                    <a:ea typeface="黑体" panose="02010609060101010101" pitchFamily="49" charset="-122"/>
                  </a:rPr>
                  <a:t>V4</a:t>
                </a:r>
                <a:endParaRPr lang="en-US" altLang="zh-CN" sz="1500" b="1" dirty="0">
                  <a:latin typeface="黑体" panose="02010609060101010101" pitchFamily="49" charset="-122"/>
                  <a:ea typeface="黑体" panose="02010609060101010101" pitchFamily="49" charset="-122"/>
                </a:endParaRPr>
              </a:p>
            </p:txBody>
          </p:sp>
        </p:grpSp>
      </p:grpSp>
      <p:sp>
        <p:nvSpPr>
          <p:cNvPr id="123" name="Line 102"/>
          <p:cNvSpPr/>
          <p:nvPr/>
        </p:nvSpPr>
        <p:spPr>
          <a:xfrm flipH="1">
            <a:off x="1201272" y="2452838"/>
            <a:ext cx="475060" cy="228600"/>
          </a:xfrm>
          <a:prstGeom prst="line">
            <a:avLst/>
          </a:prstGeom>
          <a:ln w="28575" cap="rnd" cmpd="sng">
            <a:solidFill>
              <a:schemeClr val="accent1"/>
            </a:solidFill>
            <a:prstDash val="solid"/>
            <a:headEnd type="none" w="med" len="med"/>
            <a:tailEnd type="triangle" w="med" len="lg"/>
          </a:ln>
        </p:spPr>
      </p:sp>
      <p:sp>
        <p:nvSpPr>
          <p:cNvPr id="124" name="Line 104"/>
          <p:cNvSpPr/>
          <p:nvPr/>
        </p:nvSpPr>
        <p:spPr>
          <a:xfrm flipH="1">
            <a:off x="2389516" y="2993382"/>
            <a:ext cx="210741" cy="228600"/>
          </a:xfrm>
          <a:prstGeom prst="line">
            <a:avLst/>
          </a:prstGeom>
          <a:ln w="28575" cap="rnd" cmpd="sng">
            <a:solidFill>
              <a:schemeClr val="accent1"/>
            </a:solidFill>
            <a:prstDash val="solid"/>
            <a:headEnd type="none" w="med" len="med"/>
            <a:tailEnd type="triangle" w="med" len="lg"/>
          </a:ln>
        </p:spPr>
      </p:sp>
      <p:sp>
        <p:nvSpPr>
          <p:cNvPr id="125" name="Line 105"/>
          <p:cNvSpPr/>
          <p:nvPr/>
        </p:nvSpPr>
        <p:spPr>
          <a:xfrm>
            <a:off x="2119244" y="2399260"/>
            <a:ext cx="527447" cy="285750"/>
          </a:xfrm>
          <a:prstGeom prst="line">
            <a:avLst/>
          </a:prstGeom>
          <a:ln w="28575" cap="rnd" cmpd="sng">
            <a:solidFill>
              <a:schemeClr val="accent1"/>
            </a:solidFill>
            <a:prstDash val="solid"/>
            <a:headEnd type="none" w="med" len="med"/>
            <a:tailEnd type="triangle" w="med" len="lg"/>
          </a:ln>
        </p:spPr>
      </p:sp>
      <p:sp>
        <p:nvSpPr>
          <p:cNvPr id="126" name="Line 106"/>
          <p:cNvSpPr/>
          <p:nvPr/>
        </p:nvSpPr>
        <p:spPr>
          <a:xfrm>
            <a:off x="607150" y="3533926"/>
            <a:ext cx="342900" cy="285750"/>
          </a:xfrm>
          <a:prstGeom prst="line">
            <a:avLst/>
          </a:prstGeom>
          <a:ln w="28575" cap="rnd" cmpd="sng">
            <a:solidFill>
              <a:schemeClr val="accent1"/>
            </a:solidFill>
            <a:prstDash val="solid"/>
            <a:headEnd type="none" w="med" len="med"/>
            <a:tailEnd type="triangle" w="med" len="lg"/>
          </a:ln>
        </p:spPr>
      </p:sp>
      <p:sp>
        <p:nvSpPr>
          <p:cNvPr id="127" name="Line 107"/>
          <p:cNvSpPr/>
          <p:nvPr/>
        </p:nvSpPr>
        <p:spPr>
          <a:xfrm>
            <a:off x="2658597" y="3479157"/>
            <a:ext cx="422672" cy="0"/>
          </a:xfrm>
          <a:prstGeom prst="line">
            <a:avLst/>
          </a:prstGeom>
          <a:ln w="28575" cap="rnd" cmpd="sng">
            <a:solidFill>
              <a:schemeClr val="accent1"/>
            </a:solidFill>
            <a:prstDash val="solid"/>
            <a:headEnd type="none" w="med" len="med"/>
            <a:tailEnd type="triangle" w="med" len="lg"/>
          </a:ln>
        </p:spPr>
      </p:sp>
      <p:sp>
        <p:nvSpPr>
          <p:cNvPr id="128" name="Line 132"/>
          <p:cNvSpPr/>
          <p:nvPr/>
        </p:nvSpPr>
        <p:spPr>
          <a:xfrm flipV="1">
            <a:off x="1308428" y="3533926"/>
            <a:ext cx="342900" cy="228600"/>
          </a:xfrm>
          <a:prstGeom prst="line">
            <a:avLst/>
          </a:prstGeom>
          <a:ln w="28575" cap="flat" cmpd="sng">
            <a:solidFill>
              <a:schemeClr val="accent1"/>
            </a:solidFill>
            <a:prstDash val="solid"/>
            <a:headEnd type="none" w="med" len="med"/>
            <a:tailEnd type="triangle" w="med" len="med"/>
          </a:ln>
        </p:spPr>
      </p:sp>
      <p:sp>
        <p:nvSpPr>
          <p:cNvPr id="129" name="Line 102"/>
          <p:cNvSpPr/>
          <p:nvPr/>
        </p:nvSpPr>
        <p:spPr>
          <a:xfrm flipH="1">
            <a:off x="498803" y="2885035"/>
            <a:ext cx="421481" cy="270272"/>
          </a:xfrm>
          <a:prstGeom prst="line">
            <a:avLst/>
          </a:prstGeom>
          <a:ln w="28575" cap="rnd" cmpd="sng">
            <a:solidFill>
              <a:schemeClr val="accent1"/>
            </a:solidFill>
            <a:prstDash val="solid"/>
            <a:headEnd type="none" w="med" len="med"/>
            <a:tailEnd type="triangle" w="med" len="lg"/>
          </a:ln>
        </p:spPr>
      </p:sp>
      <p:sp>
        <p:nvSpPr>
          <p:cNvPr id="130" name="Text Box 3"/>
          <p:cNvSpPr txBox="1"/>
          <p:nvPr/>
        </p:nvSpPr>
        <p:spPr>
          <a:xfrm>
            <a:off x="3776702" y="2463403"/>
            <a:ext cx="3564731" cy="368300"/>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buNone/>
            </a:pPr>
            <a:r>
              <a:rPr lang="en-US" altLang="zh-CN" sz="1500" b="1" dirty="0">
                <a:latin typeface="宋体" panose="02010600030101010101" pitchFamily="2" charset="-122"/>
              </a:rPr>
              <a:t> </a:t>
            </a:r>
            <a:r>
              <a:rPr lang="en-US" altLang="zh-CN" sz="1800" b="1" dirty="0">
                <a:latin typeface="宋体" panose="02010600030101010101" pitchFamily="2" charset="-122"/>
              </a:rPr>
              <a:t>V0,V1,V3,V7,V4,V2,V5,V6     </a:t>
            </a:r>
            <a:endParaRPr lang="en-US" altLang="zh-CN" sz="1800" b="1" dirty="0">
              <a:latin typeface="宋体" panose="02010600030101010101" pitchFamily="2" charset="-122"/>
            </a:endParaRPr>
          </a:p>
        </p:txBody>
      </p:sp>
      <p:sp>
        <p:nvSpPr>
          <p:cNvPr id="131" name="AutoShape 4"/>
          <p:cNvSpPr/>
          <p:nvPr/>
        </p:nvSpPr>
        <p:spPr>
          <a:xfrm>
            <a:off x="3696930" y="3192030"/>
            <a:ext cx="2953940" cy="1428750"/>
          </a:xfrm>
          <a:prstGeom prst="star32">
            <a:avLst>
              <a:gd name="adj" fmla="val 41667"/>
            </a:avLst>
          </a:prstGeom>
          <a:gradFill rotWithShape="0">
            <a:gsLst>
              <a:gs pos="0">
                <a:srgbClr val="FFCCFF"/>
              </a:gs>
              <a:gs pos="100000">
                <a:srgbClr val="C39CC3"/>
              </a:gs>
            </a:gsLst>
            <a:lin ang="5400000" scaled="1"/>
            <a:tileRect/>
          </a:gradFill>
          <a:ln w="12700">
            <a:noFill/>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None/>
            </a:pPr>
            <a:endParaRPr lang="en-US" altLang="zh-CN" sz="1800" b="1" dirty="0">
              <a:solidFill>
                <a:schemeClr val="bg2"/>
              </a:solidFill>
              <a:latin typeface="隶书" panose="02010509060101010101" pitchFamily="49" charset="-122"/>
            </a:endParaRPr>
          </a:p>
          <a:p>
            <a:pPr marL="0" lvl="0" indent="0" algn="ctr">
              <a:spcBef>
                <a:spcPct val="0"/>
              </a:spcBef>
              <a:buNone/>
            </a:pPr>
            <a:r>
              <a:rPr lang="zh-CN" altLang="en-US" sz="1800" b="1" dirty="0">
                <a:latin typeface="隶书" panose="02010509060101010101" pitchFamily="49" charset="-122"/>
              </a:rPr>
              <a:t>由于没有规定</a:t>
            </a:r>
            <a:endParaRPr lang="zh-CN" altLang="en-US" sz="1800" b="1" dirty="0">
              <a:latin typeface="隶书" panose="02010509060101010101" pitchFamily="49" charset="-122"/>
            </a:endParaRPr>
          </a:p>
          <a:p>
            <a:pPr marL="0" lvl="0" indent="0" algn="ctr">
              <a:spcBef>
                <a:spcPct val="0"/>
              </a:spcBef>
              <a:buNone/>
            </a:pPr>
            <a:r>
              <a:rPr lang="zh-CN" altLang="en-US" sz="1800" b="1" dirty="0">
                <a:latin typeface="隶书" panose="02010509060101010101" pitchFamily="49" charset="-122"/>
              </a:rPr>
              <a:t>访问邻接点的顺序，</a:t>
            </a:r>
            <a:endParaRPr lang="zh-CN" altLang="en-US" sz="1800" b="1" dirty="0">
              <a:latin typeface="隶书" panose="02010509060101010101" pitchFamily="49" charset="-122"/>
            </a:endParaRPr>
          </a:p>
          <a:p>
            <a:pPr marL="0" lvl="0" indent="0" algn="ctr">
              <a:spcBef>
                <a:spcPct val="0"/>
              </a:spcBef>
              <a:buNone/>
            </a:pPr>
            <a:r>
              <a:rPr lang="en-US" altLang="zh-CN" sz="1800" b="1" dirty="0">
                <a:latin typeface="黑体" panose="02010609060101010101" pitchFamily="49" charset="-122"/>
              </a:rPr>
              <a:t>DFS</a:t>
            </a:r>
            <a:r>
              <a:rPr lang="zh-CN" altLang="en-US" sz="1800" b="1" dirty="0">
                <a:latin typeface="黑体" panose="02010609060101010101" pitchFamily="49" charset="-122"/>
              </a:rPr>
              <a:t>序列不唯一</a:t>
            </a:r>
            <a:endParaRPr lang="zh-CN" altLang="en-US" sz="1800" b="1" dirty="0">
              <a:latin typeface="黑体" panose="02010609060101010101" pitchFamily="49" charset="-122"/>
            </a:endParaRPr>
          </a:p>
          <a:p>
            <a:pPr marL="0" lvl="0" indent="0" algn="ctr">
              <a:spcBef>
                <a:spcPct val="0"/>
              </a:spcBef>
              <a:buNone/>
            </a:pPr>
            <a:endParaRPr lang="en-US" altLang="zh-CN" sz="2700" b="1" dirty="0">
              <a:latin typeface="隶书" panose="02010509060101010101" pitchFamily="49" charset="-122"/>
              <a:ea typeface="隶书" panose="02010509060101010101" pitchFamily="49" charset="-122"/>
            </a:endParaRPr>
          </a:p>
        </p:txBody>
      </p:sp>
      <p:sp>
        <p:nvSpPr>
          <p:cNvPr id="132" name="Text Box 8"/>
          <p:cNvSpPr txBox="1"/>
          <p:nvPr/>
        </p:nvSpPr>
        <p:spPr>
          <a:xfrm>
            <a:off x="3830280" y="2895600"/>
            <a:ext cx="2970610" cy="368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buNone/>
            </a:pPr>
            <a:r>
              <a:rPr lang="en-US" altLang="zh-CN" sz="1800" b="1" dirty="0">
                <a:latin typeface="宋体" panose="02010600030101010101" pitchFamily="2" charset="-122"/>
              </a:rPr>
              <a:t>V0,V1,V4,V7,V3,V2,V5,V6</a:t>
            </a:r>
            <a:endParaRPr lang="en-US" altLang="zh-CN" sz="1800" b="1"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blinds(horizontal)">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blinds(horizontal)">
                                      <p:cBhvr>
                                        <p:cTn id="12" dur="500"/>
                                        <p:tgtEl>
                                          <p:spTgt spid="12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blinds(horizontal)">
                                      <p:cBhvr>
                                        <p:cTn id="17" dur="500"/>
                                        <p:tgtEl>
                                          <p:spTgt spid="1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blinds(horizontal)">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5"/>
                                        </p:tgtEl>
                                        <p:attrNameLst>
                                          <p:attrName>style.visibility</p:attrName>
                                        </p:attrNameLst>
                                      </p:cBhvr>
                                      <p:to>
                                        <p:strVal val="visible"/>
                                      </p:to>
                                    </p:set>
                                    <p:animEffect transition="in" filter="blinds(horizontal)">
                                      <p:cBhvr>
                                        <p:cTn id="27" dur="500"/>
                                        <p:tgtEl>
                                          <p:spTgt spid="12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blinds(horizontal)">
                                      <p:cBhvr>
                                        <p:cTn id="32" dur="500"/>
                                        <p:tgtEl>
                                          <p:spTgt spid="12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blinds(horizontal)">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wipe(left)">
                                      <p:cBhvr>
                                        <p:cTn id="42" dur="500"/>
                                        <p:tgtEl>
                                          <p:spTgt spid="130"/>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132"/>
                                        </p:tgtEl>
                                        <p:attrNameLst>
                                          <p:attrName>style.visibility</p:attrName>
                                        </p:attrNameLst>
                                      </p:cBhvr>
                                      <p:to>
                                        <p:strVal val="visible"/>
                                      </p:to>
                                    </p:set>
                                    <p:animEffect transition="in" filter="wipe(left)">
                                      <p:cBhvr>
                                        <p:cTn id="46" dur="500"/>
                                        <p:tgtEl>
                                          <p:spTgt spid="13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131"/>
                                        </p:tgtEl>
                                        <p:attrNameLst>
                                          <p:attrName>style.visibility</p:attrName>
                                        </p:attrNameLst>
                                      </p:cBhvr>
                                      <p:to>
                                        <p:strVal val="visible"/>
                                      </p:to>
                                    </p:set>
                                    <p:anim calcmode="lin" valueType="num">
                                      <p:cBhvr additive="base">
                                        <p:cTn id="51" dur="500" fill="hold"/>
                                        <p:tgtEl>
                                          <p:spTgt spid="131"/>
                                        </p:tgtEl>
                                        <p:attrNameLst>
                                          <p:attrName>ppt_x</p:attrName>
                                        </p:attrNameLst>
                                      </p:cBhvr>
                                      <p:tavLst>
                                        <p:tav tm="0">
                                          <p:val>
                                            <p:strVal val="0-#ppt_w/2"/>
                                          </p:val>
                                        </p:tav>
                                        <p:tav tm="100000">
                                          <p:val>
                                            <p:strVal val="#ppt_x"/>
                                          </p:val>
                                        </p:tav>
                                      </p:tavLst>
                                    </p:anim>
                                    <p:anim calcmode="lin" valueType="num">
                                      <p:cBhvr additive="base">
                                        <p:cTn id="52" dur="500" fill="hold"/>
                                        <p:tgtEl>
                                          <p:spTgt spid="1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bldLvl="0" animBg="1"/>
      <p:bldP spid="13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lvl="2">
              <a:lnSpc>
                <a:spcPct val="120000"/>
              </a:lnSpc>
            </a:pPr>
            <a:r>
              <a:rPr lang="zh-CN" altLang="en-US" sz="2000" dirty="0">
                <a:latin typeface="宋体" panose="02010600030101010101" pitchFamily="2" charset="-122"/>
                <a:sym typeface="+mn-ea"/>
              </a:rPr>
              <a:t>二</a:t>
            </a:r>
            <a:r>
              <a:rPr lang="zh-CN" altLang="en-US" sz="2000" dirty="0" smtClean="0">
                <a:latin typeface="宋体" panose="02010600030101010101" pitchFamily="2" charset="-122"/>
                <a:sym typeface="+mn-ea"/>
              </a:rPr>
              <a:t>、广</a:t>
            </a:r>
            <a:r>
              <a:rPr sz="2000" dirty="0" err="1" smtClean="0">
                <a:latin typeface="宋体" panose="02010600030101010101" pitchFamily="2" charset="-122"/>
                <a:sym typeface="+mn-ea"/>
              </a:rPr>
              <a:t>度优先遍历（</a:t>
            </a:r>
            <a:r>
              <a:rPr lang="en-US" altLang="zh-CN" sz="2000" dirty="0" err="1">
                <a:latin typeface="宋体" panose="02010600030101010101" pitchFamily="2" charset="-122"/>
                <a:sym typeface="+mn-ea"/>
              </a:rPr>
              <a:t>B</a:t>
            </a:r>
            <a:r>
              <a:rPr lang="en-US" altLang="zh-CN" sz="2000" dirty="0" err="1" smtClean="0">
                <a:latin typeface="宋体" panose="02010600030101010101" pitchFamily="2" charset="-122"/>
                <a:sym typeface="+mn-ea"/>
              </a:rPr>
              <a:t>FS</a:t>
            </a:r>
            <a:r>
              <a:rPr sz="2000" dirty="0" smtClean="0">
                <a:latin typeface="宋体" panose="02010600030101010101" pitchFamily="2" charset="-122"/>
                <a:sym typeface="+mn-ea"/>
              </a:rPr>
              <a:t>）</a:t>
            </a:r>
            <a:endParaRPr sz="2000" dirty="0" smtClean="0">
              <a:latin typeface="宋体" panose="02010600030101010101" pitchFamily="2" charset="-122"/>
              <a:sym typeface="+mn-ea"/>
            </a:endParaRPr>
          </a:p>
          <a:p>
            <a:pPr marL="744855" lvl="2" indent="-609600">
              <a:lnSpc>
                <a:spcPct val="100000"/>
              </a:lnSpc>
            </a:pPr>
            <a:r>
              <a:rPr lang="en-US" altLang="zh-CN" sz="2000" dirty="0" smtClean="0">
                <a:latin typeface="宋体" panose="02010600030101010101" pitchFamily="2" charset="-122"/>
              </a:rPr>
              <a:t>1</a:t>
            </a:r>
            <a:r>
              <a:rPr lang="zh-CN" altLang="en-US" sz="2000" dirty="0" smtClean="0">
                <a:latin typeface="宋体" panose="02010600030101010101" pitchFamily="2" charset="-122"/>
              </a:rPr>
              <a:t>）</a:t>
            </a:r>
            <a:r>
              <a:rPr lang="zh-CN" altLang="en-US" sz="2000" dirty="0">
                <a:latin typeface="宋体" panose="02010600030101010101" pitchFamily="2" charset="-122"/>
              </a:rPr>
              <a:t>从</a:t>
            </a:r>
            <a:r>
              <a:rPr lang="zh-CN" altLang="en-US" sz="2000" dirty="0" smtClean="0">
                <a:latin typeface="宋体" panose="02010600030101010101" pitchFamily="2" charset="-122"/>
              </a:rPr>
              <a:t>图</a:t>
            </a:r>
            <a:r>
              <a:rPr lang="zh-CN" altLang="en-US" sz="2000" dirty="0">
                <a:latin typeface="宋体" panose="02010600030101010101" pitchFamily="2" charset="-122"/>
              </a:rPr>
              <a:t>中某未访问过的顶点</a:t>
            </a:r>
            <a:r>
              <a:rPr lang="en-US" altLang="zh-CN" sz="2000" dirty="0">
                <a:latin typeface="宋体" panose="02010600030101010101" pitchFamily="2" charset="-122"/>
              </a:rPr>
              <a:t>vi</a:t>
            </a:r>
            <a:r>
              <a:rPr lang="zh-CN" altLang="en-US" sz="2000" dirty="0" smtClean="0">
                <a:latin typeface="宋体" panose="02010600030101010101" pitchFamily="2" charset="-122"/>
              </a:rPr>
              <a:t>出发，访问</a:t>
            </a:r>
            <a:r>
              <a:rPr lang="zh-CN" altLang="en-US" sz="2000" dirty="0">
                <a:latin typeface="宋体" panose="02010600030101010101" pitchFamily="2" charset="-122"/>
              </a:rPr>
              <a:t>顶点</a:t>
            </a:r>
            <a:r>
              <a:rPr lang="en-US" altLang="zh-CN" sz="2000" dirty="0" smtClean="0">
                <a:latin typeface="宋体" panose="02010600030101010101" pitchFamily="2" charset="-122"/>
              </a:rPr>
              <a:t>vi</a:t>
            </a:r>
            <a:r>
              <a:rPr lang="zh-CN" altLang="en-US" sz="2000" dirty="0" smtClean="0">
                <a:latin typeface="宋体" panose="02010600030101010101" pitchFamily="2" charset="-122"/>
              </a:rPr>
              <a:t>；</a:t>
            </a:r>
            <a:endParaRPr lang="zh-CN" altLang="en-US" sz="2000" dirty="0">
              <a:latin typeface="宋体" panose="02010600030101010101" pitchFamily="2" charset="-122"/>
            </a:endParaRPr>
          </a:p>
          <a:p>
            <a:pPr marL="744855" lvl="2" indent="-609600">
              <a:lnSpc>
                <a:spcPct val="100000"/>
              </a:lnSpc>
            </a:pPr>
            <a:r>
              <a:rPr lang="en-US" altLang="zh-CN" sz="2000" dirty="0">
                <a:latin typeface="宋体" panose="02010600030101010101" pitchFamily="2" charset="-122"/>
              </a:rPr>
              <a:t>2</a:t>
            </a:r>
            <a:r>
              <a:rPr lang="zh-CN" altLang="en-US" sz="2000" dirty="0">
                <a:latin typeface="宋体" panose="02010600030101010101" pitchFamily="2" charset="-122"/>
              </a:rPr>
              <a:t>）</a:t>
            </a:r>
            <a:r>
              <a:rPr lang="zh-CN" altLang="en-US" sz="2000" dirty="0" smtClean="0">
                <a:latin typeface="宋体" panose="02010600030101010101" pitchFamily="2" charset="-122"/>
              </a:rPr>
              <a:t>访问</a:t>
            </a:r>
            <a:r>
              <a:rPr lang="en-US" altLang="zh-CN" sz="2000" dirty="0" smtClean="0">
                <a:latin typeface="宋体" panose="02010600030101010101" pitchFamily="2" charset="-122"/>
              </a:rPr>
              <a:t>vi</a:t>
            </a:r>
            <a:r>
              <a:rPr lang="zh-CN" altLang="en-US" sz="2000" dirty="0" smtClean="0">
                <a:latin typeface="宋体" panose="02010600030101010101" pitchFamily="2" charset="-122"/>
              </a:rPr>
              <a:t>的</a:t>
            </a:r>
            <a:r>
              <a:rPr lang="zh-CN" altLang="en-US" sz="2000" dirty="0">
                <a:latin typeface="宋体" panose="02010600030101010101" pitchFamily="2" charset="-122"/>
              </a:rPr>
              <a:t>所有未被访问的邻接点</a:t>
            </a:r>
            <a:r>
              <a:rPr lang="en-US" altLang="zh-CN" sz="2000" dirty="0" smtClean="0">
                <a:latin typeface="宋体" panose="02010600030101010101" pitchFamily="2" charset="-122"/>
              </a:rPr>
              <a:t>w</a:t>
            </a:r>
            <a:r>
              <a:rPr lang="en-US" altLang="zh-CN" sz="2000" baseline="-25000" dirty="0" smtClean="0">
                <a:latin typeface="宋体" panose="02010600030101010101" pitchFamily="2" charset="-122"/>
              </a:rPr>
              <a:t>1</a:t>
            </a:r>
            <a:r>
              <a:rPr lang="en-US" altLang="zh-CN" sz="2000" dirty="0" smtClean="0">
                <a:latin typeface="宋体" panose="02010600030101010101" pitchFamily="2" charset="-122"/>
              </a:rPr>
              <a:t>,w</a:t>
            </a:r>
            <a:r>
              <a:rPr lang="en-US" altLang="zh-CN" sz="2000" baseline="-25000" dirty="0" smtClean="0">
                <a:latin typeface="宋体" panose="02010600030101010101" pitchFamily="2" charset="-122"/>
              </a:rPr>
              <a:t>2</a:t>
            </a:r>
            <a:r>
              <a:rPr lang="en-US" altLang="zh-CN" sz="2000" dirty="0" smtClean="0">
                <a:latin typeface="宋体" panose="02010600030101010101" pitchFamily="2" charset="-122"/>
              </a:rPr>
              <a:t>,</a:t>
            </a:r>
            <a:r>
              <a:rPr lang="en-US" altLang="zh-CN" sz="2000" dirty="0" smtClean="0"/>
              <a:t>…</a:t>
            </a:r>
            <a:r>
              <a:rPr lang="en-US" altLang="zh-CN" sz="2000" dirty="0" err="1" smtClean="0">
                <a:latin typeface="宋体" panose="02010600030101010101" pitchFamily="2" charset="-122"/>
              </a:rPr>
              <a:t>w</a:t>
            </a:r>
            <a:r>
              <a:rPr lang="en-US" altLang="zh-CN" sz="2000" baseline="-25000" dirty="0" err="1" smtClean="0">
                <a:latin typeface="宋体" panose="02010600030101010101" pitchFamily="2" charset="-122"/>
              </a:rPr>
              <a:t>k</a:t>
            </a:r>
            <a:r>
              <a:rPr lang="zh-CN" altLang="en-US" sz="2000" dirty="0" smtClean="0">
                <a:latin typeface="宋体" panose="02010600030101010101" pitchFamily="2" charset="-122"/>
              </a:rPr>
              <a:t>；</a:t>
            </a:r>
            <a:endParaRPr lang="zh-CN" altLang="en-US" sz="2000" dirty="0">
              <a:latin typeface="宋体" panose="02010600030101010101" pitchFamily="2" charset="-122"/>
            </a:endParaRPr>
          </a:p>
          <a:p>
            <a:pPr marL="182880" lvl="2" indent="-47625">
              <a:lnSpc>
                <a:spcPct val="100000"/>
              </a:lnSpc>
            </a:pPr>
            <a:r>
              <a:rPr lang="en-US" altLang="zh-CN" sz="2000" dirty="0">
                <a:latin typeface="宋体" panose="02010600030101010101" pitchFamily="2" charset="-122"/>
              </a:rPr>
              <a:t>3</a:t>
            </a:r>
            <a:r>
              <a:rPr lang="zh-CN" altLang="en-US" sz="2000" dirty="0">
                <a:latin typeface="宋体" panose="02010600030101010101" pitchFamily="2" charset="-122"/>
              </a:rPr>
              <a:t>）依次从这些邻接点出发，访问它们的所有未被访问的邻接</a:t>
            </a:r>
            <a:r>
              <a:rPr lang="zh-CN" altLang="en-US" sz="2000" dirty="0" smtClean="0">
                <a:latin typeface="宋体" panose="02010600030101010101" pitchFamily="2" charset="-122"/>
              </a:rPr>
              <a:t>点</a:t>
            </a:r>
            <a:r>
              <a:rPr lang="en-US" altLang="zh-CN" sz="2000" dirty="0" smtClean="0">
                <a:latin typeface="宋体" panose="02010600030101010101" pitchFamily="2" charset="-122"/>
              </a:rPr>
              <a:t>,</a:t>
            </a:r>
            <a:r>
              <a:rPr lang="zh-CN" altLang="en-US" sz="2000" dirty="0" smtClean="0">
                <a:latin typeface="宋体" panose="02010600030101010101" pitchFamily="2" charset="-122"/>
              </a:rPr>
              <a:t>直到     图</a:t>
            </a:r>
            <a:r>
              <a:rPr lang="zh-CN" altLang="en-US" sz="2000" dirty="0">
                <a:latin typeface="宋体" panose="02010600030101010101" pitchFamily="2" charset="-122"/>
              </a:rPr>
              <a:t>中所有访问过的顶点的邻接点都被访问；</a:t>
            </a:r>
            <a:endParaRPr lang="zh-CN" altLang="en-US" sz="2000" dirty="0">
              <a:latin typeface="宋体" panose="02010600030101010101" pitchFamily="2" charset="-122"/>
            </a:endParaRPr>
          </a:p>
          <a:p>
            <a:pPr marL="0" lvl="2" algn="l">
              <a:lnSpc>
                <a:spcPct val="120000"/>
              </a:lnSpc>
            </a:pPr>
            <a:r>
              <a:rPr lang="zh-CN" altLang="en-US" sz="2000" dirty="0" smtClean="0">
                <a:latin typeface="宋体" panose="02010600030101010101" pitchFamily="2" charset="-122"/>
              </a:rPr>
              <a:t>例：</a:t>
            </a:r>
            <a:r>
              <a:rPr lang="zh-CN" altLang="en-US" sz="2000" dirty="0">
                <a:latin typeface="宋体" panose="02010600030101010101" pitchFamily="2" charset="-122"/>
              </a:rPr>
              <a:t>求图</a:t>
            </a:r>
            <a:r>
              <a:rPr lang="en-US" altLang="zh-CN" sz="2000" dirty="0">
                <a:latin typeface="宋体" panose="02010600030101010101" pitchFamily="2" charset="-122"/>
              </a:rPr>
              <a:t>G</a:t>
            </a:r>
            <a:r>
              <a:rPr lang="zh-CN" altLang="en-US" sz="2000" dirty="0">
                <a:latin typeface="宋体" panose="02010600030101010101" pitchFamily="2" charset="-122"/>
              </a:rPr>
              <a:t>以</a:t>
            </a:r>
            <a:r>
              <a:rPr lang="en-US" altLang="zh-CN" sz="2000" dirty="0">
                <a:latin typeface="宋体" panose="02010600030101010101" pitchFamily="2" charset="-122"/>
              </a:rPr>
              <a:t>V0</a:t>
            </a:r>
            <a:r>
              <a:rPr lang="zh-CN" altLang="en-US" sz="2000" dirty="0">
                <a:latin typeface="宋体" panose="02010600030101010101" pitchFamily="2" charset="-122"/>
              </a:rPr>
              <a:t>起点的广度优先序列</a:t>
            </a:r>
            <a:r>
              <a:rPr lang="zh-CN" altLang="en-US" sz="1800" dirty="0" smtClean="0">
                <a:latin typeface="宋体" panose="02010600030101010101" pitchFamily="2" charset="-122"/>
              </a:rPr>
              <a:t>：</a:t>
            </a:r>
            <a:endParaRPr lang="zh-CN" altLang="en-US" sz="2000" dirty="0">
              <a:latin typeface="宋体" panose="02010600030101010101" pitchFamily="2" charset="-122"/>
            </a:endParaRPr>
          </a:p>
          <a:p>
            <a:pPr marL="0" lvl="2">
              <a:lnSpc>
                <a:spcPct val="120000"/>
              </a:lnSpc>
            </a:pPr>
            <a:endParaRPr lang="zh-CN" altLang="en-US" sz="2000" b="1" dirty="0">
              <a:latin typeface="宋体" panose="02010600030101010101" pitchFamily="2" charset="-122"/>
            </a:endParaRPr>
          </a:p>
        </p:txBody>
      </p:sp>
      <p:sp>
        <p:nvSpPr>
          <p:cNvPr id="3" name="标题 2"/>
          <p:cNvSpPr>
            <a:spLocks noGrp="1"/>
          </p:cNvSpPr>
          <p:nvPr>
            <p:ph type="title"/>
          </p:nvPr>
        </p:nvSpPr>
        <p:spPr>
          <a:xfrm>
            <a:off x="746301" y="171219"/>
            <a:ext cx="4816300" cy="248285"/>
          </a:xfrm>
        </p:spPr>
        <p:txBody>
          <a:bodyPr/>
          <a:lstStyle/>
          <a:p>
            <a:r>
              <a:rPr lang="en-US" altLang="zh-CN" dirty="0" smtClean="0"/>
              <a:t>7.3 </a:t>
            </a:r>
            <a:r>
              <a:rPr lang="zh-CN" altLang="en-US" dirty="0" smtClean="0"/>
              <a:t>图的遍历</a:t>
            </a:r>
            <a:endParaRPr lang="en-US" altLang="zh-CN" dirty="0" smtClean="0"/>
          </a:p>
        </p:txBody>
      </p:sp>
      <p:grpSp>
        <p:nvGrpSpPr>
          <p:cNvPr id="65" name="Group 9"/>
          <p:cNvGrpSpPr/>
          <p:nvPr/>
        </p:nvGrpSpPr>
        <p:grpSpPr>
          <a:xfrm>
            <a:off x="291998" y="2636144"/>
            <a:ext cx="3228975" cy="1625203"/>
            <a:chOff x="2744" y="2760"/>
            <a:chExt cx="2712" cy="1365"/>
          </a:xfrm>
        </p:grpSpPr>
        <p:grpSp>
          <p:nvGrpSpPr>
            <p:cNvPr id="66" name="Group 10"/>
            <p:cNvGrpSpPr/>
            <p:nvPr/>
          </p:nvGrpSpPr>
          <p:grpSpPr>
            <a:xfrm>
              <a:off x="3896" y="2760"/>
              <a:ext cx="408" cy="309"/>
              <a:chOff x="2928" y="3312"/>
              <a:chExt cx="408" cy="309"/>
            </a:xfrm>
          </p:grpSpPr>
          <p:sp>
            <p:nvSpPr>
              <p:cNvPr id="121" name="Oval 11"/>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122" name="Text Box 12"/>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sp>
          <p:nvSpPr>
            <p:cNvPr id="67" name="Line 13"/>
            <p:cNvSpPr/>
            <p:nvPr/>
          </p:nvSpPr>
          <p:spPr>
            <a:xfrm flipV="1">
              <a:off x="2969" y="3289"/>
              <a:ext cx="304" cy="218"/>
            </a:xfrm>
            <a:prstGeom prst="line">
              <a:avLst/>
            </a:prstGeom>
            <a:ln w="38100" cap="flat" cmpd="sng">
              <a:solidFill>
                <a:srgbClr val="FF6600"/>
              </a:solidFill>
              <a:prstDash val="solid"/>
              <a:headEnd type="none" w="med" len="med"/>
              <a:tailEnd type="none" w="med" len="med"/>
            </a:ln>
          </p:spPr>
        </p:sp>
        <p:sp>
          <p:nvSpPr>
            <p:cNvPr id="68" name="Line 14"/>
            <p:cNvSpPr/>
            <p:nvPr/>
          </p:nvSpPr>
          <p:spPr>
            <a:xfrm flipV="1">
              <a:off x="3493" y="2915"/>
              <a:ext cx="448" cy="235"/>
            </a:xfrm>
            <a:prstGeom prst="line">
              <a:avLst/>
            </a:prstGeom>
            <a:ln w="38100" cap="flat" cmpd="sng">
              <a:solidFill>
                <a:srgbClr val="FF6600"/>
              </a:solidFill>
              <a:prstDash val="solid"/>
              <a:headEnd type="none" w="med" len="med"/>
              <a:tailEnd type="none" w="med" len="med"/>
            </a:ln>
          </p:spPr>
        </p:sp>
        <p:sp>
          <p:nvSpPr>
            <p:cNvPr id="69" name="Line 15"/>
            <p:cNvSpPr/>
            <p:nvPr/>
          </p:nvSpPr>
          <p:spPr>
            <a:xfrm>
              <a:off x="3516" y="3289"/>
              <a:ext cx="303" cy="218"/>
            </a:xfrm>
            <a:prstGeom prst="line">
              <a:avLst/>
            </a:prstGeom>
            <a:ln w="38100" cap="flat" cmpd="sng">
              <a:solidFill>
                <a:srgbClr val="FF6600"/>
              </a:solidFill>
              <a:prstDash val="solid"/>
              <a:headEnd type="none" w="med" len="med"/>
              <a:tailEnd type="none" w="med" len="med"/>
            </a:ln>
          </p:spPr>
        </p:sp>
        <p:sp>
          <p:nvSpPr>
            <p:cNvPr id="70" name="Line 16"/>
            <p:cNvSpPr/>
            <p:nvPr/>
          </p:nvSpPr>
          <p:spPr>
            <a:xfrm>
              <a:off x="4245" y="2915"/>
              <a:ext cx="516" cy="249"/>
            </a:xfrm>
            <a:prstGeom prst="line">
              <a:avLst/>
            </a:prstGeom>
            <a:ln w="38100" cap="flat" cmpd="sng">
              <a:solidFill>
                <a:srgbClr val="FF6600"/>
              </a:solidFill>
              <a:prstDash val="solid"/>
              <a:headEnd type="none" w="med" len="med"/>
              <a:tailEnd type="none" w="med" len="med"/>
            </a:ln>
          </p:spPr>
        </p:sp>
        <p:sp>
          <p:nvSpPr>
            <p:cNvPr id="71" name="Line 17"/>
            <p:cNvSpPr/>
            <p:nvPr/>
          </p:nvSpPr>
          <p:spPr>
            <a:xfrm>
              <a:off x="4975" y="3320"/>
              <a:ext cx="212" cy="155"/>
            </a:xfrm>
            <a:prstGeom prst="line">
              <a:avLst/>
            </a:prstGeom>
            <a:ln w="38100" cap="flat" cmpd="sng">
              <a:solidFill>
                <a:srgbClr val="FF6600"/>
              </a:solidFill>
              <a:prstDash val="solid"/>
              <a:headEnd type="none" w="med" len="med"/>
              <a:tailEnd type="none" w="med" len="med"/>
            </a:ln>
          </p:spPr>
        </p:sp>
        <p:sp>
          <p:nvSpPr>
            <p:cNvPr id="72" name="Line 18"/>
            <p:cNvSpPr/>
            <p:nvPr/>
          </p:nvSpPr>
          <p:spPr>
            <a:xfrm flipV="1">
              <a:off x="4610" y="3320"/>
              <a:ext cx="182" cy="187"/>
            </a:xfrm>
            <a:prstGeom prst="line">
              <a:avLst/>
            </a:prstGeom>
            <a:ln w="38100" cap="flat" cmpd="sng">
              <a:solidFill>
                <a:srgbClr val="FF6600"/>
              </a:solidFill>
              <a:prstDash val="solid"/>
              <a:headEnd type="none" w="med" len="med"/>
              <a:tailEnd type="none" w="med" len="med"/>
            </a:ln>
          </p:spPr>
        </p:sp>
        <p:sp>
          <p:nvSpPr>
            <p:cNvPr id="73" name="Line 19"/>
            <p:cNvSpPr/>
            <p:nvPr/>
          </p:nvSpPr>
          <p:spPr>
            <a:xfrm flipV="1">
              <a:off x="4671" y="3600"/>
              <a:ext cx="411" cy="0"/>
            </a:xfrm>
            <a:prstGeom prst="line">
              <a:avLst/>
            </a:prstGeom>
            <a:ln w="38100" cap="flat" cmpd="sng">
              <a:solidFill>
                <a:srgbClr val="FF6600"/>
              </a:solidFill>
              <a:prstDash val="solid"/>
              <a:headEnd type="none" w="med" len="med"/>
              <a:tailEnd type="none" w="med" len="med"/>
            </a:ln>
          </p:spPr>
        </p:sp>
        <p:sp>
          <p:nvSpPr>
            <p:cNvPr id="74" name="Line 20"/>
            <p:cNvSpPr/>
            <p:nvPr/>
          </p:nvSpPr>
          <p:spPr>
            <a:xfrm flipV="1">
              <a:off x="3516" y="3694"/>
              <a:ext cx="334" cy="249"/>
            </a:xfrm>
            <a:prstGeom prst="line">
              <a:avLst/>
            </a:prstGeom>
            <a:ln w="38100" cap="flat" cmpd="sng">
              <a:solidFill>
                <a:srgbClr val="FF6600"/>
              </a:solidFill>
              <a:prstDash val="solid"/>
              <a:headEnd type="none" w="med" len="med"/>
              <a:tailEnd type="none" w="med" len="med"/>
            </a:ln>
          </p:spPr>
        </p:sp>
        <p:sp>
          <p:nvSpPr>
            <p:cNvPr id="75" name="Line 21"/>
            <p:cNvSpPr/>
            <p:nvPr/>
          </p:nvSpPr>
          <p:spPr>
            <a:xfrm>
              <a:off x="3080" y="3720"/>
              <a:ext cx="192" cy="144"/>
            </a:xfrm>
            <a:prstGeom prst="line">
              <a:avLst/>
            </a:prstGeom>
            <a:ln w="38100" cap="rnd" cmpd="sng">
              <a:solidFill>
                <a:srgbClr val="FF6600"/>
              </a:solidFill>
              <a:prstDash val="solid"/>
              <a:headEnd type="none" w="med" len="med"/>
              <a:tailEnd type="none" w="med" len="med"/>
            </a:ln>
          </p:spPr>
        </p:sp>
        <p:grpSp>
          <p:nvGrpSpPr>
            <p:cNvPr id="76" name="Group 22"/>
            <p:cNvGrpSpPr/>
            <p:nvPr/>
          </p:nvGrpSpPr>
          <p:grpSpPr>
            <a:xfrm>
              <a:off x="3224" y="3816"/>
              <a:ext cx="408" cy="309"/>
              <a:chOff x="2928" y="3312"/>
              <a:chExt cx="408" cy="309"/>
            </a:xfrm>
          </p:grpSpPr>
          <p:sp>
            <p:nvSpPr>
              <p:cNvPr id="119" name="Oval 23"/>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120" name="Text Box 24"/>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V7</a:t>
                </a:r>
                <a:endParaRPr lang="en-US" altLang="zh-CN" sz="1800" b="1" dirty="0">
                  <a:latin typeface="黑体" panose="02010609060101010101" pitchFamily="49" charset="-122"/>
                  <a:ea typeface="黑体" panose="02010609060101010101" pitchFamily="49" charset="-122"/>
                </a:endParaRPr>
              </a:p>
            </p:txBody>
          </p:sp>
        </p:grpSp>
        <p:grpSp>
          <p:nvGrpSpPr>
            <p:cNvPr id="77" name="Group 25"/>
            <p:cNvGrpSpPr/>
            <p:nvPr/>
          </p:nvGrpSpPr>
          <p:grpSpPr>
            <a:xfrm>
              <a:off x="5048" y="3480"/>
              <a:ext cx="408" cy="309"/>
              <a:chOff x="2928" y="3312"/>
              <a:chExt cx="408" cy="309"/>
            </a:xfrm>
          </p:grpSpPr>
          <p:sp>
            <p:nvSpPr>
              <p:cNvPr id="117" name="Oval 26"/>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118" name="Text Box 27"/>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V6</a:t>
                </a:r>
                <a:endParaRPr lang="en-US" altLang="zh-CN" sz="1800" b="1" dirty="0">
                  <a:latin typeface="黑体" panose="02010609060101010101" pitchFamily="49" charset="-122"/>
                  <a:ea typeface="黑体" panose="02010609060101010101" pitchFamily="49" charset="-122"/>
                </a:endParaRPr>
              </a:p>
            </p:txBody>
          </p:sp>
        </p:grpSp>
        <p:grpSp>
          <p:nvGrpSpPr>
            <p:cNvPr id="78" name="Group 28"/>
            <p:cNvGrpSpPr/>
            <p:nvPr/>
          </p:nvGrpSpPr>
          <p:grpSpPr>
            <a:xfrm>
              <a:off x="4376" y="3480"/>
              <a:ext cx="408" cy="309"/>
              <a:chOff x="2928" y="3312"/>
              <a:chExt cx="408" cy="309"/>
            </a:xfrm>
          </p:grpSpPr>
          <p:sp>
            <p:nvSpPr>
              <p:cNvPr id="115" name="Oval 29"/>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116" name="Text Box 30"/>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V5</a:t>
                </a:r>
                <a:endParaRPr lang="en-US" altLang="zh-CN" sz="1800" b="1" dirty="0">
                  <a:latin typeface="黑体" panose="02010609060101010101" pitchFamily="49" charset="-122"/>
                  <a:ea typeface="黑体" panose="02010609060101010101" pitchFamily="49" charset="-122"/>
                </a:endParaRPr>
              </a:p>
            </p:txBody>
          </p:sp>
        </p:grpSp>
        <p:grpSp>
          <p:nvGrpSpPr>
            <p:cNvPr id="79" name="Group 31"/>
            <p:cNvGrpSpPr/>
            <p:nvPr/>
          </p:nvGrpSpPr>
          <p:grpSpPr>
            <a:xfrm>
              <a:off x="3704" y="3480"/>
              <a:ext cx="408" cy="309"/>
              <a:chOff x="2928" y="3312"/>
              <a:chExt cx="408" cy="309"/>
            </a:xfrm>
          </p:grpSpPr>
          <p:sp>
            <p:nvSpPr>
              <p:cNvPr id="113" name="Oval 32"/>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114" name="Text Box 33"/>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80" name="Group 34"/>
            <p:cNvGrpSpPr/>
            <p:nvPr/>
          </p:nvGrpSpPr>
          <p:grpSpPr>
            <a:xfrm>
              <a:off x="2744" y="3480"/>
              <a:ext cx="408" cy="309"/>
              <a:chOff x="2928" y="3312"/>
              <a:chExt cx="408" cy="309"/>
            </a:xfrm>
          </p:grpSpPr>
          <p:sp>
            <p:nvSpPr>
              <p:cNvPr id="111" name="Oval 35"/>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112" name="Text Box 36"/>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nvGrpSpPr>
            <p:cNvPr id="81" name="Group 37"/>
            <p:cNvGrpSpPr/>
            <p:nvPr/>
          </p:nvGrpSpPr>
          <p:grpSpPr>
            <a:xfrm>
              <a:off x="4664" y="3096"/>
              <a:ext cx="408" cy="309"/>
              <a:chOff x="2928" y="3312"/>
              <a:chExt cx="408" cy="309"/>
            </a:xfrm>
          </p:grpSpPr>
          <p:sp>
            <p:nvSpPr>
              <p:cNvPr id="109" name="Oval 38"/>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110" name="Text Box 39"/>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nvGrpSpPr>
            <p:cNvPr id="82" name="Group 40"/>
            <p:cNvGrpSpPr/>
            <p:nvPr/>
          </p:nvGrpSpPr>
          <p:grpSpPr>
            <a:xfrm>
              <a:off x="3224" y="3048"/>
              <a:ext cx="408" cy="309"/>
              <a:chOff x="2928" y="3312"/>
              <a:chExt cx="408" cy="309"/>
            </a:xfrm>
          </p:grpSpPr>
          <p:sp>
            <p:nvSpPr>
              <p:cNvPr id="107" name="Oval 41"/>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108" name="Text Box 42"/>
              <p:cNvSpPr txBox="1"/>
              <p:nvPr/>
            </p:nvSpPr>
            <p:spPr>
              <a:xfrm>
                <a:off x="2928" y="3312"/>
                <a:ext cx="408"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83" name="Group 43"/>
            <p:cNvGrpSpPr/>
            <p:nvPr/>
          </p:nvGrpSpPr>
          <p:grpSpPr>
            <a:xfrm>
              <a:off x="3896" y="2760"/>
              <a:ext cx="334" cy="271"/>
              <a:chOff x="1344" y="2304"/>
              <a:chExt cx="334" cy="271"/>
            </a:xfrm>
          </p:grpSpPr>
          <p:sp>
            <p:nvSpPr>
              <p:cNvPr id="105" name="Oval 44"/>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106" name="Text Box 45"/>
              <p:cNvSpPr txBox="1"/>
              <p:nvPr/>
            </p:nvSpPr>
            <p:spPr>
              <a:xfrm>
                <a:off x="1344" y="2304"/>
                <a:ext cx="334" cy="271"/>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1500" b="1" dirty="0" smtClean="0">
                    <a:latin typeface="黑体" panose="02010609060101010101" pitchFamily="49" charset="-122"/>
                    <a:ea typeface="黑体" panose="02010609060101010101" pitchFamily="49" charset="-122"/>
                  </a:rPr>
                  <a:t>V0</a:t>
                </a:r>
                <a:endParaRPr lang="en-US" altLang="zh-CN" sz="1500" b="1" dirty="0">
                  <a:latin typeface="黑体" panose="02010609060101010101" pitchFamily="49" charset="-122"/>
                  <a:ea typeface="黑体" panose="02010609060101010101" pitchFamily="49" charset="-122"/>
                </a:endParaRPr>
              </a:p>
            </p:txBody>
          </p:sp>
        </p:grpSp>
        <p:grpSp>
          <p:nvGrpSpPr>
            <p:cNvPr id="84" name="Group 46"/>
            <p:cNvGrpSpPr/>
            <p:nvPr/>
          </p:nvGrpSpPr>
          <p:grpSpPr>
            <a:xfrm>
              <a:off x="3224" y="3048"/>
              <a:ext cx="334" cy="271"/>
              <a:chOff x="1344" y="2304"/>
              <a:chExt cx="334" cy="271"/>
            </a:xfrm>
          </p:grpSpPr>
          <p:sp>
            <p:nvSpPr>
              <p:cNvPr id="103" name="Oval 47"/>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104" name="Text Box 48"/>
              <p:cNvSpPr txBox="1"/>
              <p:nvPr/>
            </p:nvSpPr>
            <p:spPr>
              <a:xfrm>
                <a:off x="1344" y="2304"/>
                <a:ext cx="334" cy="271"/>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1500" b="1" dirty="0" smtClean="0">
                    <a:latin typeface="黑体" panose="02010609060101010101" pitchFamily="49" charset="-122"/>
                    <a:ea typeface="黑体" panose="02010609060101010101" pitchFamily="49" charset="-122"/>
                  </a:rPr>
                  <a:t>V1</a:t>
                </a:r>
                <a:endParaRPr lang="en-US" altLang="zh-CN" sz="1500" b="1" dirty="0">
                  <a:latin typeface="黑体" panose="02010609060101010101" pitchFamily="49" charset="-122"/>
                  <a:ea typeface="黑体" panose="02010609060101010101" pitchFamily="49" charset="-122"/>
                </a:endParaRPr>
              </a:p>
            </p:txBody>
          </p:sp>
        </p:grpSp>
        <p:grpSp>
          <p:nvGrpSpPr>
            <p:cNvPr id="85" name="Group 49"/>
            <p:cNvGrpSpPr/>
            <p:nvPr/>
          </p:nvGrpSpPr>
          <p:grpSpPr>
            <a:xfrm>
              <a:off x="2792" y="3480"/>
              <a:ext cx="334" cy="271"/>
              <a:chOff x="1344" y="2304"/>
              <a:chExt cx="334" cy="271"/>
            </a:xfrm>
          </p:grpSpPr>
          <p:sp>
            <p:nvSpPr>
              <p:cNvPr id="101" name="Oval 50"/>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102" name="Text Box 51"/>
              <p:cNvSpPr txBox="1"/>
              <p:nvPr/>
            </p:nvSpPr>
            <p:spPr>
              <a:xfrm>
                <a:off x="1344" y="2304"/>
                <a:ext cx="334" cy="271"/>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1500" b="1" dirty="0" smtClean="0">
                    <a:latin typeface="黑体" panose="02010609060101010101" pitchFamily="49" charset="-122"/>
                    <a:ea typeface="黑体" panose="02010609060101010101" pitchFamily="49" charset="-122"/>
                  </a:rPr>
                  <a:t>V3</a:t>
                </a:r>
                <a:endParaRPr lang="en-US" altLang="zh-CN" sz="1500" b="1" dirty="0">
                  <a:latin typeface="黑体" panose="02010609060101010101" pitchFamily="49" charset="-122"/>
                  <a:ea typeface="黑体" panose="02010609060101010101" pitchFamily="49" charset="-122"/>
                </a:endParaRPr>
              </a:p>
            </p:txBody>
          </p:sp>
        </p:grpSp>
        <p:grpSp>
          <p:nvGrpSpPr>
            <p:cNvPr id="86" name="Group 52"/>
            <p:cNvGrpSpPr/>
            <p:nvPr/>
          </p:nvGrpSpPr>
          <p:grpSpPr>
            <a:xfrm>
              <a:off x="4712" y="3096"/>
              <a:ext cx="334" cy="271"/>
              <a:chOff x="1344" y="2304"/>
              <a:chExt cx="334" cy="271"/>
            </a:xfrm>
          </p:grpSpPr>
          <p:sp>
            <p:nvSpPr>
              <p:cNvPr id="99" name="Oval 53"/>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100" name="Text Box 54"/>
              <p:cNvSpPr txBox="1"/>
              <p:nvPr/>
            </p:nvSpPr>
            <p:spPr>
              <a:xfrm>
                <a:off x="1344" y="2304"/>
                <a:ext cx="334" cy="271"/>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1500" b="1" dirty="0" smtClean="0">
                    <a:latin typeface="黑体" panose="02010609060101010101" pitchFamily="49" charset="-122"/>
                    <a:ea typeface="黑体" panose="02010609060101010101" pitchFamily="49" charset="-122"/>
                  </a:rPr>
                  <a:t>V2</a:t>
                </a:r>
                <a:endParaRPr lang="en-US" altLang="zh-CN" sz="1500" b="1" dirty="0">
                  <a:latin typeface="黑体" panose="02010609060101010101" pitchFamily="49" charset="-122"/>
                  <a:ea typeface="黑体" panose="02010609060101010101" pitchFamily="49" charset="-122"/>
                </a:endParaRPr>
              </a:p>
            </p:txBody>
          </p:sp>
        </p:grpSp>
        <p:grpSp>
          <p:nvGrpSpPr>
            <p:cNvPr id="87" name="Group 55"/>
            <p:cNvGrpSpPr/>
            <p:nvPr/>
          </p:nvGrpSpPr>
          <p:grpSpPr>
            <a:xfrm>
              <a:off x="3224" y="3816"/>
              <a:ext cx="336" cy="288"/>
              <a:chOff x="2016" y="2400"/>
              <a:chExt cx="334" cy="256"/>
            </a:xfrm>
          </p:grpSpPr>
          <p:sp>
            <p:nvSpPr>
              <p:cNvPr id="97" name="Oval 56"/>
              <p:cNvSpPr/>
              <p:nvPr/>
            </p:nvSpPr>
            <p:spPr>
              <a:xfrm>
                <a:off x="2064" y="2400"/>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98" name="Text Box 57"/>
              <p:cNvSpPr txBox="1"/>
              <p:nvPr/>
            </p:nvSpPr>
            <p:spPr>
              <a:xfrm>
                <a:off x="2016" y="2400"/>
                <a:ext cx="334" cy="241"/>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1500" b="1" dirty="0" smtClean="0">
                    <a:latin typeface="黑体" panose="02010609060101010101" pitchFamily="49" charset="-122"/>
                    <a:ea typeface="黑体" panose="02010609060101010101" pitchFamily="49" charset="-122"/>
                  </a:rPr>
                  <a:t>V7</a:t>
                </a:r>
                <a:endParaRPr lang="en-US" altLang="zh-CN" sz="1500" b="1" dirty="0">
                  <a:latin typeface="黑体" panose="02010609060101010101" pitchFamily="49" charset="-122"/>
                  <a:ea typeface="黑体" panose="02010609060101010101" pitchFamily="49" charset="-122"/>
                </a:endParaRPr>
              </a:p>
            </p:txBody>
          </p:sp>
        </p:grpSp>
        <p:grpSp>
          <p:nvGrpSpPr>
            <p:cNvPr id="88" name="Group 58"/>
            <p:cNvGrpSpPr/>
            <p:nvPr/>
          </p:nvGrpSpPr>
          <p:grpSpPr>
            <a:xfrm>
              <a:off x="5096" y="3480"/>
              <a:ext cx="336" cy="276"/>
              <a:chOff x="1344" y="2304"/>
              <a:chExt cx="334" cy="256"/>
            </a:xfrm>
          </p:grpSpPr>
          <p:sp>
            <p:nvSpPr>
              <p:cNvPr id="95" name="Oval 59"/>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96" name="Text Box 60"/>
              <p:cNvSpPr txBox="1"/>
              <p:nvPr/>
            </p:nvSpPr>
            <p:spPr>
              <a:xfrm>
                <a:off x="1344" y="2304"/>
                <a:ext cx="334" cy="252"/>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1500" b="1" dirty="0" smtClean="0">
                    <a:latin typeface="黑体" panose="02010609060101010101" pitchFamily="49" charset="-122"/>
                    <a:ea typeface="黑体" panose="02010609060101010101" pitchFamily="49" charset="-122"/>
                  </a:rPr>
                  <a:t>V6</a:t>
                </a:r>
                <a:endParaRPr lang="en-US" altLang="zh-CN" sz="1500" b="1" dirty="0">
                  <a:latin typeface="黑体" panose="02010609060101010101" pitchFamily="49" charset="-122"/>
                  <a:ea typeface="黑体" panose="02010609060101010101" pitchFamily="49" charset="-122"/>
                </a:endParaRPr>
              </a:p>
            </p:txBody>
          </p:sp>
        </p:grpSp>
        <p:grpSp>
          <p:nvGrpSpPr>
            <p:cNvPr id="89" name="Group 61"/>
            <p:cNvGrpSpPr/>
            <p:nvPr/>
          </p:nvGrpSpPr>
          <p:grpSpPr>
            <a:xfrm>
              <a:off x="4376" y="3480"/>
              <a:ext cx="334" cy="271"/>
              <a:chOff x="1344" y="2304"/>
              <a:chExt cx="334" cy="271"/>
            </a:xfrm>
          </p:grpSpPr>
          <p:sp>
            <p:nvSpPr>
              <p:cNvPr id="93" name="Oval 62"/>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94" name="Text Box 63"/>
              <p:cNvSpPr txBox="1"/>
              <p:nvPr/>
            </p:nvSpPr>
            <p:spPr>
              <a:xfrm>
                <a:off x="1344" y="2304"/>
                <a:ext cx="334" cy="271"/>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1500" b="1" dirty="0" smtClean="0">
                    <a:latin typeface="黑体" panose="02010609060101010101" pitchFamily="49" charset="-122"/>
                    <a:ea typeface="黑体" panose="02010609060101010101" pitchFamily="49" charset="-122"/>
                  </a:rPr>
                  <a:t>V5</a:t>
                </a:r>
                <a:endParaRPr lang="en-US" altLang="zh-CN" sz="1500" b="1" dirty="0">
                  <a:latin typeface="黑体" panose="02010609060101010101" pitchFamily="49" charset="-122"/>
                  <a:ea typeface="黑体" panose="02010609060101010101" pitchFamily="49" charset="-122"/>
                </a:endParaRPr>
              </a:p>
            </p:txBody>
          </p:sp>
        </p:grpSp>
        <p:grpSp>
          <p:nvGrpSpPr>
            <p:cNvPr id="90" name="Group 64"/>
            <p:cNvGrpSpPr/>
            <p:nvPr/>
          </p:nvGrpSpPr>
          <p:grpSpPr>
            <a:xfrm>
              <a:off x="3704" y="3479"/>
              <a:ext cx="356" cy="279"/>
              <a:chOff x="1344" y="2304"/>
              <a:chExt cx="334" cy="256"/>
            </a:xfrm>
          </p:grpSpPr>
          <p:sp>
            <p:nvSpPr>
              <p:cNvPr id="91" name="Oval 65"/>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zh-CN" sz="1800" b="1" dirty="0">
                  <a:solidFill>
                    <a:srgbClr val="FF9933"/>
                  </a:solidFill>
                </a:endParaRPr>
              </a:p>
            </p:txBody>
          </p:sp>
          <p:sp>
            <p:nvSpPr>
              <p:cNvPr id="92" name="Text Box 66"/>
              <p:cNvSpPr txBox="1"/>
              <p:nvPr/>
            </p:nvSpPr>
            <p:spPr>
              <a:xfrm>
                <a:off x="1344" y="2304"/>
                <a:ext cx="334" cy="24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1500" b="1" dirty="0" smtClean="0">
                    <a:latin typeface="黑体" panose="02010609060101010101" pitchFamily="49" charset="-122"/>
                    <a:ea typeface="黑体" panose="02010609060101010101" pitchFamily="49" charset="-122"/>
                  </a:rPr>
                  <a:t>V4</a:t>
                </a:r>
                <a:endParaRPr lang="en-US" altLang="zh-CN" sz="1500" b="1" dirty="0">
                  <a:latin typeface="黑体" panose="02010609060101010101" pitchFamily="49" charset="-122"/>
                  <a:ea typeface="黑体" panose="02010609060101010101" pitchFamily="49" charset="-122"/>
                </a:endParaRPr>
              </a:p>
            </p:txBody>
          </p:sp>
        </p:grpSp>
      </p:grpSp>
      <p:sp>
        <p:nvSpPr>
          <p:cNvPr id="131" name="AutoShape 4"/>
          <p:cNvSpPr/>
          <p:nvPr/>
        </p:nvSpPr>
        <p:spPr>
          <a:xfrm>
            <a:off x="4023152" y="3342714"/>
            <a:ext cx="2953940" cy="1428750"/>
          </a:xfrm>
          <a:prstGeom prst="star32">
            <a:avLst>
              <a:gd name="adj" fmla="val 41667"/>
            </a:avLst>
          </a:prstGeom>
          <a:gradFill rotWithShape="0">
            <a:gsLst>
              <a:gs pos="0">
                <a:srgbClr val="FFCCFF"/>
              </a:gs>
              <a:gs pos="100000">
                <a:srgbClr val="C39CC3"/>
              </a:gs>
            </a:gsLst>
            <a:lin ang="5400000" scaled="1"/>
            <a:tileRect/>
          </a:gradFill>
          <a:ln w="12700">
            <a:noFill/>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None/>
            </a:pPr>
            <a:endParaRPr lang="en-US" altLang="zh-CN" sz="1800" b="1" dirty="0">
              <a:solidFill>
                <a:schemeClr val="bg2"/>
              </a:solidFill>
              <a:latin typeface="隶书" panose="02010509060101010101" pitchFamily="49" charset="-122"/>
            </a:endParaRPr>
          </a:p>
          <a:p>
            <a:pPr marL="0" lvl="0" indent="0" algn="ctr">
              <a:spcBef>
                <a:spcPct val="0"/>
              </a:spcBef>
              <a:buNone/>
            </a:pPr>
            <a:r>
              <a:rPr lang="zh-CN" altLang="en-US" sz="1800" b="1" dirty="0">
                <a:latin typeface="隶书" panose="02010509060101010101" pitchFamily="49" charset="-122"/>
              </a:rPr>
              <a:t>由于没有规定</a:t>
            </a:r>
            <a:endParaRPr lang="zh-CN" altLang="en-US" sz="1800" b="1" dirty="0">
              <a:latin typeface="隶书" panose="02010509060101010101" pitchFamily="49" charset="-122"/>
            </a:endParaRPr>
          </a:p>
          <a:p>
            <a:pPr marL="0" lvl="0" indent="0" algn="ctr">
              <a:spcBef>
                <a:spcPct val="0"/>
              </a:spcBef>
              <a:buNone/>
            </a:pPr>
            <a:r>
              <a:rPr lang="zh-CN" altLang="en-US" sz="1800" b="1" dirty="0">
                <a:latin typeface="隶书" panose="02010509060101010101" pitchFamily="49" charset="-122"/>
              </a:rPr>
              <a:t>访问邻接点的顺序，</a:t>
            </a:r>
            <a:endParaRPr lang="zh-CN" altLang="en-US" sz="1800" b="1" dirty="0">
              <a:latin typeface="隶书" panose="02010509060101010101" pitchFamily="49" charset="-122"/>
            </a:endParaRPr>
          </a:p>
          <a:p>
            <a:pPr marL="0" lvl="0" indent="0" algn="ctr">
              <a:spcBef>
                <a:spcPct val="0"/>
              </a:spcBef>
              <a:buNone/>
            </a:pPr>
            <a:r>
              <a:rPr lang="en-US" altLang="zh-CN" sz="1800" b="1" dirty="0">
                <a:latin typeface="黑体" panose="02010609060101010101" pitchFamily="49" charset="-122"/>
              </a:rPr>
              <a:t>B</a:t>
            </a:r>
            <a:r>
              <a:rPr lang="en-US" altLang="zh-CN" sz="1800" b="1" dirty="0" smtClean="0">
                <a:latin typeface="黑体" panose="02010609060101010101" pitchFamily="49" charset="-122"/>
              </a:rPr>
              <a:t>FS</a:t>
            </a:r>
            <a:r>
              <a:rPr lang="zh-CN" altLang="en-US" sz="1800" b="1" dirty="0">
                <a:latin typeface="黑体" panose="02010609060101010101" pitchFamily="49" charset="-122"/>
              </a:rPr>
              <a:t>序列不唯一</a:t>
            </a:r>
            <a:endParaRPr lang="zh-CN" altLang="en-US" sz="1800" b="1" dirty="0">
              <a:latin typeface="黑体" panose="02010609060101010101" pitchFamily="49" charset="-122"/>
            </a:endParaRPr>
          </a:p>
          <a:p>
            <a:pPr marL="0" lvl="0" indent="0" algn="ctr">
              <a:spcBef>
                <a:spcPct val="0"/>
              </a:spcBef>
              <a:buNone/>
            </a:pPr>
            <a:endParaRPr lang="en-US" altLang="zh-CN" sz="2700" b="1" dirty="0">
              <a:latin typeface="隶书" panose="02010509060101010101" pitchFamily="49" charset="-122"/>
              <a:ea typeface="隶书" panose="02010509060101010101" pitchFamily="49" charset="-122"/>
            </a:endParaRPr>
          </a:p>
        </p:txBody>
      </p:sp>
      <p:sp>
        <p:nvSpPr>
          <p:cNvPr id="133" name="Line 38"/>
          <p:cNvSpPr/>
          <p:nvPr/>
        </p:nvSpPr>
        <p:spPr>
          <a:xfrm flipH="1">
            <a:off x="1246038" y="2728552"/>
            <a:ext cx="457200" cy="228600"/>
          </a:xfrm>
          <a:prstGeom prst="line">
            <a:avLst/>
          </a:prstGeom>
          <a:ln w="28575" cap="rnd" cmpd="sng">
            <a:solidFill>
              <a:schemeClr val="accent1"/>
            </a:solidFill>
            <a:prstDash val="solid"/>
            <a:headEnd type="none" w="med" len="med"/>
            <a:tailEnd type="triangle" w="med" len="lg"/>
          </a:ln>
        </p:spPr>
      </p:sp>
      <p:sp>
        <p:nvSpPr>
          <p:cNvPr id="134" name="Line 39"/>
          <p:cNvSpPr/>
          <p:nvPr/>
        </p:nvSpPr>
        <p:spPr>
          <a:xfrm flipH="1">
            <a:off x="2350538" y="3242902"/>
            <a:ext cx="313134" cy="289322"/>
          </a:xfrm>
          <a:prstGeom prst="line">
            <a:avLst/>
          </a:prstGeom>
          <a:ln w="28575" cap="rnd" cmpd="sng">
            <a:solidFill>
              <a:schemeClr val="accent1"/>
            </a:solidFill>
            <a:prstDash val="solid"/>
            <a:headEnd type="none" w="med" len="med"/>
            <a:tailEnd type="triangle" w="med" len="lg"/>
          </a:ln>
        </p:spPr>
      </p:sp>
      <p:sp>
        <p:nvSpPr>
          <p:cNvPr id="135" name="Line 40"/>
          <p:cNvSpPr/>
          <p:nvPr/>
        </p:nvSpPr>
        <p:spPr>
          <a:xfrm flipH="1">
            <a:off x="532854" y="3189324"/>
            <a:ext cx="342900" cy="228600"/>
          </a:xfrm>
          <a:prstGeom prst="line">
            <a:avLst/>
          </a:prstGeom>
          <a:ln w="28575" cap="rnd" cmpd="sng">
            <a:solidFill>
              <a:schemeClr val="accent1"/>
            </a:solidFill>
            <a:prstDash val="solid"/>
            <a:headEnd type="none" w="med" len="med"/>
            <a:tailEnd type="triangle" w="med" len="lg"/>
          </a:ln>
        </p:spPr>
      </p:sp>
      <p:sp>
        <p:nvSpPr>
          <p:cNvPr id="136" name="Line 41"/>
          <p:cNvSpPr/>
          <p:nvPr/>
        </p:nvSpPr>
        <p:spPr>
          <a:xfrm>
            <a:off x="2160438" y="2728552"/>
            <a:ext cx="514350" cy="228600"/>
          </a:xfrm>
          <a:prstGeom prst="line">
            <a:avLst/>
          </a:prstGeom>
          <a:ln w="28575" cap="rnd" cmpd="sng">
            <a:solidFill>
              <a:schemeClr val="accent1"/>
            </a:solidFill>
            <a:prstDash val="solid"/>
            <a:headEnd type="none" w="med" len="med"/>
            <a:tailEnd type="triangle" w="med" len="lg"/>
          </a:ln>
        </p:spPr>
      </p:sp>
      <p:sp>
        <p:nvSpPr>
          <p:cNvPr id="137" name="Line 42"/>
          <p:cNvSpPr/>
          <p:nvPr/>
        </p:nvSpPr>
        <p:spPr>
          <a:xfrm>
            <a:off x="3074838" y="3205002"/>
            <a:ext cx="264319" cy="228600"/>
          </a:xfrm>
          <a:prstGeom prst="line">
            <a:avLst/>
          </a:prstGeom>
          <a:ln w="28575" cap="rnd" cmpd="sng">
            <a:solidFill>
              <a:schemeClr val="accent1"/>
            </a:solidFill>
            <a:prstDash val="solid"/>
            <a:headEnd type="none" w="med" len="med"/>
            <a:tailEnd type="triangle" w="med" len="lg"/>
          </a:ln>
        </p:spPr>
      </p:sp>
      <p:sp>
        <p:nvSpPr>
          <p:cNvPr id="138" name="Line 43"/>
          <p:cNvSpPr/>
          <p:nvPr/>
        </p:nvSpPr>
        <p:spPr>
          <a:xfrm>
            <a:off x="1332954" y="3189324"/>
            <a:ext cx="369094" cy="285750"/>
          </a:xfrm>
          <a:prstGeom prst="line">
            <a:avLst/>
          </a:prstGeom>
          <a:ln w="28575" cap="rnd" cmpd="sng">
            <a:solidFill>
              <a:schemeClr val="accent1"/>
            </a:solidFill>
            <a:prstDash val="solid"/>
            <a:headEnd type="none" w="med" len="med"/>
            <a:tailEnd type="triangle" w="med" len="lg"/>
          </a:ln>
        </p:spPr>
      </p:sp>
      <p:sp>
        <p:nvSpPr>
          <p:cNvPr id="139" name="Line 44"/>
          <p:cNvSpPr/>
          <p:nvPr/>
        </p:nvSpPr>
        <p:spPr>
          <a:xfrm>
            <a:off x="590004" y="3871552"/>
            <a:ext cx="285750" cy="228600"/>
          </a:xfrm>
          <a:prstGeom prst="line">
            <a:avLst/>
          </a:prstGeom>
          <a:ln w="28575" cap="rnd" cmpd="sng">
            <a:solidFill>
              <a:schemeClr val="accent1"/>
            </a:solidFill>
            <a:prstDash val="solid"/>
            <a:headEnd type="none" w="med" len="med"/>
            <a:tailEnd type="triangle" w="med" len="lg"/>
          </a:ln>
        </p:spPr>
      </p:sp>
      <p:sp>
        <p:nvSpPr>
          <p:cNvPr id="4" name="矩形 3"/>
          <p:cNvSpPr/>
          <p:nvPr/>
        </p:nvSpPr>
        <p:spPr>
          <a:xfrm>
            <a:off x="4095235" y="2698925"/>
            <a:ext cx="2717603" cy="461665"/>
          </a:xfrm>
          <a:prstGeom prst="rect">
            <a:avLst/>
          </a:prstGeom>
        </p:spPr>
        <p:txBody>
          <a:bodyPr wrap="none">
            <a:spAutoFit/>
          </a:bodyPr>
          <a:lstStyle/>
          <a:p>
            <a:pPr marL="0" lvl="2">
              <a:lnSpc>
                <a:spcPct val="120000"/>
              </a:lnSpc>
            </a:pPr>
            <a:r>
              <a:rPr lang="en-US" altLang="zh-CN" sz="2000" dirty="0"/>
              <a:t>V0,V1,V2,V3,V4,V5,V6,V7</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6"/>
                                        </p:tgtEl>
                                        <p:attrNameLst>
                                          <p:attrName>style.visibility</p:attrName>
                                        </p:attrNameLst>
                                      </p:cBhvr>
                                      <p:to>
                                        <p:strVal val="visible"/>
                                      </p:to>
                                    </p:set>
                                    <p:animEffect transition="in" filter="fade">
                                      <p:cBhvr>
                                        <p:cTn id="12" dur="500"/>
                                        <p:tgtEl>
                                          <p:spTgt spid="1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fade">
                                      <p:cBhvr>
                                        <p:cTn id="17" dur="500"/>
                                        <p:tgtEl>
                                          <p:spTgt spid="1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8"/>
                                        </p:tgtEl>
                                        <p:attrNameLst>
                                          <p:attrName>style.visibility</p:attrName>
                                        </p:attrNameLst>
                                      </p:cBhvr>
                                      <p:to>
                                        <p:strVal val="visible"/>
                                      </p:to>
                                    </p:set>
                                    <p:animEffect transition="in" filter="fade">
                                      <p:cBhvr>
                                        <p:cTn id="22" dur="500"/>
                                        <p:tgtEl>
                                          <p:spTgt spid="1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fade">
                                      <p:cBhvr>
                                        <p:cTn id="27" dur="500"/>
                                        <p:tgtEl>
                                          <p:spTgt spid="1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4"/>
                                        </p:tgtEl>
                                        <p:attrNameLst>
                                          <p:attrName>style.visibility</p:attrName>
                                        </p:attrNameLst>
                                      </p:cBhvr>
                                      <p:to>
                                        <p:strVal val="visible"/>
                                      </p:to>
                                    </p:set>
                                    <p:animEffect transition="in" filter="fade">
                                      <p:cBhvr>
                                        <p:cTn id="32" dur="500"/>
                                        <p:tgtEl>
                                          <p:spTgt spid="1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7"/>
                                        </p:tgtEl>
                                        <p:attrNameLst>
                                          <p:attrName>style.visibility</p:attrName>
                                        </p:attrNameLst>
                                      </p:cBhvr>
                                      <p:to>
                                        <p:strVal val="visible"/>
                                      </p:to>
                                    </p:set>
                                    <p:animEffect transition="in" filter="fade">
                                      <p:cBhvr>
                                        <p:cTn id="37" dur="500"/>
                                        <p:tgtEl>
                                          <p:spTgt spid="1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lvl="2">
              <a:lnSpc>
                <a:spcPct val="120000"/>
              </a:lnSpc>
            </a:pPr>
            <a:r>
              <a:rPr lang="zh-CN" altLang="en-US" sz="2000" dirty="0" smtClean="0"/>
              <a:t>在</a:t>
            </a:r>
            <a:r>
              <a:rPr lang="zh-CN" altLang="en-US" sz="2000" dirty="0"/>
              <a:t>图中，访问部分顶点后，可能又沿着其他边回到已被访问过的顶点。为保证每一个顶点只被访问一次，必须对顶点进行标记，可用一个辅助数组 </a:t>
            </a:r>
            <a:r>
              <a:rPr lang="en-US" altLang="zh-CN" sz="2000" dirty="0"/>
              <a:t>visited[MAX]</a:t>
            </a:r>
            <a:r>
              <a:rPr lang="zh-CN" altLang="en-US" sz="2000" dirty="0"/>
              <a:t>作为对顶点的标记</a:t>
            </a:r>
            <a:r>
              <a:rPr lang="zh-CN" altLang="en-US" sz="2000" dirty="0" smtClean="0"/>
              <a:t>。</a:t>
            </a:r>
            <a:endParaRPr lang="en-US" altLang="zh-CN" sz="2000" dirty="0" smtClean="0"/>
          </a:p>
          <a:p>
            <a:pPr marL="0" lvl="2">
              <a:lnSpc>
                <a:spcPct val="120000"/>
              </a:lnSpc>
            </a:pPr>
            <a:endParaRPr lang="en-US" altLang="zh-CN" sz="2000" dirty="0" smtClean="0"/>
          </a:p>
          <a:p>
            <a:pPr lvl="2" indent="-135255">
              <a:lnSpc>
                <a:spcPct val="120000"/>
              </a:lnSpc>
            </a:pPr>
            <a:r>
              <a:rPr lang="en-US" altLang="zh-CN" sz="2000" dirty="0" err="1" smtClean="0"/>
              <a:t>int</a:t>
            </a:r>
            <a:r>
              <a:rPr lang="en-US" altLang="zh-CN" sz="2000" dirty="0" smtClean="0"/>
              <a:t> </a:t>
            </a:r>
            <a:r>
              <a:rPr lang="en-US" altLang="zh-CN" sz="2000" dirty="0"/>
              <a:t>visited[MAX];  //</a:t>
            </a:r>
            <a:r>
              <a:rPr lang="zh-CN" altLang="en-US" sz="2000" dirty="0"/>
              <a:t>顶点标志数组</a:t>
            </a:r>
            <a:r>
              <a:rPr lang="en-US" altLang="zh-CN" sz="2000" dirty="0"/>
              <a:t>,</a:t>
            </a:r>
            <a:r>
              <a:rPr lang="zh-CN" altLang="en-US" sz="2000" dirty="0"/>
              <a:t>全局变量</a:t>
            </a:r>
            <a:endParaRPr lang="en-US" altLang="zh-CN" sz="2000" dirty="0"/>
          </a:p>
          <a:p>
            <a:pPr marL="0" lvl="2">
              <a:lnSpc>
                <a:spcPct val="120000"/>
              </a:lnSpc>
            </a:pPr>
            <a:r>
              <a:rPr lang="zh-CN" altLang="en-US" sz="2000" dirty="0"/>
              <a:t> </a:t>
            </a:r>
            <a:endParaRPr lang="en-US" altLang="zh-CN" sz="2000" dirty="0"/>
          </a:p>
          <a:p>
            <a:pPr marL="0" lvl="2">
              <a:lnSpc>
                <a:spcPct val="120000"/>
              </a:lnSpc>
            </a:pPr>
            <a:r>
              <a:rPr lang="zh-CN" altLang="en-US" sz="2000" dirty="0"/>
              <a:t>若</a:t>
            </a:r>
            <a:r>
              <a:rPr lang="en-US" altLang="zh-CN" sz="2000" dirty="0"/>
              <a:t>visited[</a:t>
            </a:r>
            <a:r>
              <a:rPr lang="en-US" altLang="zh-CN" sz="2000" dirty="0" err="1"/>
              <a:t>i</a:t>
            </a:r>
            <a:r>
              <a:rPr lang="en-US" altLang="zh-CN" sz="2000" dirty="0"/>
              <a:t>]=0</a:t>
            </a:r>
            <a:r>
              <a:rPr lang="zh-CN" altLang="en-US" sz="2000" dirty="0"/>
              <a:t>，顶点</a:t>
            </a:r>
            <a:r>
              <a:rPr lang="en-US" altLang="zh-CN" sz="2000" dirty="0"/>
              <a:t>vi</a:t>
            </a:r>
            <a:r>
              <a:rPr lang="zh-CN" altLang="en-US" sz="2000" dirty="0"/>
              <a:t>未被访问</a:t>
            </a:r>
            <a:endParaRPr lang="zh-CN" altLang="en-US" sz="2000" dirty="0"/>
          </a:p>
          <a:p>
            <a:pPr marL="0" lvl="2">
              <a:lnSpc>
                <a:spcPct val="120000"/>
              </a:lnSpc>
            </a:pPr>
            <a:r>
              <a:rPr lang="zh-CN" altLang="en-US" sz="2000" dirty="0"/>
              <a:t> 若</a:t>
            </a:r>
            <a:r>
              <a:rPr lang="en-US" altLang="zh-CN" sz="2000" dirty="0"/>
              <a:t>visited[</a:t>
            </a:r>
            <a:r>
              <a:rPr lang="en-US" altLang="zh-CN" sz="2000" dirty="0" err="1"/>
              <a:t>i</a:t>
            </a:r>
            <a:r>
              <a:rPr lang="en-US" altLang="zh-CN" sz="2000" dirty="0"/>
              <a:t>]=1</a:t>
            </a:r>
            <a:r>
              <a:rPr lang="zh-CN" altLang="en-US" sz="2000" dirty="0"/>
              <a:t>，当</a:t>
            </a:r>
            <a:r>
              <a:rPr lang="en-US" altLang="zh-CN" sz="2000" dirty="0"/>
              <a:t>vi</a:t>
            </a:r>
            <a:r>
              <a:rPr lang="zh-CN" altLang="en-US" sz="2000" dirty="0"/>
              <a:t>已被访问。</a:t>
            </a:r>
            <a:endParaRPr lang="zh-CN" altLang="en-US" sz="2000" dirty="0"/>
          </a:p>
          <a:p>
            <a:pPr marL="0" lvl="2">
              <a:lnSpc>
                <a:spcPct val="120000"/>
              </a:lnSpc>
            </a:pPr>
            <a:endParaRPr sz="2000" dirty="0" smtClean="0">
              <a:latin typeface="宋体" panose="02010600030101010101" pitchFamily="2" charset="-122"/>
              <a:sym typeface="+mn-ea"/>
            </a:endParaRPr>
          </a:p>
          <a:p>
            <a:pPr marL="0" lvl="2">
              <a:lnSpc>
                <a:spcPct val="120000"/>
              </a:lnSpc>
            </a:pPr>
            <a:endParaRPr lang="zh-CN" altLang="en-US" sz="2000" b="1" dirty="0">
              <a:latin typeface="宋体" panose="02010600030101010101" pitchFamily="2" charset="-122"/>
            </a:endParaRPr>
          </a:p>
        </p:txBody>
      </p:sp>
      <p:sp>
        <p:nvSpPr>
          <p:cNvPr id="3" name="标题 2"/>
          <p:cNvSpPr>
            <a:spLocks noGrp="1"/>
          </p:cNvSpPr>
          <p:nvPr>
            <p:ph type="title"/>
          </p:nvPr>
        </p:nvSpPr>
        <p:spPr>
          <a:xfrm>
            <a:off x="746301" y="171219"/>
            <a:ext cx="4816300" cy="248285"/>
          </a:xfrm>
        </p:spPr>
        <p:txBody>
          <a:bodyPr/>
          <a:lstStyle/>
          <a:p>
            <a:r>
              <a:rPr lang="en-US" altLang="zh-CN" dirty="0" smtClean="0"/>
              <a:t>7.3 </a:t>
            </a:r>
            <a:r>
              <a:rPr lang="zh-CN" altLang="en-US" dirty="0" smtClean="0"/>
              <a:t>图的遍历</a:t>
            </a:r>
            <a:endParaRPr lang="en-US" altLang="zh-CN" dirty="0" smtClean="0"/>
          </a:p>
        </p:txBody>
      </p:sp>
      <p:sp>
        <p:nvSpPr>
          <p:cNvPr id="166" name="Rectangle 38"/>
          <p:cNvSpPr/>
          <p:nvPr/>
        </p:nvSpPr>
        <p:spPr>
          <a:xfrm>
            <a:off x="1711021" y="4042172"/>
            <a:ext cx="32060" cy="15004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975" b="1" i="1" dirty="0" smtClean="0">
                <a:solidFill>
                  <a:srgbClr val="000000"/>
                </a:solidFill>
                <a:latin typeface="Times" pitchFamily="18" charset="0"/>
              </a:rPr>
              <a:t> </a:t>
            </a:r>
            <a:endParaRPr lang="en-US" altLang="zh-CN" sz="3300" b="1" dirty="0">
              <a:solidFill>
                <a:srgbClr val="FF99FF"/>
              </a:solidFill>
            </a:endParaRPr>
          </a:p>
        </p:txBody>
      </p:sp>
      <p:grpSp>
        <p:nvGrpSpPr>
          <p:cNvPr id="42" name="Group 22"/>
          <p:cNvGrpSpPr/>
          <p:nvPr/>
        </p:nvGrpSpPr>
        <p:grpSpPr>
          <a:xfrm>
            <a:off x="5436394" y="1777603"/>
            <a:ext cx="1944291" cy="2264569"/>
            <a:chOff x="3606" y="2115"/>
            <a:chExt cx="1633" cy="1902"/>
          </a:xfrm>
        </p:grpSpPr>
        <p:grpSp>
          <p:nvGrpSpPr>
            <p:cNvPr id="43" name="Group 21"/>
            <p:cNvGrpSpPr/>
            <p:nvPr/>
          </p:nvGrpSpPr>
          <p:grpSpPr>
            <a:xfrm>
              <a:off x="3606" y="2115"/>
              <a:ext cx="1542" cy="1902"/>
              <a:chOff x="3606" y="2115"/>
              <a:chExt cx="1542" cy="1902"/>
            </a:xfrm>
          </p:grpSpPr>
          <p:sp>
            <p:nvSpPr>
              <p:cNvPr id="45" name="Text Box 7"/>
              <p:cNvSpPr txBox="1"/>
              <p:nvPr/>
            </p:nvSpPr>
            <p:spPr>
              <a:xfrm>
                <a:off x="3606" y="2115"/>
                <a:ext cx="1045" cy="30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50000"/>
                  </a:spcBef>
                  <a:buNone/>
                </a:pPr>
                <a:r>
                  <a:rPr lang="en-US" altLang="zh-CN" sz="1800" b="1" dirty="0">
                    <a:latin typeface="隶书" panose="02010509060101010101" pitchFamily="49" charset="-122"/>
                    <a:ea typeface="隶书" panose="02010509060101010101" pitchFamily="49" charset="-122"/>
                  </a:rPr>
                  <a:t>visit</a:t>
                </a:r>
                <a:endParaRPr lang="en-US" altLang="zh-CN" sz="1800" b="1" dirty="0">
                  <a:latin typeface="隶书" panose="02010509060101010101" pitchFamily="49" charset="-122"/>
                  <a:ea typeface="隶书" panose="02010509060101010101" pitchFamily="49" charset="-122"/>
                </a:endParaRPr>
              </a:p>
            </p:txBody>
          </p:sp>
          <p:grpSp>
            <p:nvGrpSpPr>
              <p:cNvPr id="46" name="Group 20"/>
              <p:cNvGrpSpPr/>
              <p:nvPr/>
            </p:nvGrpSpPr>
            <p:grpSpPr>
              <a:xfrm>
                <a:off x="4366" y="2176"/>
                <a:ext cx="782" cy="1841"/>
                <a:chOff x="4366" y="2176"/>
                <a:chExt cx="782" cy="1841"/>
              </a:xfrm>
            </p:grpSpPr>
            <p:grpSp>
              <p:nvGrpSpPr>
                <p:cNvPr id="47" name="Group 19"/>
                <p:cNvGrpSpPr/>
                <p:nvPr/>
              </p:nvGrpSpPr>
              <p:grpSpPr>
                <a:xfrm>
                  <a:off x="4819" y="2211"/>
                  <a:ext cx="329" cy="1776"/>
                  <a:chOff x="4819" y="2211"/>
                  <a:chExt cx="329" cy="1776"/>
                </a:xfrm>
              </p:grpSpPr>
              <p:sp>
                <p:nvSpPr>
                  <p:cNvPr id="49" name="Rectangle 10"/>
                  <p:cNvSpPr/>
                  <p:nvPr/>
                </p:nvSpPr>
                <p:spPr>
                  <a:xfrm>
                    <a:off x="4819" y="2211"/>
                    <a:ext cx="329" cy="1776"/>
                  </a:xfrm>
                  <a:prstGeom prst="rect">
                    <a:avLst/>
                  </a:prstGeom>
                  <a:solidFill>
                    <a:srgbClr val="99CCFF"/>
                  </a:solidFill>
                  <a:ln w="12700">
                    <a:noFill/>
                  </a:ln>
                </p:spPr>
                <p:txBody>
                  <a:bodyPr wrap="none" anchor="ct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50" name="Line 11"/>
                  <p:cNvSpPr/>
                  <p:nvPr/>
                </p:nvSpPr>
                <p:spPr>
                  <a:xfrm>
                    <a:off x="4819" y="2403"/>
                    <a:ext cx="329" cy="0"/>
                  </a:xfrm>
                  <a:prstGeom prst="line">
                    <a:avLst/>
                  </a:prstGeom>
                  <a:ln w="19050" cap="rnd" cmpd="sng">
                    <a:solidFill>
                      <a:schemeClr val="bg2"/>
                    </a:solidFill>
                    <a:prstDash val="solid"/>
                    <a:headEnd type="none" w="med" len="med"/>
                    <a:tailEnd type="none" w="med" len="med"/>
                  </a:ln>
                </p:spPr>
              </p:sp>
              <p:sp>
                <p:nvSpPr>
                  <p:cNvPr id="51" name="Line 12"/>
                  <p:cNvSpPr/>
                  <p:nvPr/>
                </p:nvSpPr>
                <p:spPr>
                  <a:xfrm>
                    <a:off x="4819" y="2620"/>
                    <a:ext cx="329" cy="0"/>
                  </a:xfrm>
                  <a:prstGeom prst="line">
                    <a:avLst/>
                  </a:prstGeom>
                  <a:ln w="19050" cap="rnd" cmpd="sng">
                    <a:solidFill>
                      <a:schemeClr val="bg2"/>
                    </a:solidFill>
                    <a:prstDash val="solid"/>
                    <a:headEnd type="none" w="med" len="med"/>
                    <a:tailEnd type="none" w="med" len="med"/>
                  </a:ln>
                </p:spPr>
              </p:sp>
              <p:sp>
                <p:nvSpPr>
                  <p:cNvPr id="52" name="Line 13"/>
                  <p:cNvSpPr/>
                  <p:nvPr/>
                </p:nvSpPr>
                <p:spPr>
                  <a:xfrm>
                    <a:off x="4819" y="2835"/>
                    <a:ext cx="329" cy="0"/>
                  </a:xfrm>
                  <a:prstGeom prst="line">
                    <a:avLst/>
                  </a:prstGeom>
                  <a:ln w="19050" cap="rnd" cmpd="sng">
                    <a:solidFill>
                      <a:schemeClr val="bg2"/>
                    </a:solidFill>
                    <a:prstDash val="solid"/>
                    <a:headEnd type="none" w="med" len="med"/>
                    <a:tailEnd type="none" w="med" len="med"/>
                  </a:ln>
                </p:spPr>
              </p:sp>
              <p:sp>
                <p:nvSpPr>
                  <p:cNvPr id="53" name="Line 14"/>
                  <p:cNvSpPr/>
                  <p:nvPr/>
                </p:nvSpPr>
                <p:spPr>
                  <a:xfrm>
                    <a:off x="4819" y="3027"/>
                    <a:ext cx="329" cy="0"/>
                  </a:xfrm>
                  <a:prstGeom prst="line">
                    <a:avLst/>
                  </a:prstGeom>
                  <a:ln w="19050" cap="rnd" cmpd="sng">
                    <a:solidFill>
                      <a:schemeClr val="bg2"/>
                    </a:solidFill>
                    <a:prstDash val="solid"/>
                    <a:headEnd type="none" w="med" len="med"/>
                    <a:tailEnd type="none" w="med" len="med"/>
                  </a:ln>
                </p:spPr>
              </p:sp>
              <p:sp>
                <p:nvSpPr>
                  <p:cNvPr id="54" name="Line 15"/>
                  <p:cNvSpPr/>
                  <p:nvPr/>
                </p:nvSpPr>
                <p:spPr>
                  <a:xfrm>
                    <a:off x="4819" y="3241"/>
                    <a:ext cx="329" cy="0"/>
                  </a:xfrm>
                  <a:prstGeom prst="line">
                    <a:avLst/>
                  </a:prstGeom>
                  <a:ln w="19050" cap="rnd" cmpd="sng">
                    <a:solidFill>
                      <a:schemeClr val="bg2"/>
                    </a:solidFill>
                    <a:prstDash val="solid"/>
                    <a:headEnd type="none" w="med" len="med"/>
                    <a:tailEnd type="none" w="med" len="med"/>
                  </a:ln>
                </p:spPr>
              </p:sp>
              <p:sp>
                <p:nvSpPr>
                  <p:cNvPr id="55" name="Line 16"/>
                  <p:cNvSpPr/>
                  <p:nvPr/>
                </p:nvSpPr>
                <p:spPr>
                  <a:xfrm>
                    <a:off x="4819" y="3795"/>
                    <a:ext cx="329" cy="0"/>
                  </a:xfrm>
                  <a:prstGeom prst="line">
                    <a:avLst/>
                  </a:prstGeom>
                  <a:ln w="19050" cap="rnd" cmpd="sng">
                    <a:solidFill>
                      <a:schemeClr val="bg2"/>
                    </a:solidFill>
                    <a:prstDash val="solid"/>
                    <a:headEnd type="none" w="med" len="med"/>
                    <a:tailEnd type="none" w="med" len="med"/>
                  </a:ln>
                </p:spPr>
              </p:sp>
            </p:grpSp>
            <p:sp>
              <p:nvSpPr>
                <p:cNvPr id="48" name="Text Box 17"/>
                <p:cNvSpPr txBox="1"/>
                <p:nvPr/>
              </p:nvSpPr>
              <p:spPr>
                <a:xfrm>
                  <a:off x="4366" y="2176"/>
                  <a:ext cx="554" cy="1841"/>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10000"/>
                    </a:spcBef>
                    <a:buNone/>
                  </a:pPr>
                  <a:r>
                    <a:rPr lang="en-US" altLang="zh-CN" sz="1500" b="1" dirty="0">
                      <a:latin typeface="隶书" panose="02010509060101010101" pitchFamily="49" charset="-122"/>
                      <a:ea typeface="隶书" panose="02010509060101010101" pitchFamily="49" charset="-122"/>
                    </a:rPr>
                    <a:t>0</a:t>
                  </a:r>
                  <a:endParaRPr lang="en-US" altLang="zh-CN" sz="1500" b="1" dirty="0">
                    <a:latin typeface="隶书" panose="02010509060101010101" pitchFamily="49" charset="-122"/>
                    <a:ea typeface="隶书" panose="02010509060101010101" pitchFamily="49" charset="-122"/>
                  </a:endParaRPr>
                </a:p>
                <a:p>
                  <a:pPr marL="0" lvl="0" indent="0" algn="ctr">
                    <a:spcBef>
                      <a:spcPct val="10000"/>
                    </a:spcBef>
                    <a:buNone/>
                  </a:pPr>
                  <a:r>
                    <a:rPr lang="en-US" altLang="zh-CN" sz="1500" b="1" dirty="0">
                      <a:latin typeface="隶书" panose="02010509060101010101" pitchFamily="49" charset="-122"/>
                      <a:ea typeface="隶书" panose="02010509060101010101" pitchFamily="49" charset="-122"/>
                    </a:rPr>
                    <a:t>1</a:t>
                  </a:r>
                  <a:endParaRPr lang="en-US" altLang="zh-CN" sz="1500" b="1" dirty="0">
                    <a:latin typeface="隶书" panose="02010509060101010101" pitchFamily="49" charset="-122"/>
                    <a:ea typeface="隶书" panose="02010509060101010101" pitchFamily="49" charset="-122"/>
                  </a:endParaRPr>
                </a:p>
                <a:p>
                  <a:pPr marL="0" lvl="0" indent="0" algn="ctr">
                    <a:spcBef>
                      <a:spcPct val="10000"/>
                    </a:spcBef>
                    <a:buNone/>
                  </a:pPr>
                  <a:r>
                    <a:rPr lang="en-US" altLang="zh-CN" sz="1500" b="1" dirty="0">
                      <a:latin typeface="隶书" panose="02010509060101010101" pitchFamily="49" charset="-122"/>
                      <a:ea typeface="隶书" panose="02010509060101010101" pitchFamily="49" charset="-122"/>
                    </a:rPr>
                    <a:t>2</a:t>
                  </a:r>
                  <a:endParaRPr lang="en-US" altLang="zh-CN" sz="1500" b="1" dirty="0">
                    <a:latin typeface="隶书" panose="02010509060101010101" pitchFamily="49" charset="-122"/>
                    <a:ea typeface="隶书" panose="02010509060101010101" pitchFamily="49" charset="-122"/>
                  </a:endParaRPr>
                </a:p>
                <a:p>
                  <a:pPr marL="0" lvl="0" indent="0" algn="ctr">
                    <a:spcBef>
                      <a:spcPct val="10000"/>
                    </a:spcBef>
                    <a:buNone/>
                  </a:pPr>
                  <a:r>
                    <a:rPr lang="en-US" altLang="zh-CN" sz="1500" b="1" dirty="0">
                      <a:latin typeface="隶书" panose="02010509060101010101" pitchFamily="49" charset="-122"/>
                      <a:ea typeface="隶书" panose="02010509060101010101" pitchFamily="49" charset="-122"/>
                    </a:rPr>
                    <a:t>3</a:t>
                  </a:r>
                  <a:endParaRPr lang="en-US" altLang="zh-CN" sz="1500" b="1" dirty="0">
                    <a:latin typeface="隶书" panose="02010509060101010101" pitchFamily="49" charset="-122"/>
                    <a:ea typeface="隶书" panose="02010509060101010101" pitchFamily="49" charset="-122"/>
                  </a:endParaRPr>
                </a:p>
                <a:p>
                  <a:pPr marL="0" lvl="0" indent="0" algn="ctr">
                    <a:spcBef>
                      <a:spcPct val="10000"/>
                    </a:spcBef>
                    <a:buNone/>
                  </a:pPr>
                  <a:r>
                    <a:rPr lang="en-US" altLang="zh-CN" sz="1500" b="1" dirty="0">
                      <a:latin typeface="隶书" panose="02010509060101010101" pitchFamily="49" charset="-122"/>
                      <a:ea typeface="隶书" panose="02010509060101010101" pitchFamily="49" charset="-122"/>
                    </a:rPr>
                    <a:t>4</a:t>
                  </a:r>
                  <a:endParaRPr lang="en-US" altLang="zh-CN" sz="1500" b="1" dirty="0">
                    <a:latin typeface="隶书" panose="02010509060101010101" pitchFamily="49" charset="-122"/>
                    <a:ea typeface="隶书" panose="02010509060101010101" pitchFamily="49" charset="-122"/>
                  </a:endParaRPr>
                </a:p>
                <a:p>
                  <a:pPr marL="0" lvl="0" indent="0" algn="ctr">
                    <a:spcBef>
                      <a:spcPct val="10000"/>
                    </a:spcBef>
                    <a:buNone/>
                  </a:pPr>
                  <a:endParaRPr lang="en-US" altLang="zh-CN" sz="1500" b="1" dirty="0">
                    <a:latin typeface="隶书" panose="02010509060101010101" pitchFamily="49" charset="-122"/>
                    <a:ea typeface="隶书" panose="02010509060101010101" pitchFamily="49" charset="-122"/>
                  </a:endParaRPr>
                </a:p>
                <a:p>
                  <a:pPr marL="0" lvl="0" indent="0" algn="ctr">
                    <a:spcBef>
                      <a:spcPct val="10000"/>
                    </a:spcBef>
                    <a:buNone/>
                  </a:pPr>
                  <a:endParaRPr lang="en-US" altLang="zh-CN" sz="1500" b="1" dirty="0">
                    <a:latin typeface="隶书" panose="02010509060101010101" pitchFamily="49" charset="-122"/>
                    <a:ea typeface="隶书" panose="02010509060101010101" pitchFamily="49" charset="-122"/>
                  </a:endParaRPr>
                </a:p>
                <a:p>
                  <a:pPr marL="0" lvl="0" indent="0" algn="ctr">
                    <a:spcBef>
                      <a:spcPct val="50000"/>
                    </a:spcBef>
                    <a:buNone/>
                  </a:pPr>
                  <a:r>
                    <a:rPr lang="en-US" altLang="zh-CN" sz="1500" b="1" dirty="0">
                      <a:latin typeface="隶书" panose="02010509060101010101" pitchFamily="49" charset="-122"/>
                      <a:ea typeface="隶书" panose="02010509060101010101" pitchFamily="49" charset="-122"/>
                    </a:rPr>
                    <a:t>m-1</a:t>
                  </a:r>
                  <a:endParaRPr lang="en-US" altLang="zh-CN" sz="1500" b="1" dirty="0">
                    <a:latin typeface="隶书" panose="02010509060101010101" pitchFamily="49" charset="-122"/>
                    <a:ea typeface="隶书" panose="02010509060101010101" pitchFamily="49" charset="-122"/>
                  </a:endParaRPr>
                </a:p>
              </p:txBody>
            </p:sp>
          </p:grpSp>
        </p:grpSp>
        <p:sp>
          <p:nvSpPr>
            <p:cNvPr id="44" name="Text Box 18"/>
            <p:cNvSpPr txBox="1"/>
            <p:nvPr/>
          </p:nvSpPr>
          <p:spPr>
            <a:xfrm>
              <a:off x="4725" y="2163"/>
              <a:ext cx="514" cy="1124"/>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10000"/>
                </a:spcBef>
                <a:buNone/>
              </a:pPr>
              <a:r>
                <a:rPr lang="en-US" altLang="zh-CN" sz="1500" b="1" dirty="0">
                  <a:latin typeface="隶书" panose="02010509060101010101" pitchFamily="49" charset="-122"/>
                  <a:ea typeface="隶书" panose="02010509060101010101" pitchFamily="49" charset="-122"/>
                </a:rPr>
                <a:t>0</a:t>
              </a:r>
              <a:endParaRPr lang="en-US" altLang="zh-CN" sz="1500" b="1" dirty="0">
                <a:latin typeface="隶书" panose="02010509060101010101" pitchFamily="49" charset="-122"/>
                <a:ea typeface="隶书" panose="02010509060101010101" pitchFamily="49" charset="-122"/>
              </a:endParaRPr>
            </a:p>
            <a:p>
              <a:pPr marL="0" lvl="0" indent="0" algn="ctr">
                <a:spcBef>
                  <a:spcPct val="10000"/>
                </a:spcBef>
                <a:buNone/>
              </a:pPr>
              <a:r>
                <a:rPr lang="en-US" altLang="zh-CN" sz="1500" b="1" dirty="0">
                  <a:latin typeface="隶书" panose="02010509060101010101" pitchFamily="49" charset="-122"/>
                  <a:ea typeface="隶书" panose="02010509060101010101" pitchFamily="49" charset="-122"/>
                </a:rPr>
                <a:t>0</a:t>
              </a:r>
              <a:endParaRPr lang="en-US" altLang="zh-CN" sz="1500" b="1" dirty="0">
                <a:latin typeface="隶书" panose="02010509060101010101" pitchFamily="49" charset="-122"/>
                <a:ea typeface="隶书" panose="02010509060101010101" pitchFamily="49" charset="-122"/>
              </a:endParaRPr>
            </a:p>
            <a:p>
              <a:pPr marL="0" lvl="0" indent="0" algn="ctr">
                <a:spcBef>
                  <a:spcPct val="10000"/>
                </a:spcBef>
                <a:buNone/>
              </a:pPr>
              <a:r>
                <a:rPr lang="en-US" altLang="zh-CN" sz="1500" b="1" dirty="0">
                  <a:latin typeface="隶书" panose="02010509060101010101" pitchFamily="49" charset="-122"/>
                  <a:ea typeface="隶书" panose="02010509060101010101" pitchFamily="49" charset="-122"/>
                </a:rPr>
                <a:t>0</a:t>
              </a:r>
              <a:endParaRPr lang="en-US" altLang="zh-CN" sz="1500" b="1" dirty="0">
                <a:latin typeface="隶书" panose="02010509060101010101" pitchFamily="49" charset="-122"/>
                <a:ea typeface="隶书" panose="02010509060101010101" pitchFamily="49" charset="-122"/>
              </a:endParaRPr>
            </a:p>
            <a:p>
              <a:pPr marL="0" lvl="0" indent="0" algn="ctr">
                <a:spcBef>
                  <a:spcPct val="10000"/>
                </a:spcBef>
                <a:buNone/>
              </a:pPr>
              <a:r>
                <a:rPr lang="en-US" altLang="zh-CN" sz="1500" b="1" dirty="0">
                  <a:latin typeface="隶书" panose="02010509060101010101" pitchFamily="49" charset="-122"/>
                  <a:ea typeface="隶书" panose="02010509060101010101" pitchFamily="49" charset="-122"/>
                </a:rPr>
                <a:t>0</a:t>
              </a:r>
              <a:endParaRPr lang="en-US" altLang="zh-CN" sz="1500" b="1" dirty="0">
                <a:latin typeface="隶书" panose="02010509060101010101" pitchFamily="49" charset="-122"/>
                <a:ea typeface="隶书" panose="02010509060101010101" pitchFamily="49" charset="-122"/>
              </a:endParaRPr>
            </a:p>
            <a:p>
              <a:pPr marL="0" lvl="0" indent="0" algn="ctr">
                <a:spcBef>
                  <a:spcPct val="10000"/>
                </a:spcBef>
                <a:buNone/>
              </a:pPr>
              <a:r>
                <a:rPr lang="en-US" altLang="zh-CN" sz="1500" b="1" dirty="0">
                  <a:latin typeface="隶书" panose="02010509060101010101" pitchFamily="49" charset="-122"/>
                  <a:ea typeface="隶书" panose="02010509060101010101" pitchFamily="49" charset="-122"/>
                </a:rPr>
                <a:t>0</a:t>
              </a:r>
              <a:endParaRPr lang="en-US" altLang="zh-CN" sz="1500" b="1" dirty="0">
                <a:latin typeface="隶书" panose="02010509060101010101" pitchFamily="49" charset="-122"/>
                <a:ea typeface="隶书" panose="02010509060101010101" pitchFamily="49" charset="-122"/>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24895" y="585705"/>
            <a:ext cx="8094201" cy="4085639"/>
          </a:xfrm>
        </p:spPr>
        <p:txBody>
          <a:bodyPr/>
          <a:lstStyle/>
          <a:p>
            <a:pPr lvl="0" eaLnBrk="1" hangingPunct="1">
              <a:lnSpc>
                <a:spcPct val="110000"/>
              </a:lnSpc>
              <a:spcBef>
                <a:spcPct val="0"/>
              </a:spcBef>
            </a:pPr>
            <a:r>
              <a:rPr lang="zh-CN" altLang="en-US" sz="1800" dirty="0" smtClean="0"/>
              <a:t>一、</a:t>
            </a:r>
            <a:r>
              <a:rPr lang="en-US" altLang="zh-CN" sz="1800" dirty="0" smtClean="0"/>
              <a:t>DFS</a:t>
            </a:r>
            <a:r>
              <a:rPr lang="zh-CN" altLang="en-US" sz="1800" dirty="0" smtClean="0"/>
              <a:t>算法</a:t>
            </a:r>
            <a:endParaRPr lang="en-US" altLang="zh-CN" sz="1800" dirty="0" smtClean="0"/>
          </a:p>
          <a:p>
            <a:pPr eaLnBrk="1" hangingPunct="1">
              <a:lnSpc>
                <a:spcPct val="110000"/>
              </a:lnSpc>
              <a:spcBef>
                <a:spcPct val="0"/>
              </a:spcBef>
            </a:pPr>
            <a:r>
              <a:rPr lang="en-US" altLang="zh-CN" sz="1800" dirty="0"/>
              <a:t>/*</a:t>
            </a:r>
            <a:r>
              <a:rPr lang="zh-CN" altLang="en-US" sz="1800" dirty="0"/>
              <a:t>对图</a:t>
            </a:r>
            <a:r>
              <a:rPr lang="en-US" altLang="zh-CN" sz="1800" dirty="0"/>
              <a:t>G</a:t>
            </a:r>
            <a:r>
              <a:rPr lang="zh-CN" altLang="en-US" sz="1800" dirty="0"/>
              <a:t>进行深度优先搜索，</a:t>
            </a:r>
            <a:r>
              <a:rPr lang="en-US" altLang="zh-CN" sz="1800" dirty="0"/>
              <a:t>Graph </a:t>
            </a:r>
            <a:r>
              <a:rPr lang="zh-CN" altLang="en-US" sz="1800" dirty="0"/>
              <a:t>表示图的一种存储结构*</a:t>
            </a:r>
            <a:r>
              <a:rPr lang="en-US" altLang="zh-CN" sz="1800" dirty="0"/>
              <a:t>/</a:t>
            </a:r>
            <a:endParaRPr lang="en-US" altLang="zh-CN" sz="1800" dirty="0"/>
          </a:p>
          <a:p>
            <a:pPr lvl="2">
              <a:lnSpc>
                <a:spcPct val="110000"/>
              </a:lnSpc>
              <a:spcBef>
                <a:spcPct val="0"/>
              </a:spcBef>
            </a:pPr>
            <a:r>
              <a:rPr lang="en-US" altLang="zh-CN" sz="2000" dirty="0" smtClean="0"/>
              <a:t>void  </a:t>
            </a:r>
            <a:r>
              <a:rPr lang="en-US" altLang="zh-CN" sz="2000" dirty="0" err="1"/>
              <a:t>DFSTraverse</a:t>
            </a:r>
            <a:r>
              <a:rPr lang="en-US" altLang="zh-CN" sz="2000" dirty="0"/>
              <a:t> (Graph </a:t>
            </a:r>
            <a:r>
              <a:rPr lang="en-US" altLang="zh-CN" sz="2000" dirty="0" err="1"/>
              <a:t>G,Status</a:t>
            </a:r>
            <a:r>
              <a:rPr lang="en-US" altLang="zh-CN" sz="2000" dirty="0"/>
              <a:t> (*visit)(</a:t>
            </a:r>
            <a:r>
              <a:rPr lang="en-US" altLang="zh-CN" sz="2000" dirty="0" err="1"/>
              <a:t>int</a:t>
            </a:r>
            <a:r>
              <a:rPr lang="en-US" altLang="zh-CN" sz="2000" dirty="0"/>
              <a:t> v</a:t>
            </a:r>
            <a:r>
              <a:rPr lang="en-US" altLang="zh-CN" sz="2000" dirty="0" smtClean="0"/>
              <a:t>))</a:t>
            </a:r>
            <a:endParaRPr lang="en-US" altLang="zh-CN" sz="2000" dirty="0" smtClean="0"/>
          </a:p>
          <a:p>
            <a:pPr lvl="2">
              <a:lnSpc>
                <a:spcPct val="110000"/>
              </a:lnSpc>
              <a:spcBef>
                <a:spcPct val="0"/>
              </a:spcBef>
            </a:pPr>
            <a:r>
              <a:rPr lang="en-US" altLang="zh-CN" sz="2000" dirty="0" smtClean="0"/>
              <a:t>{</a:t>
            </a:r>
            <a:endParaRPr lang="en-US" altLang="zh-CN" sz="2000" dirty="0" smtClean="0"/>
          </a:p>
          <a:p>
            <a:pPr lvl="2">
              <a:lnSpc>
                <a:spcPct val="110000"/>
              </a:lnSpc>
              <a:spcBef>
                <a:spcPct val="0"/>
              </a:spcBef>
            </a:pPr>
            <a:r>
              <a:rPr lang="en-US" altLang="zh-CN" sz="2000" dirty="0"/>
              <a:t>    </a:t>
            </a:r>
            <a:r>
              <a:rPr lang="en-US" altLang="zh-CN" sz="2000" dirty="0" err="1"/>
              <a:t>VisitFunc</a:t>
            </a:r>
            <a:r>
              <a:rPr lang="en-US" altLang="zh-CN" sz="2000" dirty="0"/>
              <a:t> = Visit;</a:t>
            </a:r>
            <a:endParaRPr lang="en-US" altLang="zh-CN" sz="2000" dirty="0"/>
          </a:p>
          <a:p>
            <a:pPr lvl="2">
              <a:lnSpc>
                <a:spcPct val="110000"/>
              </a:lnSpc>
              <a:spcBef>
                <a:spcPct val="0"/>
              </a:spcBef>
            </a:pPr>
            <a:r>
              <a:rPr lang="en-US" altLang="zh-CN" sz="2000" dirty="0"/>
              <a:t>    for (v=0; v&lt;</a:t>
            </a:r>
            <a:r>
              <a:rPr lang="en-US" altLang="zh-CN" sz="2000" dirty="0" err="1"/>
              <a:t>G.vexnum</a:t>
            </a:r>
            <a:r>
              <a:rPr lang="en-US" altLang="zh-CN" sz="2000" dirty="0"/>
              <a:t>; v++)  visited[v]=False ;  </a:t>
            </a:r>
            <a:r>
              <a:rPr lang="en-US" altLang="zh-CN" sz="2000" dirty="0" smtClean="0"/>
              <a:t>/*</a:t>
            </a:r>
            <a:r>
              <a:rPr lang="zh-CN" altLang="en-US" sz="2000" dirty="0" smtClean="0"/>
              <a:t>数组</a:t>
            </a:r>
            <a:r>
              <a:rPr lang="zh-CN" altLang="en-US" sz="2000" dirty="0"/>
              <a:t>初始化*</a:t>
            </a:r>
            <a:r>
              <a:rPr lang="en-US" altLang="zh-CN" sz="2000" dirty="0" smtClean="0"/>
              <a:t>/</a:t>
            </a:r>
            <a:endParaRPr lang="en-US" altLang="zh-CN" sz="2000" dirty="0" smtClean="0"/>
          </a:p>
          <a:p>
            <a:pPr lvl="2">
              <a:lnSpc>
                <a:spcPct val="110000"/>
              </a:lnSpc>
              <a:spcBef>
                <a:spcPct val="0"/>
              </a:spcBef>
            </a:pPr>
            <a:r>
              <a:rPr lang="en-US" altLang="zh-CN" sz="2000" dirty="0"/>
              <a:t>    for( v=0; v&lt;</a:t>
            </a:r>
            <a:r>
              <a:rPr lang="en-US" altLang="zh-CN" sz="2000" dirty="0" err="1"/>
              <a:t>G.vexnum</a:t>
            </a:r>
            <a:r>
              <a:rPr lang="en-US" altLang="zh-CN" sz="2000" dirty="0"/>
              <a:t>; v++)    /*</a:t>
            </a:r>
            <a:r>
              <a:rPr lang="zh-CN" altLang="en-US" sz="2000" dirty="0"/>
              <a:t>调用深度遍历连通子图的操作*</a:t>
            </a:r>
            <a:r>
              <a:rPr lang="en-US" altLang="zh-CN" sz="2000" dirty="0" smtClean="0"/>
              <a:t>/</a:t>
            </a:r>
            <a:endParaRPr lang="en-US" altLang="zh-CN" sz="2000" dirty="0" smtClean="0"/>
          </a:p>
          <a:p>
            <a:pPr lvl="2">
              <a:lnSpc>
                <a:spcPct val="110000"/>
              </a:lnSpc>
              <a:spcBef>
                <a:spcPct val="0"/>
              </a:spcBef>
            </a:pPr>
            <a:r>
              <a:rPr lang="en-US" altLang="zh-CN" sz="2000" dirty="0" smtClean="0">
                <a:solidFill>
                  <a:srgbClr val="FF0000"/>
                </a:solidFill>
              </a:rPr>
              <a:t>           </a:t>
            </a:r>
            <a:r>
              <a:rPr lang="en-US" altLang="zh-CN" sz="2000" dirty="0">
                <a:solidFill>
                  <a:srgbClr val="FF0000"/>
                </a:solidFill>
              </a:rPr>
              <a:t>if </a:t>
            </a:r>
            <a:r>
              <a:rPr lang="en-US" altLang="zh-CN" sz="2000" dirty="0" smtClean="0">
                <a:solidFill>
                  <a:srgbClr val="FF0000"/>
                </a:solidFill>
              </a:rPr>
              <a:t>(</a:t>
            </a:r>
            <a:r>
              <a:rPr lang="zh-CN" altLang="en-US" sz="2000" dirty="0">
                <a:solidFill>
                  <a:srgbClr val="FF0000"/>
                </a:solidFill>
              </a:rPr>
              <a:t> </a:t>
            </a:r>
            <a:r>
              <a:rPr lang="en-US" altLang="zh-CN" sz="2000" dirty="0" smtClean="0">
                <a:solidFill>
                  <a:srgbClr val="FF0000"/>
                </a:solidFill>
              </a:rPr>
              <a:t>!visited[v] )    </a:t>
            </a:r>
            <a:r>
              <a:rPr lang="en-US" altLang="zh-CN" sz="2000" dirty="0">
                <a:solidFill>
                  <a:srgbClr val="FF0000"/>
                </a:solidFill>
              </a:rPr>
              <a:t>DFS(G, v)</a:t>
            </a:r>
            <a:r>
              <a:rPr lang="zh-CN" altLang="en-US" sz="2000" dirty="0" smtClean="0">
                <a:solidFill>
                  <a:srgbClr val="FF0000"/>
                </a:solidFill>
              </a:rPr>
              <a:t>；</a:t>
            </a:r>
            <a:endParaRPr lang="zh-CN" altLang="en-US" sz="2000" dirty="0" smtClean="0">
              <a:solidFill>
                <a:srgbClr val="FF0000"/>
              </a:solidFill>
            </a:endParaRPr>
          </a:p>
          <a:p>
            <a:pPr lvl="2">
              <a:lnSpc>
                <a:spcPct val="110000"/>
              </a:lnSpc>
              <a:spcBef>
                <a:spcPct val="0"/>
              </a:spcBef>
            </a:pPr>
            <a:r>
              <a:rPr lang="en-US" altLang="zh-CN" sz="2000" dirty="0" smtClean="0"/>
              <a:t>}</a:t>
            </a:r>
            <a:endParaRPr lang="zh-CN" altLang="en-US" sz="2000" b="1" dirty="0">
              <a:latin typeface="宋体" panose="02010600030101010101" pitchFamily="2" charset="-122"/>
            </a:endParaRPr>
          </a:p>
        </p:txBody>
      </p:sp>
      <p:sp>
        <p:nvSpPr>
          <p:cNvPr id="3" name="标题 2"/>
          <p:cNvSpPr>
            <a:spLocks noGrp="1"/>
          </p:cNvSpPr>
          <p:nvPr>
            <p:ph type="title"/>
          </p:nvPr>
        </p:nvSpPr>
        <p:spPr>
          <a:xfrm>
            <a:off x="746301" y="171219"/>
            <a:ext cx="4816300" cy="248285"/>
          </a:xfrm>
        </p:spPr>
        <p:txBody>
          <a:bodyPr/>
          <a:lstStyle/>
          <a:p>
            <a:r>
              <a:rPr lang="en-US" altLang="zh-CN" dirty="0" smtClean="0"/>
              <a:t>7.3 </a:t>
            </a:r>
            <a:r>
              <a:rPr lang="zh-CN" altLang="en-US" dirty="0" smtClean="0"/>
              <a:t>图的遍历</a:t>
            </a:r>
            <a:endParaRPr lang="en-US" altLang="zh-CN" dirty="0" smtClean="0"/>
          </a:p>
        </p:txBody>
      </p:sp>
      <p:sp>
        <p:nvSpPr>
          <p:cNvPr id="166" name="Rectangle 38"/>
          <p:cNvSpPr/>
          <p:nvPr/>
        </p:nvSpPr>
        <p:spPr>
          <a:xfrm>
            <a:off x="1711021" y="4042172"/>
            <a:ext cx="32060" cy="15004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975" b="1" i="1" dirty="0" smtClean="0">
                <a:solidFill>
                  <a:srgbClr val="000000"/>
                </a:solidFill>
                <a:latin typeface="Times" pitchFamily="18" charset="0"/>
              </a:rPr>
              <a:t> </a:t>
            </a:r>
            <a:endParaRPr lang="en-US" altLang="zh-CN" sz="3300" b="1" dirty="0">
              <a:solidFill>
                <a:srgbClr val="FF99FF"/>
              </a:solidFill>
            </a:endParaRPr>
          </a:p>
        </p:txBody>
      </p:sp>
      <p:graphicFrame>
        <p:nvGraphicFramePr>
          <p:cNvPr id="4" name="对象 3"/>
          <p:cNvGraphicFramePr/>
          <p:nvPr/>
        </p:nvGraphicFramePr>
        <p:xfrm>
          <a:off x="5073650" y="3131185"/>
          <a:ext cx="3416300" cy="1643380"/>
        </p:xfrm>
        <a:graphic>
          <a:graphicData uri="http://schemas.openxmlformats.org/presentationml/2006/ole">
            <mc:AlternateContent xmlns:mc="http://schemas.openxmlformats.org/markup-compatibility/2006">
              <mc:Choice xmlns:v="urn:schemas-microsoft-com:vml" Requires="v">
                <p:oleObj spid="_x0000_s5" name="" r:id="rId1" imgW="4429125" imgH="2600325" progId="Paint.Picture">
                  <p:embed/>
                </p:oleObj>
              </mc:Choice>
              <mc:Fallback>
                <p:oleObj name="" r:id="rId1" imgW="4429125" imgH="2600325" progId="Paint.Picture">
                  <p:embed/>
                  <p:pic>
                    <p:nvPicPr>
                      <p:cNvPr id="0" name="图片 4"/>
                      <p:cNvPicPr/>
                      <p:nvPr/>
                    </p:nvPicPr>
                    <p:blipFill>
                      <a:blip r:embed="rId2"/>
                      <a:stretch>
                        <a:fillRect/>
                      </a:stretch>
                    </p:blipFill>
                    <p:spPr>
                      <a:xfrm>
                        <a:off x="5073650" y="3131185"/>
                        <a:ext cx="3416300" cy="1643380"/>
                      </a:xfrm>
                      <a:prstGeom prst="rect">
                        <a:avLst/>
                      </a:prstGeom>
                    </p:spPr>
                  </p:pic>
                </p:oleObj>
              </mc:Fallback>
            </mc:AlternateContent>
          </a:graphicData>
        </a:graphic>
      </p:graphicFrame>
      <p:graphicFrame>
        <p:nvGraphicFramePr>
          <p:cNvPr id="8" name="表格 7"/>
          <p:cNvGraphicFramePr/>
          <p:nvPr>
            <p:custDataLst>
              <p:tags r:id="rId3"/>
            </p:custDataLst>
          </p:nvPr>
        </p:nvGraphicFramePr>
        <p:xfrm>
          <a:off x="1095375" y="3970020"/>
          <a:ext cx="3011805" cy="594360"/>
        </p:xfrm>
        <a:graphic>
          <a:graphicData uri="http://schemas.openxmlformats.org/drawingml/2006/table">
            <a:tbl>
              <a:tblPr firstRow="1" bandRow="1">
                <a:tableStyleId>{5C22544A-7EE6-4342-B048-85BDC9FD1C3A}</a:tableStyleId>
              </a:tblPr>
              <a:tblGrid>
                <a:gridCol w="301181"/>
                <a:gridCol w="301180"/>
                <a:gridCol w="301181"/>
                <a:gridCol w="301180"/>
                <a:gridCol w="301181"/>
                <a:gridCol w="301180"/>
                <a:gridCol w="301181"/>
                <a:gridCol w="301180"/>
                <a:gridCol w="301181"/>
                <a:gridCol w="301180"/>
              </a:tblGrid>
              <a:tr h="297180">
                <a:tc>
                  <a:txBody>
                    <a:bodyPr/>
                    <a:p>
                      <a:pPr>
                        <a:buNone/>
                      </a:pPr>
                      <a:r>
                        <a:rPr lang="en-US" altLang="zh-CN">
                          <a:solidFill>
                            <a:schemeClr val="tx1"/>
                          </a:solidFill>
                        </a:rPr>
                        <a:t>0</a:t>
                      </a:r>
                      <a:endParaRPr lang="en-US" altLang="zh-CN">
                        <a:solidFill>
                          <a:schemeClr val="tx1"/>
                        </a:solidFill>
                      </a:endParaRPr>
                    </a:p>
                  </a:txBody>
                  <a:tcPr>
                    <a:lnL>
                      <a:noFill/>
                    </a:lnL>
                    <a:lnR>
                      <a:noFill/>
                    </a:lnR>
                    <a:lnT>
                      <a:noFill/>
                    </a:lnT>
                    <a:lnB w="12700">
                      <a:solidFill>
                        <a:schemeClr val="tx1"/>
                      </a:solidFill>
                      <a:prstDash val="solid"/>
                    </a:lnB>
                    <a:lnTlToBr>
                      <a:noFill/>
                    </a:lnTlToBr>
                    <a:lnBlToTr>
                      <a:noFill/>
                    </a:lnBlToTr>
                    <a:noFill/>
                  </a:tcPr>
                </a:tc>
                <a:tc>
                  <a:txBody>
                    <a:bodyPr/>
                    <a:p>
                      <a:pPr>
                        <a:buNone/>
                      </a:pPr>
                      <a:r>
                        <a:rPr lang="en-US" altLang="zh-CN">
                          <a:solidFill>
                            <a:schemeClr val="tx1"/>
                          </a:solidFill>
                        </a:rPr>
                        <a:t>1</a:t>
                      </a:r>
                      <a:endParaRPr lang="en-US" altLang="zh-CN">
                        <a:solidFill>
                          <a:schemeClr val="tx1"/>
                        </a:solidFill>
                      </a:endParaRPr>
                    </a:p>
                  </a:txBody>
                  <a:tcPr>
                    <a:lnL>
                      <a:noFill/>
                    </a:lnL>
                    <a:lnR>
                      <a:noFill/>
                    </a:lnR>
                    <a:lnT>
                      <a:noFill/>
                    </a:lnT>
                    <a:lnB w="12700">
                      <a:solidFill>
                        <a:schemeClr val="tx1"/>
                      </a:solidFill>
                      <a:prstDash val="solid"/>
                    </a:lnB>
                    <a:lnTlToBr>
                      <a:noFill/>
                    </a:lnTlToBr>
                    <a:lnBlToTr>
                      <a:noFill/>
                    </a:lnBlToTr>
                    <a:noFill/>
                  </a:tcPr>
                </a:tc>
                <a:tc>
                  <a:txBody>
                    <a:bodyPr/>
                    <a:p>
                      <a:pPr>
                        <a:buNone/>
                      </a:pPr>
                      <a:r>
                        <a:rPr lang="en-US" altLang="zh-CN">
                          <a:solidFill>
                            <a:schemeClr val="tx1"/>
                          </a:solidFill>
                        </a:rPr>
                        <a:t>2</a:t>
                      </a:r>
                      <a:endParaRPr lang="en-US" altLang="zh-CN">
                        <a:solidFill>
                          <a:schemeClr val="tx1"/>
                        </a:solidFill>
                      </a:endParaRPr>
                    </a:p>
                  </a:txBody>
                  <a:tcPr>
                    <a:lnL>
                      <a:noFill/>
                    </a:lnL>
                    <a:lnR>
                      <a:noFill/>
                    </a:lnR>
                    <a:lnT>
                      <a:noFill/>
                    </a:lnT>
                    <a:lnB w="12700">
                      <a:solidFill>
                        <a:schemeClr val="tx1"/>
                      </a:solidFill>
                      <a:prstDash val="solid"/>
                    </a:lnB>
                    <a:lnTlToBr>
                      <a:noFill/>
                    </a:lnTlToBr>
                    <a:lnBlToTr>
                      <a:noFill/>
                    </a:lnBlToTr>
                    <a:noFill/>
                  </a:tcPr>
                </a:tc>
                <a:tc>
                  <a:txBody>
                    <a:bodyPr/>
                    <a:p>
                      <a:pPr>
                        <a:buNone/>
                      </a:pPr>
                      <a:r>
                        <a:rPr lang="en-US" altLang="zh-CN">
                          <a:solidFill>
                            <a:schemeClr val="tx1"/>
                          </a:solidFill>
                        </a:rPr>
                        <a:t>3</a:t>
                      </a:r>
                      <a:endParaRPr lang="en-US" altLang="zh-CN">
                        <a:solidFill>
                          <a:schemeClr val="tx1"/>
                        </a:solidFill>
                      </a:endParaRPr>
                    </a:p>
                  </a:txBody>
                  <a:tcPr>
                    <a:lnL>
                      <a:noFill/>
                    </a:lnL>
                    <a:lnR>
                      <a:noFill/>
                    </a:lnR>
                    <a:lnT>
                      <a:noFill/>
                    </a:lnT>
                    <a:lnB w="12700">
                      <a:solidFill>
                        <a:schemeClr val="tx1"/>
                      </a:solidFill>
                      <a:prstDash val="solid"/>
                    </a:lnB>
                    <a:lnTlToBr>
                      <a:noFill/>
                    </a:lnTlToBr>
                    <a:lnBlToTr>
                      <a:noFill/>
                    </a:lnBlToTr>
                    <a:noFill/>
                  </a:tcPr>
                </a:tc>
                <a:tc>
                  <a:txBody>
                    <a:bodyPr/>
                    <a:p>
                      <a:pPr>
                        <a:buNone/>
                      </a:pPr>
                      <a:r>
                        <a:rPr lang="en-US" altLang="zh-CN">
                          <a:solidFill>
                            <a:schemeClr val="tx1"/>
                          </a:solidFill>
                        </a:rPr>
                        <a:t>4</a:t>
                      </a:r>
                      <a:endParaRPr lang="en-US" altLang="zh-CN">
                        <a:solidFill>
                          <a:schemeClr val="tx1"/>
                        </a:solidFill>
                      </a:endParaRPr>
                    </a:p>
                  </a:txBody>
                  <a:tcPr>
                    <a:lnL>
                      <a:noFill/>
                    </a:lnL>
                    <a:lnR>
                      <a:noFill/>
                    </a:lnR>
                    <a:lnT>
                      <a:noFill/>
                    </a:lnT>
                    <a:lnB w="12700">
                      <a:solidFill>
                        <a:schemeClr val="tx1"/>
                      </a:solidFill>
                      <a:prstDash val="solid"/>
                    </a:lnB>
                    <a:lnTlToBr>
                      <a:noFill/>
                    </a:lnTlToBr>
                    <a:lnBlToTr>
                      <a:noFill/>
                    </a:lnBlToTr>
                    <a:noFill/>
                  </a:tcPr>
                </a:tc>
                <a:tc>
                  <a:txBody>
                    <a:bodyPr/>
                    <a:p>
                      <a:pPr>
                        <a:buNone/>
                      </a:pPr>
                      <a:r>
                        <a:rPr lang="en-US" altLang="zh-CN">
                          <a:solidFill>
                            <a:schemeClr val="tx1"/>
                          </a:solidFill>
                        </a:rPr>
                        <a:t>5</a:t>
                      </a:r>
                      <a:endParaRPr lang="en-US" altLang="zh-CN">
                        <a:solidFill>
                          <a:schemeClr val="tx1"/>
                        </a:solidFill>
                      </a:endParaRPr>
                    </a:p>
                  </a:txBody>
                  <a:tcPr>
                    <a:lnL>
                      <a:noFill/>
                    </a:lnL>
                    <a:lnR>
                      <a:noFill/>
                    </a:lnR>
                    <a:lnT>
                      <a:noFill/>
                    </a:lnT>
                    <a:lnB w="12700">
                      <a:solidFill>
                        <a:schemeClr val="tx1"/>
                      </a:solidFill>
                      <a:prstDash val="solid"/>
                    </a:lnB>
                    <a:lnTlToBr>
                      <a:noFill/>
                    </a:lnTlToBr>
                    <a:lnBlToTr>
                      <a:noFill/>
                    </a:lnBlToTr>
                    <a:noFill/>
                  </a:tcPr>
                </a:tc>
                <a:tc>
                  <a:txBody>
                    <a:bodyPr/>
                    <a:p>
                      <a:pPr>
                        <a:buNone/>
                      </a:pPr>
                      <a:r>
                        <a:rPr lang="en-US" altLang="zh-CN">
                          <a:solidFill>
                            <a:schemeClr val="tx1"/>
                          </a:solidFill>
                        </a:rPr>
                        <a:t>6</a:t>
                      </a:r>
                      <a:endParaRPr lang="en-US" altLang="zh-CN">
                        <a:solidFill>
                          <a:schemeClr val="tx1"/>
                        </a:solidFill>
                      </a:endParaRPr>
                    </a:p>
                  </a:txBody>
                  <a:tcPr>
                    <a:lnL>
                      <a:noFill/>
                    </a:lnL>
                    <a:lnR>
                      <a:noFill/>
                    </a:lnR>
                    <a:lnT>
                      <a:noFill/>
                    </a:lnT>
                    <a:lnB w="12700">
                      <a:solidFill>
                        <a:schemeClr val="tx1"/>
                      </a:solidFill>
                      <a:prstDash val="solid"/>
                    </a:lnB>
                    <a:lnTlToBr>
                      <a:noFill/>
                    </a:lnTlToBr>
                    <a:lnBlToTr>
                      <a:noFill/>
                    </a:lnBlToTr>
                    <a:noFill/>
                  </a:tcPr>
                </a:tc>
                <a:tc>
                  <a:txBody>
                    <a:bodyPr/>
                    <a:p>
                      <a:pPr>
                        <a:buNone/>
                      </a:pPr>
                      <a:r>
                        <a:rPr lang="en-US" altLang="zh-CN">
                          <a:solidFill>
                            <a:schemeClr val="tx1"/>
                          </a:solidFill>
                        </a:rPr>
                        <a:t>7</a:t>
                      </a:r>
                      <a:endParaRPr lang="en-US" altLang="zh-CN">
                        <a:solidFill>
                          <a:schemeClr val="tx1"/>
                        </a:solidFill>
                      </a:endParaRPr>
                    </a:p>
                  </a:txBody>
                  <a:tcPr>
                    <a:lnL>
                      <a:noFill/>
                    </a:lnL>
                    <a:lnR>
                      <a:noFill/>
                    </a:lnR>
                    <a:lnT>
                      <a:noFill/>
                    </a:lnT>
                    <a:lnB w="12700">
                      <a:solidFill>
                        <a:schemeClr val="tx1"/>
                      </a:solidFill>
                      <a:prstDash val="solid"/>
                    </a:lnB>
                    <a:lnTlToBr>
                      <a:noFill/>
                    </a:lnTlToBr>
                    <a:lnBlToTr>
                      <a:noFill/>
                    </a:lnBlToTr>
                    <a:noFill/>
                  </a:tcPr>
                </a:tc>
                <a:tc>
                  <a:txBody>
                    <a:bodyPr/>
                    <a:p>
                      <a:pPr>
                        <a:buNone/>
                      </a:pPr>
                      <a:r>
                        <a:rPr lang="en-US" altLang="zh-CN">
                          <a:solidFill>
                            <a:schemeClr val="tx1"/>
                          </a:solidFill>
                        </a:rPr>
                        <a:t>8</a:t>
                      </a:r>
                      <a:endParaRPr lang="en-US" altLang="zh-CN">
                        <a:solidFill>
                          <a:schemeClr val="tx1"/>
                        </a:solidFill>
                      </a:endParaRPr>
                    </a:p>
                  </a:txBody>
                  <a:tcPr>
                    <a:lnL>
                      <a:noFill/>
                    </a:lnL>
                    <a:lnR>
                      <a:noFill/>
                    </a:lnR>
                    <a:lnT>
                      <a:noFill/>
                    </a:lnT>
                    <a:lnB w="12700">
                      <a:solidFill>
                        <a:schemeClr val="tx1"/>
                      </a:solidFill>
                      <a:prstDash val="solid"/>
                    </a:lnB>
                    <a:lnTlToBr>
                      <a:noFill/>
                    </a:lnTlToBr>
                    <a:lnBlToTr>
                      <a:noFill/>
                    </a:lnBlToTr>
                    <a:noFill/>
                  </a:tcPr>
                </a:tc>
                <a:tc>
                  <a:txBody>
                    <a:bodyPr/>
                    <a:p>
                      <a:pPr>
                        <a:buNone/>
                      </a:pPr>
                      <a:r>
                        <a:rPr lang="en-US" altLang="zh-CN">
                          <a:solidFill>
                            <a:schemeClr val="tx1"/>
                          </a:solidFill>
                        </a:rPr>
                        <a:t>9</a:t>
                      </a:r>
                      <a:endParaRPr lang="en-US" altLang="zh-CN">
                        <a:solidFill>
                          <a:schemeClr val="tx1"/>
                        </a:solidFill>
                      </a:endParaRPr>
                    </a:p>
                  </a:txBody>
                  <a:tcPr>
                    <a:lnL>
                      <a:noFill/>
                    </a:lnL>
                    <a:lnR>
                      <a:noFill/>
                    </a:lnR>
                    <a:lnT>
                      <a:noFill/>
                    </a:lnT>
                    <a:lnB w="12700">
                      <a:solidFill>
                        <a:schemeClr val="tx1"/>
                      </a:solidFill>
                      <a:prstDash val="solid"/>
                    </a:lnB>
                    <a:lnTlToBr>
                      <a:noFill/>
                    </a:lnTlToBr>
                    <a:lnBlToTr>
                      <a:noFill/>
                    </a:lnBlToTr>
                    <a:noFill/>
                  </a:tcPr>
                </a:tc>
              </a:tr>
              <a:tr h="297180">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r>
            </a:tbl>
          </a:graphicData>
        </a:graphic>
      </p:graphicFrame>
      <p:sp>
        <p:nvSpPr>
          <p:cNvPr id="9" name="文本框 8"/>
          <p:cNvSpPr txBox="1"/>
          <p:nvPr/>
        </p:nvSpPr>
        <p:spPr>
          <a:xfrm>
            <a:off x="458470" y="4265295"/>
            <a:ext cx="636905" cy="299085"/>
          </a:xfrm>
          <a:prstGeom prst="rect">
            <a:avLst/>
          </a:prstGeom>
          <a:noFill/>
        </p:spPr>
        <p:txBody>
          <a:bodyPr wrap="none" rtlCol="0">
            <a:spAutoFit/>
          </a:bodyPr>
          <a:p>
            <a:r>
              <a:rPr lang="en-US" altLang="zh-CN"/>
              <a:t>visited</a:t>
            </a:r>
            <a:endParaRPr lang="en-US" altLang="zh-CN"/>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spcBef>
                <a:spcPct val="0"/>
              </a:spcBef>
            </a:pPr>
            <a:r>
              <a:rPr lang="en-US" altLang="zh-CN" sz="1800" dirty="0" smtClean="0"/>
              <a:t>/*</a:t>
            </a:r>
            <a:r>
              <a:rPr lang="zh-CN" altLang="en-US" sz="1800" dirty="0"/>
              <a:t>深度遍历</a:t>
            </a:r>
            <a:r>
              <a:rPr lang="en-US" altLang="zh-CN" sz="1800" dirty="0"/>
              <a:t>v</a:t>
            </a:r>
            <a:r>
              <a:rPr lang="zh-CN" altLang="en-US" sz="1800" dirty="0"/>
              <a:t>所在的连通子图*</a:t>
            </a:r>
            <a:r>
              <a:rPr lang="en-US" altLang="zh-CN" sz="1800" dirty="0"/>
              <a:t>/</a:t>
            </a:r>
            <a:endParaRPr lang="en-US" altLang="zh-CN" sz="1800" dirty="0"/>
          </a:p>
          <a:p>
            <a:pPr lvl="2">
              <a:spcBef>
                <a:spcPct val="0"/>
              </a:spcBef>
            </a:pPr>
            <a:r>
              <a:rPr lang="en-US" altLang="zh-CN" sz="2000" dirty="0" smtClean="0"/>
              <a:t>void  </a:t>
            </a:r>
            <a:r>
              <a:rPr lang="en-US" altLang="zh-CN" sz="2000" dirty="0"/>
              <a:t>DFS( Graph G,   </a:t>
            </a:r>
            <a:r>
              <a:rPr lang="en-US" altLang="zh-CN" sz="2000" dirty="0" err="1"/>
              <a:t>int</a:t>
            </a:r>
            <a:r>
              <a:rPr lang="en-US" altLang="zh-CN" sz="2000" dirty="0"/>
              <a:t> v)</a:t>
            </a:r>
            <a:endParaRPr lang="en-US" altLang="zh-CN" sz="2000" dirty="0"/>
          </a:p>
          <a:p>
            <a:pPr lvl="2">
              <a:spcBef>
                <a:spcPct val="0"/>
              </a:spcBef>
            </a:pPr>
            <a:r>
              <a:rPr lang="en-US" altLang="zh-CN" sz="2000" dirty="0" smtClean="0"/>
              <a:t>{</a:t>
            </a:r>
            <a:endParaRPr lang="en-US" altLang="zh-CN" sz="2000" dirty="0" smtClean="0"/>
          </a:p>
          <a:p>
            <a:pPr lvl="2">
              <a:spcBef>
                <a:spcPct val="0"/>
              </a:spcBef>
            </a:pPr>
            <a:r>
              <a:rPr lang="en-US" altLang="zh-CN" sz="2000" dirty="0"/>
              <a:t>  visited[v] =True;    /*</a:t>
            </a:r>
            <a:r>
              <a:rPr lang="zh-CN" altLang="en-US" sz="2000" dirty="0"/>
              <a:t>访问顶点</a:t>
            </a:r>
            <a:r>
              <a:rPr lang="en-US" altLang="zh-CN" sz="2000" dirty="0"/>
              <a:t>v</a:t>
            </a:r>
            <a:r>
              <a:rPr lang="zh-CN" altLang="en-US" sz="2000" dirty="0"/>
              <a:t>， 并置访问标志数组相应分量值*</a:t>
            </a:r>
            <a:r>
              <a:rPr lang="en-US" altLang="zh-CN" sz="2000" dirty="0"/>
              <a:t>/</a:t>
            </a:r>
            <a:endParaRPr lang="en-US" altLang="zh-CN" sz="2000" dirty="0"/>
          </a:p>
          <a:p>
            <a:pPr lvl="2">
              <a:spcBef>
                <a:spcPct val="0"/>
              </a:spcBef>
            </a:pPr>
            <a:r>
              <a:rPr lang="en-US" altLang="zh-CN" sz="2000" dirty="0"/>
              <a:t>  </a:t>
            </a:r>
            <a:r>
              <a:rPr lang="en-US" altLang="zh-CN" sz="2000" dirty="0" err="1"/>
              <a:t>VisitFunc</a:t>
            </a:r>
            <a:r>
              <a:rPr lang="en-US" altLang="zh-CN" sz="2000" dirty="0"/>
              <a:t>(v);</a:t>
            </a:r>
            <a:endParaRPr lang="en-US" altLang="zh-CN" sz="2000" dirty="0"/>
          </a:p>
          <a:p>
            <a:pPr lvl="2">
              <a:spcBef>
                <a:spcPct val="0"/>
              </a:spcBef>
            </a:pPr>
            <a:r>
              <a:rPr lang="en-US" altLang="zh-CN" sz="2000" dirty="0"/>
              <a:t>  </a:t>
            </a:r>
            <a:r>
              <a:rPr lang="en-US" altLang="zh-CN" sz="2000" dirty="0">
                <a:solidFill>
                  <a:srgbClr val="FF0000"/>
                </a:solidFill>
              </a:rPr>
              <a:t>for( w=</a:t>
            </a:r>
            <a:r>
              <a:rPr lang="en-US" altLang="zh-CN" sz="2000" dirty="0" err="1">
                <a:solidFill>
                  <a:srgbClr val="FF0000"/>
                </a:solidFill>
              </a:rPr>
              <a:t>FirstAdjVex</a:t>
            </a:r>
            <a:r>
              <a:rPr lang="en-US" altLang="zh-CN" sz="2000" dirty="0">
                <a:solidFill>
                  <a:srgbClr val="FF0000"/>
                </a:solidFill>
              </a:rPr>
              <a:t>(G, v); w&gt;=0; w=</a:t>
            </a:r>
            <a:r>
              <a:rPr lang="en-US" altLang="zh-CN" sz="2000" dirty="0" err="1">
                <a:solidFill>
                  <a:srgbClr val="FF0000"/>
                </a:solidFill>
              </a:rPr>
              <a:t>NextAdjVex</a:t>
            </a:r>
            <a:r>
              <a:rPr lang="en-US" altLang="zh-CN" sz="2000" dirty="0">
                <a:solidFill>
                  <a:srgbClr val="FF0000"/>
                </a:solidFill>
              </a:rPr>
              <a:t>(G, v, w))</a:t>
            </a:r>
            <a:endParaRPr lang="en-US" altLang="zh-CN" sz="2000" dirty="0">
              <a:solidFill>
                <a:srgbClr val="FF0000"/>
              </a:solidFill>
            </a:endParaRPr>
          </a:p>
          <a:p>
            <a:pPr lvl="2">
              <a:spcBef>
                <a:spcPct val="0"/>
              </a:spcBef>
            </a:pPr>
            <a:r>
              <a:rPr lang="en-US" altLang="zh-CN" sz="2000" dirty="0"/>
              <a:t>          if(! visited[w])   DFS(G, w);    /*</a:t>
            </a:r>
            <a:r>
              <a:rPr lang="zh-CN" altLang="en-US" sz="2000" dirty="0"/>
              <a:t>递归调用</a:t>
            </a:r>
            <a:r>
              <a:rPr lang="en-US" altLang="zh-CN" sz="2000" dirty="0"/>
              <a:t>DFS</a:t>
            </a:r>
            <a:r>
              <a:rPr lang="en-US" altLang="zh-CN" sz="2000" dirty="0" smtClean="0"/>
              <a:t>*/</a:t>
            </a:r>
            <a:endParaRPr lang="en-US" altLang="zh-CN" sz="2000" dirty="0" smtClean="0"/>
          </a:p>
          <a:p>
            <a:pPr lvl="2">
              <a:spcBef>
                <a:spcPct val="0"/>
              </a:spcBef>
            </a:pPr>
            <a:r>
              <a:rPr lang="en-US" altLang="zh-CN" sz="2000" dirty="0" smtClean="0"/>
              <a:t>} /*DFS*/</a:t>
            </a:r>
            <a:endParaRPr lang="zh-CN" altLang="en-US" sz="2000" b="1" dirty="0">
              <a:latin typeface="宋体" panose="02010600030101010101" pitchFamily="2" charset="-122"/>
            </a:endParaRPr>
          </a:p>
        </p:txBody>
      </p:sp>
      <p:sp>
        <p:nvSpPr>
          <p:cNvPr id="3" name="标题 2"/>
          <p:cNvSpPr>
            <a:spLocks noGrp="1"/>
          </p:cNvSpPr>
          <p:nvPr>
            <p:ph type="title"/>
          </p:nvPr>
        </p:nvSpPr>
        <p:spPr>
          <a:xfrm>
            <a:off x="746301" y="171219"/>
            <a:ext cx="4816300" cy="248285"/>
          </a:xfrm>
        </p:spPr>
        <p:txBody>
          <a:bodyPr/>
          <a:lstStyle/>
          <a:p>
            <a:r>
              <a:rPr lang="en-US" altLang="zh-CN" dirty="0" smtClean="0"/>
              <a:t>7.3 </a:t>
            </a:r>
            <a:r>
              <a:rPr lang="zh-CN" altLang="en-US" dirty="0" smtClean="0"/>
              <a:t>图的遍历</a:t>
            </a:r>
            <a:endParaRPr lang="en-US" altLang="zh-CN" dirty="0" smtClean="0"/>
          </a:p>
        </p:txBody>
      </p:sp>
      <p:sp>
        <p:nvSpPr>
          <p:cNvPr id="166" name="Rectangle 38"/>
          <p:cNvSpPr/>
          <p:nvPr/>
        </p:nvSpPr>
        <p:spPr>
          <a:xfrm>
            <a:off x="1711021" y="4042172"/>
            <a:ext cx="32060" cy="15004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975" b="1" i="1" dirty="0" smtClean="0">
                <a:solidFill>
                  <a:srgbClr val="000000"/>
                </a:solidFill>
                <a:latin typeface="Times" pitchFamily="18" charset="0"/>
              </a:rPr>
              <a:t> </a:t>
            </a:r>
            <a:endParaRPr lang="en-US" altLang="zh-CN" sz="3300" b="1" dirty="0">
              <a:solidFill>
                <a:srgbClr val="FF99FF"/>
              </a:solidFill>
            </a:endParaRPr>
          </a:p>
        </p:txBody>
      </p:sp>
      <p:graphicFrame>
        <p:nvGraphicFramePr>
          <p:cNvPr id="4" name="对象 3"/>
          <p:cNvGraphicFramePr/>
          <p:nvPr/>
        </p:nvGraphicFramePr>
        <p:xfrm>
          <a:off x="5118100" y="171450"/>
          <a:ext cx="3416300" cy="1643380"/>
        </p:xfrm>
        <a:graphic>
          <a:graphicData uri="http://schemas.openxmlformats.org/presentationml/2006/ole">
            <mc:AlternateContent xmlns:mc="http://schemas.openxmlformats.org/markup-compatibility/2006">
              <mc:Choice xmlns:v="urn:schemas-microsoft-com:vml" Requires="v">
                <p:oleObj spid="_x0000_s5" name="" r:id="rId1" imgW="4429125" imgH="2600325" progId="Paint.Picture">
                  <p:embed/>
                </p:oleObj>
              </mc:Choice>
              <mc:Fallback>
                <p:oleObj name="" r:id="rId1" imgW="4429125" imgH="2600325" progId="Paint.Picture">
                  <p:embed/>
                  <p:pic>
                    <p:nvPicPr>
                      <p:cNvPr id="0" name="图片 4"/>
                      <p:cNvPicPr/>
                      <p:nvPr/>
                    </p:nvPicPr>
                    <p:blipFill>
                      <a:blip r:embed="rId2"/>
                      <a:stretch>
                        <a:fillRect/>
                      </a:stretch>
                    </p:blipFill>
                    <p:spPr>
                      <a:xfrm>
                        <a:off x="5118100" y="171450"/>
                        <a:ext cx="3416300" cy="1643380"/>
                      </a:xfrm>
                      <a:prstGeom prst="rect">
                        <a:avLst/>
                      </a:prstGeom>
                    </p:spPr>
                  </p:pic>
                </p:oleObj>
              </mc:Fallback>
            </mc:AlternateContent>
          </a:graphicData>
        </a:graphic>
      </p:graphicFrame>
      <p:graphicFrame>
        <p:nvGraphicFramePr>
          <p:cNvPr id="8" name="表格 7"/>
          <p:cNvGraphicFramePr/>
          <p:nvPr>
            <p:custDataLst>
              <p:tags r:id="rId3"/>
            </p:custDataLst>
          </p:nvPr>
        </p:nvGraphicFramePr>
        <p:xfrm>
          <a:off x="5118100" y="3963035"/>
          <a:ext cx="3011805" cy="594360"/>
        </p:xfrm>
        <a:graphic>
          <a:graphicData uri="http://schemas.openxmlformats.org/drawingml/2006/table">
            <a:tbl>
              <a:tblPr firstRow="1" bandRow="1">
                <a:tableStyleId>{5C22544A-7EE6-4342-B048-85BDC9FD1C3A}</a:tableStyleId>
              </a:tblPr>
              <a:tblGrid>
                <a:gridCol w="301181"/>
                <a:gridCol w="301180"/>
                <a:gridCol w="301181"/>
                <a:gridCol w="301180"/>
                <a:gridCol w="301181"/>
                <a:gridCol w="301180"/>
                <a:gridCol w="301181"/>
                <a:gridCol w="301180"/>
                <a:gridCol w="301181"/>
                <a:gridCol w="301180"/>
              </a:tblGrid>
              <a:tr h="297180">
                <a:tc>
                  <a:txBody>
                    <a:bodyPr/>
                    <a:p>
                      <a:pPr>
                        <a:buNone/>
                      </a:pPr>
                      <a:r>
                        <a:rPr lang="en-US" altLang="zh-CN">
                          <a:solidFill>
                            <a:schemeClr val="tx1"/>
                          </a:solidFill>
                        </a:rPr>
                        <a:t>0</a:t>
                      </a:r>
                      <a:endParaRPr lang="en-US" altLang="zh-CN">
                        <a:solidFill>
                          <a:schemeClr val="tx1"/>
                        </a:solidFill>
                      </a:endParaRPr>
                    </a:p>
                  </a:txBody>
                  <a:tcPr>
                    <a:lnL>
                      <a:noFill/>
                    </a:lnL>
                    <a:lnR>
                      <a:noFill/>
                    </a:lnR>
                    <a:lnT>
                      <a:noFill/>
                    </a:lnT>
                    <a:lnB w="12700">
                      <a:solidFill>
                        <a:schemeClr val="tx1"/>
                      </a:solidFill>
                      <a:prstDash val="solid"/>
                    </a:lnB>
                    <a:lnTlToBr>
                      <a:noFill/>
                    </a:lnTlToBr>
                    <a:lnBlToTr>
                      <a:noFill/>
                    </a:lnBlToTr>
                    <a:noFill/>
                  </a:tcPr>
                </a:tc>
                <a:tc>
                  <a:txBody>
                    <a:bodyPr/>
                    <a:p>
                      <a:pPr>
                        <a:buNone/>
                      </a:pPr>
                      <a:r>
                        <a:rPr lang="en-US" altLang="zh-CN">
                          <a:solidFill>
                            <a:schemeClr val="tx1"/>
                          </a:solidFill>
                        </a:rPr>
                        <a:t>1</a:t>
                      </a:r>
                      <a:endParaRPr lang="en-US" altLang="zh-CN">
                        <a:solidFill>
                          <a:schemeClr val="tx1"/>
                        </a:solidFill>
                      </a:endParaRPr>
                    </a:p>
                  </a:txBody>
                  <a:tcPr>
                    <a:lnL>
                      <a:noFill/>
                    </a:lnL>
                    <a:lnR>
                      <a:noFill/>
                    </a:lnR>
                    <a:lnT>
                      <a:noFill/>
                    </a:lnT>
                    <a:lnB w="12700">
                      <a:solidFill>
                        <a:schemeClr val="tx1"/>
                      </a:solidFill>
                      <a:prstDash val="solid"/>
                    </a:lnB>
                    <a:lnTlToBr>
                      <a:noFill/>
                    </a:lnTlToBr>
                    <a:lnBlToTr>
                      <a:noFill/>
                    </a:lnBlToTr>
                    <a:noFill/>
                  </a:tcPr>
                </a:tc>
                <a:tc>
                  <a:txBody>
                    <a:bodyPr/>
                    <a:p>
                      <a:pPr>
                        <a:buNone/>
                      </a:pPr>
                      <a:r>
                        <a:rPr lang="en-US" altLang="zh-CN">
                          <a:solidFill>
                            <a:schemeClr val="tx1"/>
                          </a:solidFill>
                        </a:rPr>
                        <a:t>2</a:t>
                      </a:r>
                      <a:endParaRPr lang="en-US" altLang="zh-CN">
                        <a:solidFill>
                          <a:schemeClr val="tx1"/>
                        </a:solidFill>
                      </a:endParaRPr>
                    </a:p>
                  </a:txBody>
                  <a:tcPr>
                    <a:lnL>
                      <a:noFill/>
                    </a:lnL>
                    <a:lnR>
                      <a:noFill/>
                    </a:lnR>
                    <a:lnT>
                      <a:noFill/>
                    </a:lnT>
                    <a:lnB w="12700">
                      <a:solidFill>
                        <a:schemeClr val="tx1"/>
                      </a:solidFill>
                      <a:prstDash val="solid"/>
                    </a:lnB>
                    <a:lnTlToBr>
                      <a:noFill/>
                    </a:lnTlToBr>
                    <a:lnBlToTr>
                      <a:noFill/>
                    </a:lnBlToTr>
                    <a:noFill/>
                  </a:tcPr>
                </a:tc>
                <a:tc>
                  <a:txBody>
                    <a:bodyPr/>
                    <a:p>
                      <a:pPr>
                        <a:buNone/>
                      </a:pPr>
                      <a:r>
                        <a:rPr lang="en-US" altLang="zh-CN">
                          <a:solidFill>
                            <a:schemeClr val="tx1"/>
                          </a:solidFill>
                        </a:rPr>
                        <a:t>3</a:t>
                      </a:r>
                      <a:endParaRPr lang="en-US" altLang="zh-CN">
                        <a:solidFill>
                          <a:schemeClr val="tx1"/>
                        </a:solidFill>
                      </a:endParaRPr>
                    </a:p>
                  </a:txBody>
                  <a:tcPr>
                    <a:lnL>
                      <a:noFill/>
                    </a:lnL>
                    <a:lnR>
                      <a:noFill/>
                    </a:lnR>
                    <a:lnT>
                      <a:noFill/>
                    </a:lnT>
                    <a:lnB w="12700">
                      <a:solidFill>
                        <a:schemeClr val="tx1"/>
                      </a:solidFill>
                      <a:prstDash val="solid"/>
                    </a:lnB>
                    <a:lnTlToBr>
                      <a:noFill/>
                    </a:lnTlToBr>
                    <a:lnBlToTr>
                      <a:noFill/>
                    </a:lnBlToTr>
                    <a:noFill/>
                  </a:tcPr>
                </a:tc>
                <a:tc>
                  <a:txBody>
                    <a:bodyPr/>
                    <a:p>
                      <a:pPr>
                        <a:buNone/>
                      </a:pPr>
                      <a:r>
                        <a:rPr lang="en-US" altLang="zh-CN">
                          <a:solidFill>
                            <a:schemeClr val="tx1"/>
                          </a:solidFill>
                        </a:rPr>
                        <a:t>4</a:t>
                      </a:r>
                      <a:endParaRPr lang="en-US" altLang="zh-CN">
                        <a:solidFill>
                          <a:schemeClr val="tx1"/>
                        </a:solidFill>
                      </a:endParaRPr>
                    </a:p>
                  </a:txBody>
                  <a:tcPr>
                    <a:lnL>
                      <a:noFill/>
                    </a:lnL>
                    <a:lnR>
                      <a:noFill/>
                    </a:lnR>
                    <a:lnT>
                      <a:noFill/>
                    </a:lnT>
                    <a:lnB w="12700">
                      <a:solidFill>
                        <a:schemeClr val="tx1"/>
                      </a:solidFill>
                      <a:prstDash val="solid"/>
                    </a:lnB>
                    <a:lnTlToBr>
                      <a:noFill/>
                    </a:lnTlToBr>
                    <a:lnBlToTr>
                      <a:noFill/>
                    </a:lnBlToTr>
                    <a:noFill/>
                  </a:tcPr>
                </a:tc>
                <a:tc>
                  <a:txBody>
                    <a:bodyPr/>
                    <a:p>
                      <a:pPr>
                        <a:buNone/>
                      </a:pPr>
                      <a:r>
                        <a:rPr lang="en-US" altLang="zh-CN">
                          <a:solidFill>
                            <a:schemeClr val="tx1"/>
                          </a:solidFill>
                        </a:rPr>
                        <a:t>5</a:t>
                      </a:r>
                      <a:endParaRPr lang="en-US" altLang="zh-CN">
                        <a:solidFill>
                          <a:schemeClr val="tx1"/>
                        </a:solidFill>
                      </a:endParaRPr>
                    </a:p>
                  </a:txBody>
                  <a:tcPr>
                    <a:lnL>
                      <a:noFill/>
                    </a:lnL>
                    <a:lnR>
                      <a:noFill/>
                    </a:lnR>
                    <a:lnT>
                      <a:noFill/>
                    </a:lnT>
                    <a:lnB w="12700">
                      <a:solidFill>
                        <a:schemeClr val="tx1"/>
                      </a:solidFill>
                      <a:prstDash val="solid"/>
                    </a:lnB>
                    <a:lnTlToBr>
                      <a:noFill/>
                    </a:lnTlToBr>
                    <a:lnBlToTr>
                      <a:noFill/>
                    </a:lnBlToTr>
                    <a:noFill/>
                  </a:tcPr>
                </a:tc>
                <a:tc>
                  <a:txBody>
                    <a:bodyPr/>
                    <a:p>
                      <a:pPr>
                        <a:buNone/>
                      </a:pPr>
                      <a:r>
                        <a:rPr lang="en-US" altLang="zh-CN">
                          <a:solidFill>
                            <a:schemeClr val="tx1"/>
                          </a:solidFill>
                        </a:rPr>
                        <a:t>6</a:t>
                      </a:r>
                      <a:endParaRPr lang="en-US" altLang="zh-CN">
                        <a:solidFill>
                          <a:schemeClr val="tx1"/>
                        </a:solidFill>
                      </a:endParaRPr>
                    </a:p>
                  </a:txBody>
                  <a:tcPr>
                    <a:lnL>
                      <a:noFill/>
                    </a:lnL>
                    <a:lnR>
                      <a:noFill/>
                    </a:lnR>
                    <a:lnT>
                      <a:noFill/>
                    </a:lnT>
                    <a:lnB w="12700">
                      <a:solidFill>
                        <a:schemeClr val="tx1"/>
                      </a:solidFill>
                      <a:prstDash val="solid"/>
                    </a:lnB>
                    <a:lnTlToBr>
                      <a:noFill/>
                    </a:lnTlToBr>
                    <a:lnBlToTr>
                      <a:noFill/>
                    </a:lnBlToTr>
                    <a:noFill/>
                  </a:tcPr>
                </a:tc>
                <a:tc>
                  <a:txBody>
                    <a:bodyPr/>
                    <a:p>
                      <a:pPr>
                        <a:buNone/>
                      </a:pPr>
                      <a:r>
                        <a:rPr lang="en-US" altLang="zh-CN">
                          <a:solidFill>
                            <a:schemeClr val="tx1"/>
                          </a:solidFill>
                        </a:rPr>
                        <a:t>7</a:t>
                      </a:r>
                      <a:endParaRPr lang="en-US" altLang="zh-CN">
                        <a:solidFill>
                          <a:schemeClr val="tx1"/>
                        </a:solidFill>
                      </a:endParaRPr>
                    </a:p>
                  </a:txBody>
                  <a:tcPr>
                    <a:lnL>
                      <a:noFill/>
                    </a:lnL>
                    <a:lnR>
                      <a:noFill/>
                    </a:lnR>
                    <a:lnT>
                      <a:noFill/>
                    </a:lnT>
                    <a:lnB w="12700">
                      <a:solidFill>
                        <a:schemeClr val="tx1"/>
                      </a:solidFill>
                      <a:prstDash val="solid"/>
                    </a:lnB>
                    <a:lnTlToBr>
                      <a:noFill/>
                    </a:lnTlToBr>
                    <a:lnBlToTr>
                      <a:noFill/>
                    </a:lnBlToTr>
                    <a:noFill/>
                  </a:tcPr>
                </a:tc>
                <a:tc>
                  <a:txBody>
                    <a:bodyPr/>
                    <a:p>
                      <a:pPr>
                        <a:buNone/>
                      </a:pPr>
                      <a:r>
                        <a:rPr lang="en-US" altLang="zh-CN">
                          <a:solidFill>
                            <a:schemeClr val="tx1"/>
                          </a:solidFill>
                        </a:rPr>
                        <a:t>8</a:t>
                      </a:r>
                      <a:endParaRPr lang="en-US" altLang="zh-CN">
                        <a:solidFill>
                          <a:schemeClr val="tx1"/>
                        </a:solidFill>
                      </a:endParaRPr>
                    </a:p>
                  </a:txBody>
                  <a:tcPr>
                    <a:lnL>
                      <a:noFill/>
                    </a:lnL>
                    <a:lnR>
                      <a:noFill/>
                    </a:lnR>
                    <a:lnT>
                      <a:noFill/>
                    </a:lnT>
                    <a:lnB w="12700">
                      <a:solidFill>
                        <a:schemeClr val="tx1"/>
                      </a:solidFill>
                      <a:prstDash val="solid"/>
                    </a:lnB>
                    <a:lnTlToBr>
                      <a:noFill/>
                    </a:lnTlToBr>
                    <a:lnBlToTr>
                      <a:noFill/>
                    </a:lnBlToTr>
                    <a:noFill/>
                  </a:tcPr>
                </a:tc>
                <a:tc>
                  <a:txBody>
                    <a:bodyPr/>
                    <a:p>
                      <a:pPr>
                        <a:buNone/>
                      </a:pPr>
                      <a:r>
                        <a:rPr lang="en-US" altLang="zh-CN">
                          <a:solidFill>
                            <a:schemeClr val="tx1"/>
                          </a:solidFill>
                        </a:rPr>
                        <a:t>9</a:t>
                      </a:r>
                      <a:endParaRPr lang="en-US" altLang="zh-CN">
                        <a:solidFill>
                          <a:schemeClr val="tx1"/>
                        </a:solidFill>
                      </a:endParaRPr>
                    </a:p>
                  </a:txBody>
                  <a:tcPr>
                    <a:lnL>
                      <a:noFill/>
                    </a:lnL>
                    <a:lnR>
                      <a:noFill/>
                    </a:lnR>
                    <a:lnT>
                      <a:noFill/>
                    </a:lnT>
                    <a:lnB w="12700">
                      <a:solidFill>
                        <a:schemeClr val="tx1"/>
                      </a:solidFill>
                      <a:prstDash val="solid"/>
                    </a:lnB>
                    <a:lnTlToBr>
                      <a:noFill/>
                    </a:lnTlToBr>
                    <a:lnBlToTr>
                      <a:noFill/>
                    </a:lnBlToTr>
                    <a:noFill/>
                  </a:tcPr>
                </a:tc>
              </a:tr>
              <a:tr h="297180">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r>
            </a:tbl>
          </a:graphicData>
        </a:graphic>
      </p:graphicFrame>
      <p:sp>
        <p:nvSpPr>
          <p:cNvPr id="6" name="文本框 5"/>
          <p:cNvSpPr txBox="1"/>
          <p:nvPr/>
        </p:nvSpPr>
        <p:spPr>
          <a:xfrm>
            <a:off x="4481195" y="4258310"/>
            <a:ext cx="636905" cy="299085"/>
          </a:xfrm>
          <a:prstGeom prst="rect">
            <a:avLst/>
          </a:prstGeom>
          <a:noFill/>
        </p:spPr>
        <p:txBody>
          <a:bodyPr wrap="none" rtlCol="0">
            <a:spAutoFit/>
          </a:bodyPr>
          <a:p>
            <a:r>
              <a:rPr lang="en-US" altLang="zh-CN"/>
              <a:t>visited</a:t>
            </a:r>
            <a:endParaRPr lang="en-US" altLang="zh-CN"/>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spcBef>
                <a:spcPct val="0"/>
              </a:spcBef>
            </a:pPr>
            <a:r>
              <a:rPr lang="zh-CN" altLang="en-US" sz="1800" dirty="0" smtClean="0"/>
              <a:t>递归过程分析</a:t>
            </a:r>
            <a:endParaRPr lang="en-US" altLang="zh-CN" sz="1800" dirty="0" smtClean="0"/>
          </a:p>
          <a:p>
            <a:pPr marL="0" lvl="2">
              <a:lnSpc>
                <a:spcPct val="120000"/>
              </a:lnSpc>
            </a:pPr>
            <a:endParaRPr lang="en-US" altLang="zh-CN" sz="2000" dirty="0" smtClean="0"/>
          </a:p>
          <a:p>
            <a:pPr marL="0" lvl="2">
              <a:lnSpc>
                <a:spcPct val="120000"/>
              </a:lnSpc>
            </a:pPr>
            <a:endParaRPr sz="2000" dirty="0" smtClean="0">
              <a:latin typeface="宋体" panose="02010600030101010101" pitchFamily="2" charset="-122"/>
              <a:sym typeface="+mn-ea"/>
            </a:endParaRPr>
          </a:p>
          <a:p>
            <a:pPr marL="0" lvl="2">
              <a:lnSpc>
                <a:spcPct val="120000"/>
              </a:lnSpc>
            </a:pPr>
            <a:endParaRPr lang="zh-CN" altLang="en-US" sz="2000" b="1" dirty="0">
              <a:latin typeface="宋体" panose="02010600030101010101" pitchFamily="2" charset="-122"/>
            </a:endParaRPr>
          </a:p>
        </p:txBody>
      </p:sp>
      <p:sp>
        <p:nvSpPr>
          <p:cNvPr id="3" name="标题 2"/>
          <p:cNvSpPr>
            <a:spLocks noGrp="1"/>
          </p:cNvSpPr>
          <p:nvPr>
            <p:ph type="title"/>
          </p:nvPr>
        </p:nvSpPr>
        <p:spPr>
          <a:xfrm>
            <a:off x="746301" y="171219"/>
            <a:ext cx="4816300" cy="248285"/>
          </a:xfrm>
        </p:spPr>
        <p:txBody>
          <a:bodyPr/>
          <a:lstStyle/>
          <a:p>
            <a:r>
              <a:rPr lang="en-US" altLang="zh-CN" dirty="0" smtClean="0"/>
              <a:t>7.3 </a:t>
            </a:r>
            <a:r>
              <a:rPr lang="zh-CN" altLang="en-US" dirty="0" smtClean="0"/>
              <a:t>图的遍历</a:t>
            </a:r>
            <a:endParaRPr lang="en-US" altLang="zh-CN" dirty="0" smtClean="0"/>
          </a:p>
        </p:txBody>
      </p:sp>
      <p:sp>
        <p:nvSpPr>
          <p:cNvPr id="166" name="Rectangle 38"/>
          <p:cNvSpPr/>
          <p:nvPr/>
        </p:nvSpPr>
        <p:spPr>
          <a:xfrm>
            <a:off x="1711021" y="4042172"/>
            <a:ext cx="32060" cy="15004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975" b="1" i="1" dirty="0" smtClean="0">
                <a:solidFill>
                  <a:srgbClr val="000000"/>
                </a:solidFill>
                <a:latin typeface="Times" pitchFamily="18" charset="0"/>
              </a:rPr>
              <a:t> </a:t>
            </a:r>
            <a:endParaRPr lang="en-US" altLang="zh-CN" sz="3300" b="1" dirty="0">
              <a:solidFill>
                <a:srgbClr val="FF99FF"/>
              </a:solidFill>
            </a:endParaRPr>
          </a:p>
        </p:txBody>
      </p:sp>
      <p:grpSp>
        <p:nvGrpSpPr>
          <p:cNvPr id="5" name="Group 3"/>
          <p:cNvGrpSpPr>
            <a:grpSpLocks noChangeAspect="1"/>
          </p:cNvGrpSpPr>
          <p:nvPr/>
        </p:nvGrpSpPr>
        <p:grpSpPr>
          <a:xfrm>
            <a:off x="5143775" y="430895"/>
            <a:ext cx="2199084" cy="2764721"/>
            <a:chOff x="2514" y="845"/>
            <a:chExt cx="2669" cy="3357"/>
          </a:xfrm>
        </p:grpSpPr>
        <p:sp>
          <p:nvSpPr>
            <p:cNvPr id="6" name="AutoShape 4"/>
            <p:cNvSpPr>
              <a:spLocks noChangeAspect="1" noTextEdit="1"/>
            </p:cNvSpPr>
            <p:nvPr/>
          </p:nvSpPr>
          <p:spPr>
            <a:xfrm>
              <a:off x="2514" y="845"/>
              <a:ext cx="2669" cy="3265"/>
            </a:xfrm>
            <a:prstGeom prst="rect">
              <a:avLst/>
            </a:prstGeom>
            <a:noFill/>
            <a:ln w="9525">
              <a:noFill/>
            </a:ln>
          </p:spPr>
          <p:txBody>
            <a:bodyPr/>
            <a:lstStyle/>
            <a:p>
              <a:endParaRPr lang="zh-CN" altLang="en-US" sz="1015"/>
            </a:p>
          </p:txBody>
        </p:sp>
        <p:sp>
          <p:nvSpPr>
            <p:cNvPr id="7" name="Rectangle 5"/>
            <p:cNvSpPr/>
            <p:nvPr/>
          </p:nvSpPr>
          <p:spPr>
            <a:xfrm>
              <a:off x="2514" y="845"/>
              <a:ext cx="154" cy="3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100" b="1" dirty="0">
                  <a:solidFill>
                    <a:srgbClr val="000000"/>
                  </a:solidFill>
                </a:rPr>
                <a:t> </a:t>
              </a:r>
              <a:endParaRPr lang="en-US" altLang="zh-CN" sz="1800" b="1" dirty="0"/>
            </a:p>
          </p:txBody>
        </p:sp>
        <p:sp>
          <p:nvSpPr>
            <p:cNvPr id="8" name="Line 6"/>
            <p:cNvSpPr/>
            <p:nvPr/>
          </p:nvSpPr>
          <p:spPr>
            <a:xfrm flipH="1">
              <a:off x="3268" y="1128"/>
              <a:ext cx="376" cy="486"/>
            </a:xfrm>
            <a:prstGeom prst="line">
              <a:avLst/>
            </a:prstGeom>
            <a:ln w="25400" cap="flat" cmpd="sng">
              <a:solidFill>
                <a:srgbClr val="000000"/>
              </a:solidFill>
              <a:prstDash val="solid"/>
              <a:headEnd type="none" w="med" len="med"/>
              <a:tailEnd type="none" w="med" len="med"/>
            </a:ln>
          </p:spPr>
        </p:sp>
        <p:sp>
          <p:nvSpPr>
            <p:cNvPr id="9" name="Line 7"/>
            <p:cNvSpPr/>
            <p:nvPr/>
          </p:nvSpPr>
          <p:spPr>
            <a:xfrm>
              <a:off x="3880" y="1128"/>
              <a:ext cx="377" cy="486"/>
            </a:xfrm>
            <a:prstGeom prst="line">
              <a:avLst/>
            </a:prstGeom>
            <a:ln w="25400" cap="flat" cmpd="sng">
              <a:solidFill>
                <a:srgbClr val="000000"/>
              </a:solidFill>
              <a:prstDash val="solid"/>
              <a:headEnd type="none" w="med" len="med"/>
              <a:tailEnd type="none" w="med" len="med"/>
            </a:ln>
          </p:spPr>
        </p:sp>
        <p:sp>
          <p:nvSpPr>
            <p:cNvPr id="10" name="Line 8"/>
            <p:cNvSpPr/>
            <p:nvPr/>
          </p:nvSpPr>
          <p:spPr>
            <a:xfrm>
              <a:off x="2702" y="2509"/>
              <a:ext cx="942" cy="659"/>
            </a:xfrm>
            <a:prstGeom prst="line">
              <a:avLst/>
            </a:prstGeom>
            <a:ln w="25400" cap="flat" cmpd="sng">
              <a:solidFill>
                <a:srgbClr val="000000"/>
              </a:solidFill>
              <a:prstDash val="solid"/>
              <a:headEnd type="none" w="med" len="med"/>
              <a:tailEnd type="none" w="med" len="med"/>
            </a:ln>
          </p:spPr>
        </p:sp>
        <p:sp>
          <p:nvSpPr>
            <p:cNvPr id="11" name="Line 9"/>
            <p:cNvSpPr/>
            <p:nvPr/>
          </p:nvSpPr>
          <p:spPr>
            <a:xfrm>
              <a:off x="3221" y="1803"/>
              <a:ext cx="94" cy="361"/>
            </a:xfrm>
            <a:prstGeom prst="line">
              <a:avLst/>
            </a:prstGeom>
            <a:ln w="25400" cap="flat" cmpd="sng">
              <a:solidFill>
                <a:srgbClr val="000000"/>
              </a:solidFill>
              <a:prstDash val="solid"/>
              <a:headEnd type="none" w="med" len="med"/>
              <a:tailEnd type="none" w="med" len="med"/>
            </a:ln>
          </p:spPr>
        </p:sp>
        <p:sp>
          <p:nvSpPr>
            <p:cNvPr id="12" name="Line 10"/>
            <p:cNvSpPr/>
            <p:nvPr/>
          </p:nvSpPr>
          <p:spPr>
            <a:xfrm>
              <a:off x="4320" y="1834"/>
              <a:ext cx="376" cy="487"/>
            </a:xfrm>
            <a:prstGeom prst="line">
              <a:avLst/>
            </a:prstGeom>
            <a:ln w="25400" cap="flat" cmpd="sng">
              <a:solidFill>
                <a:srgbClr val="000000"/>
              </a:solidFill>
              <a:prstDash val="solid"/>
              <a:headEnd type="none" w="med" len="med"/>
              <a:tailEnd type="none" w="med" len="med"/>
            </a:ln>
          </p:spPr>
        </p:sp>
        <p:sp>
          <p:nvSpPr>
            <p:cNvPr id="13" name="Line 11"/>
            <p:cNvSpPr/>
            <p:nvPr/>
          </p:nvSpPr>
          <p:spPr>
            <a:xfrm flipH="1">
              <a:off x="2734" y="1787"/>
              <a:ext cx="377" cy="486"/>
            </a:xfrm>
            <a:prstGeom prst="line">
              <a:avLst/>
            </a:prstGeom>
            <a:ln w="25400" cap="flat" cmpd="sng">
              <a:solidFill>
                <a:srgbClr val="000000"/>
              </a:solidFill>
              <a:prstDash val="solid"/>
              <a:headEnd type="none" w="med" len="med"/>
              <a:tailEnd type="none" w="med" len="med"/>
            </a:ln>
          </p:spPr>
        </p:sp>
        <p:sp>
          <p:nvSpPr>
            <p:cNvPr id="14" name="Rectangle 12"/>
            <p:cNvSpPr/>
            <p:nvPr/>
          </p:nvSpPr>
          <p:spPr>
            <a:xfrm>
              <a:off x="4053" y="1489"/>
              <a:ext cx="439" cy="439"/>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15" name="Rectangle 13"/>
            <p:cNvSpPr/>
            <p:nvPr/>
          </p:nvSpPr>
          <p:spPr>
            <a:xfrm>
              <a:off x="4210" y="1582"/>
              <a:ext cx="140" cy="3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solidFill>
                    <a:srgbClr val="000000"/>
                  </a:solidFill>
                </a:rPr>
                <a:t>3</a:t>
              </a:r>
              <a:endParaRPr lang="en-US" altLang="zh-CN" sz="1800" b="1" dirty="0"/>
            </a:p>
          </p:txBody>
        </p:sp>
        <p:sp>
          <p:nvSpPr>
            <p:cNvPr id="16" name="Rectangle 14"/>
            <p:cNvSpPr/>
            <p:nvPr/>
          </p:nvSpPr>
          <p:spPr>
            <a:xfrm>
              <a:off x="4303" y="1582"/>
              <a:ext cx="154" cy="3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solidFill>
                    <a:srgbClr val="000000"/>
                  </a:solidFill>
                </a:rPr>
                <a:t> </a:t>
              </a:r>
              <a:endParaRPr lang="en-US" altLang="zh-CN" sz="1800" b="1" dirty="0"/>
            </a:p>
          </p:txBody>
        </p:sp>
        <p:sp>
          <p:nvSpPr>
            <p:cNvPr id="17" name="Oval 15"/>
            <p:cNvSpPr/>
            <p:nvPr/>
          </p:nvSpPr>
          <p:spPr>
            <a:xfrm>
              <a:off x="4147" y="1598"/>
              <a:ext cx="267" cy="252"/>
            </a:xfrm>
            <a:prstGeom prst="ellipse">
              <a:avLst/>
            </a:prstGeom>
            <a:no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18" name="Rectangle 16"/>
            <p:cNvSpPr/>
            <p:nvPr/>
          </p:nvSpPr>
          <p:spPr>
            <a:xfrm>
              <a:off x="3550" y="845"/>
              <a:ext cx="440" cy="440"/>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19" name="Rectangle 17"/>
            <p:cNvSpPr/>
            <p:nvPr/>
          </p:nvSpPr>
          <p:spPr>
            <a:xfrm>
              <a:off x="3708" y="938"/>
              <a:ext cx="140" cy="3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solidFill>
                    <a:srgbClr val="000000"/>
                  </a:solidFill>
                </a:rPr>
                <a:t>1</a:t>
              </a:r>
              <a:endParaRPr lang="en-US" altLang="zh-CN" sz="1800" b="1" dirty="0"/>
            </a:p>
          </p:txBody>
        </p:sp>
        <p:sp>
          <p:nvSpPr>
            <p:cNvPr id="20" name="Rectangle 18"/>
            <p:cNvSpPr/>
            <p:nvPr/>
          </p:nvSpPr>
          <p:spPr>
            <a:xfrm>
              <a:off x="3802" y="938"/>
              <a:ext cx="154" cy="3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solidFill>
                    <a:srgbClr val="000000"/>
                  </a:solidFill>
                </a:rPr>
                <a:t> </a:t>
              </a:r>
              <a:endParaRPr lang="en-US" altLang="zh-CN" sz="1800" b="1" dirty="0"/>
            </a:p>
          </p:txBody>
        </p:sp>
        <p:sp>
          <p:nvSpPr>
            <p:cNvPr id="21" name="Oval 19"/>
            <p:cNvSpPr/>
            <p:nvPr/>
          </p:nvSpPr>
          <p:spPr>
            <a:xfrm>
              <a:off x="3644" y="955"/>
              <a:ext cx="267" cy="267"/>
            </a:xfrm>
            <a:prstGeom prst="ellipse">
              <a:avLst/>
            </a:prstGeom>
            <a:no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22" name="Rectangle 20"/>
            <p:cNvSpPr/>
            <p:nvPr/>
          </p:nvSpPr>
          <p:spPr>
            <a:xfrm>
              <a:off x="2969" y="1441"/>
              <a:ext cx="424" cy="45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23" name="Rectangle 21"/>
            <p:cNvSpPr/>
            <p:nvPr/>
          </p:nvSpPr>
          <p:spPr>
            <a:xfrm>
              <a:off x="3111" y="1535"/>
              <a:ext cx="140" cy="3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solidFill>
                    <a:srgbClr val="000000"/>
                  </a:solidFill>
                </a:rPr>
                <a:t>2</a:t>
              </a:r>
              <a:endParaRPr lang="en-US" altLang="zh-CN" sz="1800" b="1" dirty="0"/>
            </a:p>
          </p:txBody>
        </p:sp>
        <p:sp>
          <p:nvSpPr>
            <p:cNvPr id="24" name="Rectangle 22"/>
            <p:cNvSpPr/>
            <p:nvPr/>
          </p:nvSpPr>
          <p:spPr>
            <a:xfrm>
              <a:off x="3206" y="1535"/>
              <a:ext cx="154" cy="3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solidFill>
                    <a:srgbClr val="000000"/>
                  </a:solidFill>
                </a:rPr>
                <a:t> </a:t>
              </a:r>
              <a:endParaRPr lang="en-US" altLang="zh-CN" sz="1800" b="1" dirty="0"/>
            </a:p>
          </p:txBody>
        </p:sp>
        <p:sp>
          <p:nvSpPr>
            <p:cNvPr id="25" name="Oval 23"/>
            <p:cNvSpPr/>
            <p:nvPr/>
          </p:nvSpPr>
          <p:spPr>
            <a:xfrm>
              <a:off x="3064" y="1551"/>
              <a:ext cx="266" cy="267"/>
            </a:xfrm>
            <a:prstGeom prst="ellipse">
              <a:avLst/>
            </a:prstGeom>
            <a:no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26" name="Rectangle 24"/>
            <p:cNvSpPr/>
            <p:nvPr/>
          </p:nvSpPr>
          <p:spPr>
            <a:xfrm>
              <a:off x="2514" y="2148"/>
              <a:ext cx="424" cy="455"/>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27" name="Rectangle 25"/>
            <p:cNvSpPr/>
            <p:nvPr/>
          </p:nvSpPr>
          <p:spPr>
            <a:xfrm>
              <a:off x="2670" y="2242"/>
              <a:ext cx="140" cy="3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solidFill>
                    <a:srgbClr val="000000"/>
                  </a:solidFill>
                </a:rPr>
                <a:t>4</a:t>
              </a:r>
              <a:endParaRPr lang="en-US" altLang="zh-CN" sz="1800" b="1" dirty="0"/>
            </a:p>
          </p:txBody>
        </p:sp>
        <p:sp>
          <p:nvSpPr>
            <p:cNvPr id="28" name="Rectangle 26"/>
            <p:cNvSpPr/>
            <p:nvPr/>
          </p:nvSpPr>
          <p:spPr>
            <a:xfrm>
              <a:off x="2765" y="2242"/>
              <a:ext cx="154" cy="3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solidFill>
                    <a:srgbClr val="000000"/>
                  </a:solidFill>
                </a:rPr>
                <a:t> </a:t>
              </a:r>
              <a:endParaRPr lang="en-US" altLang="zh-CN" sz="1800" b="1" dirty="0"/>
            </a:p>
          </p:txBody>
        </p:sp>
        <p:sp>
          <p:nvSpPr>
            <p:cNvPr id="29" name="Oval 27"/>
            <p:cNvSpPr/>
            <p:nvPr/>
          </p:nvSpPr>
          <p:spPr>
            <a:xfrm>
              <a:off x="2608" y="2258"/>
              <a:ext cx="267" cy="267"/>
            </a:xfrm>
            <a:prstGeom prst="ellipse">
              <a:avLst/>
            </a:prstGeom>
            <a:no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30" name="Rectangle 28"/>
            <p:cNvSpPr/>
            <p:nvPr/>
          </p:nvSpPr>
          <p:spPr>
            <a:xfrm>
              <a:off x="3048" y="2022"/>
              <a:ext cx="439" cy="456"/>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31" name="Rectangle 29"/>
            <p:cNvSpPr/>
            <p:nvPr/>
          </p:nvSpPr>
          <p:spPr>
            <a:xfrm>
              <a:off x="3206" y="2117"/>
              <a:ext cx="140" cy="3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solidFill>
                    <a:srgbClr val="000000"/>
                  </a:solidFill>
                </a:rPr>
                <a:t>5</a:t>
              </a:r>
              <a:endParaRPr lang="en-US" altLang="zh-CN" sz="1800" b="1" dirty="0"/>
            </a:p>
          </p:txBody>
        </p:sp>
        <p:sp>
          <p:nvSpPr>
            <p:cNvPr id="32" name="Rectangle 30"/>
            <p:cNvSpPr/>
            <p:nvPr/>
          </p:nvSpPr>
          <p:spPr>
            <a:xfrm>
              <a:off x="3299" y="2117"/>
              <a:ext cx="154" cy="3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solidFill>
                    <a:srgbClr val="000000"/>
                  </a:solidFill>
                </a:rPr>
                <a:t> </a:t>
              </a:r>
              <a:endParaRPr lang="en-US" altLang="zh-CN" sz="1800" b="1" dirty="0"/>
            </a:p>
          </p:txBody>
        </p:sp>
        <p:sp>
          <p:nvSpPr>
            <p:cNvPr id="33" name="Oval 31"/>
            <p:cNvSpPr/>
            <p:nvPr/>
          </p:nvSpPr>
          <p:spPr>
            <a:xfrm>
              <a:off x="3142" y="2132"/>
              <a:ext cx="267" cy="267"/>
            </a:xfrm>
            <a:prstGeom prst="ellipse">
              <a:avLst/>
            </a:prstGeom>
            <a:no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34" name="Rectangle 32"/>
            <p:cNvSpPr/>
            <p:nvPr/>
          </p:nvSpPr>
          <p:spPr>
            <a:xfrm>
              <a:off x="4492" y="2195"/>
              <a:ext cx="440" cy="439"/>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35" name="Rectangle 33"/>
            <p:cNvSpPr/>
            <p:nvPr/>
          </p:nvSpPr>
          <p:spPr>
            <a:xfrm>
              <a:off x="4648" y="2289"/>
              <a:ext cx="140" cy="3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solidFill>
                    <a:srgbClr val="000000"/>
                  </a:solidFill>
                </a:rPr>
                <a:t>7</a:t>
              </a:r>
              <a:endParaRPr lang="en-US" altLang="zh-CN" sz="1800" b="1" dirty="0"/>
            </a:p>
          </p:txBody>
        </p:sp>
        <p:sp>
          <p:nvSpPr>
            <p:cNvPr id="36" name="Rectangle 34"/>
            <p:cNvSpPr/>
            <p:nvPr/>
          </p:nvSpPr>
          <p:spPr>
            <a:xfrm>
              <a:off x="4744" y="2289"/>
              <a:ext cx="154" cy="3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solidFill>
                    <a:srgbClr val="000000"/>
                  </a:solidFill>
                </a:rPr>
                <a:t> </a:t>
              </a:r>
              <a:endParaRPr lang="en-US" altLang="zh-CN" sz="1800" b="1" dirty="0"/>
            </a:p>
          </p:txBody>
        </p:sp>
        <p:sp>
          <p:nvSpPr>
            <p:cNvPr id="37" name="Oval 35"/>
            <p:cNvSpPr/>
            <p:nvPr/>
          </p:nvSpPr>
          <p:spPr>
            <a:xfrm>
              <a:off x="4586" y="2305"/>
              <a:ext cx="267" cy="267"/>
            </a:xfrm>
            <a:prstGeom prst="ellipse">
              <a:avLst/>
            </a:prstGeom>
            <a:no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38" name="Rectangle 36"/>
            <p:cNvSpPr/>
            <p:nvPr/>
          </p:nvSpPr>
          <p:spPr>
            <a:xfrm>
              <a:off x="3692" y="1944"/>
              <a:ext cx="439" cy="455"/>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39" name="Rectangle 37"/>
            <p:cNvSpPr/>
            <p:nvPr/>
          </p:nvSpPr>
          <p:spPr>
            <a:xfrm>
              <a:off x="3849" y="2038"/>
              <a:ext cx="140" cy="3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solidFill>
                    <a:srgbClr val="000000"/>
                  </a:solidFill>
                </a:rPr>
                <a:t>6</a:t>
              </a:r>
              <a:endParaRPr lang="en-US" altLang="zh-CN" sz="1800" b="1" dirty="0"/>
            </a:p>
          </p:txBody>
        </p:sp>
        <p:sp>
          <p:nvSpPr>
            <p:cNvPr id="40" name="Rectangle 38"/>
            <p:cNvSpPr/>
            <p:nvPr/>
          </p:nvSpPr>
          <p:spPr>
            <a:xfrm>
              <a:off x="3943" y="2038"/>
              <a:ext cx="154" cy="3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solidFill>
                    <a:srgbClr val="000000"/>
                  </a:solidFill>
                </a:rPr>
                <a:t> </a:t>
              </a:r>
              <a:endParaRPr lang="en-US" altLang="zh-CN" sz="1800" b="1" dirty="0"/>
            </a:p>
          </p:txBody>
        </p:sp>
        <p:sp>
          <p:nvSpPr>
            <p:cNvPr id="41" name="Oval 39"/>
            <p:cNvSpPr/>
            <p:nvPr/>
          </p:nvSpPr>
          <p:spPr>
            <a:xfrm>
              <a:off x="3786" y="2054"/>
              <a:ext cx="267" cy="267"/>
            </a:xfrm>
            <a:prstGeom prst="ellipse">
              <a:avLst/>
            </a:prstGeom>
            <a:no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42" name="Rectangle 40"/>
            <p:cNvSpPr/>
            <p:nvPr/>
          </p:nvSpPr>
          <p:spPr>
            <a:xfrm>
              <a:off x="3550" y="2901"/>
              <a:ext cx="440" cy="440"/>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43" name="Rectangle 41"/>
            <p:cNvSpPr/>
            <p:nvPr/>
          </p:nvSpPr>
          <p:spPr>
            <a:xfrm>
              <a:off x="3708" y="2996"/>
              <a:ext cx="140" cy="3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solidFill>
                    <a:srgbClr val="000000"/>
                  </a:solidFill>
                </a:rPr>
                <a:t>8</a:t>
              </a:r>
              <a:endParaRPr lang="en-US" altLang="zh-CN" sz="1800" b="1" dirty="0"/>
            </a:p>
          </p:txBody>
        </p:sp>
        <p:sp>
          <p:nvSpPr>
            <p:cNvPr id="44" name="Rectangle 42"/>
            <p:cNvSpPr/>
            <p:nvPr/>
          </p:nvSpPr>
          <p:spPr>
            <a:xfrm>
              <a:off x="3802" y="2996"/>
              <a:ext cx="154" cy="3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solidFill>
                    <a:srgbClr val="000000"/>
                  </a:solidFill>
                </a:rPr>
                <a:t> </a:t>
              </a:r>
              <a:endParaRPr lang="en-US" altLang="zh-CN" sz="1800" b="1" dirty="0"/>
            </a:p>
          </p:txBody>
        </p:sp>
        <p:sp>
          <p:nvSpPr>
            <p:cNvPr id="45" name="Oval 43"/>
            <p:cNvSpPr/>
            <p:nvPr/>
          </p:nvSpPr>
          <p:spPr>
            <a:xfrm>
              <a:off x="3644" y="3011"/>
              <a:ext cx="267" cy="267"/>
            </a:xfrm>
            <a:prstGeom prst="ellipse">
              <a:avLst/>
            </a:prstGeom>
            <a:noFill/>
            <a:ln w="254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46" name="Line 44"/>
            <p:cNvSpPr/>
            <p:nvPr/>
          </p:nvSpPr>
          <p:spPr>
            <a:xfrm>
              <a:off x="3330" y="2368"/>
              <a:ext cx="377" cy="659"/>
            </a:xfrm>
            <a:prstGeom prst="line">
              <a:avLst/>
            </a:prstGeom>
            <a:ln w="25400" cap="flat" cmpd="sng">
              <a:solidFill>
                <a:srgbClr val="000000"/>
              </a:solidFill>
              <a:prstDash val="solid"/>
              <a:headEnd type="none" w="med" len="med"/>
              <a:tailEnd type="none" w="med" len="med"/>
            </a:ln>
          </p:spPr>
        </p:sp>
        <p:sp>
          <p:nvSpPr>
            <p:cNvPr id="47" name="Line 45"/>
            <p:cNvSpPr/>
            <p:nvPr/>
          </p:nvSpPr>
          <p:spPr>
            <a:xfrm flipH="1">
              <a:off x="3990" y="1787"/>
              <a:ext cx="188" cy="329"/>
            </a:xfrm>
            <a:prstGeom prst="line">
              <a:avLst/>
            </a:prstGeom>
            <a:ln w="25400" cap="flat" cmpd="sng">
              <a:solidFill>
                <a:srgbClr val="000000"/>
              </a:solidFill>
              <a:prstDash val="solid"/>
              <a:headEnd type="none" w="med" len="med"/>
              <a:tailEnd type="none" w="med" len="med"/>
            </a:ln>
          </p:spPr>
        </p:sp>
        <p:sp>
          <p:nvSpPr>
            <p:cNvPr id="48" name="Rectangle 46"/>
            <p:cNvSpPr/>
            <p:nvPr/>
          </p:nvSpPr>
          <p:spPr>
            <a:xfrm>
              <a:off x="2702" y="3278"/>
              <a:ext cx="2465" cy="848"/>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49" name="Rectangle 47"/>
            <p:cNvSpPr/>
            <p:nvPr/>
          </p:nvSpPr>
          <p:spPr>
            <a:xfrm>
              <a:off x="3049" y="3418"/>
              <a:ext cx="154" cy="3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50" name="Rectangle 48"/>
            <p:cNvSpPr/>
            <p:nvPr/>
          </p:nvSpPr>
          <p:spPr>
            <a:xfrm>
              <a:off x="3143" y="3418"/>
              <a:ext cx="85" cy="3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solidFill>
                    <a:srgbClr val="000000"/>
                  </a:solidFill>
                </a:rPr>
                <a:t>-</a:t>
              </a:r>
              <a:endParaRPr lang="en-US" altLang="zh-CN" sz="1800" b="1" dirty="0"/>
            </a:p>
          </p:txBody>
        </p:sp>
        <p:sp>
          <p:nvSpPr>
            <p:cNvPr id="51" name="Rectangle 49"/>
            <p:cNvSpPr/>
            <p:nvPr/>
          </p:nvSpPr>
          <p:spPr>
            <a:xfrm>
              <a:off x="3206" y="3418"/>
              <a:ext cx="154" cy="3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52" name="Rectangle 50"/>
            <p:cNvSpPr/>
            <p:nvPr/>
          </p:nvSpPr>
          <p:spPr>
            <a:xfrm>
              <a:off x="3582" y="3452"/>
              <a:ext cx="757" cy="196"/>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1050" b="1" dirty="0">
                  <a:solidFill>
                    <a:srgbClr val="000000"/>
                  </a:solidFill>
                  <a:latin typeface="宋体" panose="02010600030101010101" pitchFamily="2" charset="-122"/>
                </a:rPr>
                <a:t>无向图</a:t>
              </a:r>
              <a:endParaRPr lang="zh-CN" altLang="en-US" sz="1050" b="1" dirty="0"/>
            </a:p>
          </p:txBody>
        </p:sp>
        <p:sp>
          <p:nvSpPr>
            <p:cNvPr id="53" name="Rectangle 51"/>
            <p:cNvSpPr/>
            <p:nvPr/>
          </p:nvSpPr>
          <p:spPr>
            <a:xfrm>
              <a:off x="4193" y="3418"/>
              <a:ext cx="154" cy="67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en-US" altLang="zh-CN" sz="1800" b="1" dirty="0">
                <a:solidFill>
                  <a:srgbClr val="000000"/>
                </a:solidFill>
              </a:endParaRPr>
            </a:p>
            <a:p>
              <a:pPr marL="0" lvl="0" indent="0" eaLnBrk="1" hangingPunct="1">
                <a:spcBef>
                  <a:spcPct val="0"/>
                </a:spcBef>
                <a:buNone/>
              </a:pPr>
              <a:endParaRPr lang="en-US" altLang="zh-CN" sz="1800" b="1" dirty="0"/>
            </a:p>
          </p:txBody>
        </p:sp>
        <p:sp>
          <p:nvSpPr>
            <p:cNvPr id="54" name="Rectangle 52"/>
            <p:cNvSpPr/>
            <p:nvPr/>
          </p:nvSpPr>
          <p:spPr>
            <a:xfrm>
              <a:off x="4335" y="3418"/>
              <a:ext cx="154" cy="3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zh-CN" sz="1800" b="1" dirty="0"/>
            </a:p>
          </p:txBody>
        </p:sp>
        <p:sp>
          <p:nvSpPr>
            <p:cNvPr id="55" name="Rectangle 53"/>
            <p:cNvSpPr/>
            <p:nvPr/>
          </p:nvSpPr>
          <p:spPr>
            <a:xfrm>
              <a:off x="4430" y="3418"/>
              <a:ext cx="154" cy="33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solidFill>
                    <a:srgbClr val="000000"/>
                  </a:solidFill>
                </a:rPr>
                <a:t> </a:t>
              </a:r>
              <a:endParaRPr lang="en-US" altLang="zh-CN" sz="1800" b="1" dirty="0"/>
            </a:p>
          </p:txBody>
        </p:sp>
        <p:sp>
          <p:nvSpPr>
            <p:cNvPr id="56" name="Rectangle 54"/>
            <p:cNvSpPr/>
            <p:nvPr/>
          </p:nvSpPr>
          <p:spPr>
            <a:xfrm>
              <a:off x="2859" y="3810"/>
              <a:ext cx="154" cy="39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100" b="1" dirty="0">
                  <a:solidFill>
                    <a:srgbClr val="000000"/>
                  </a:solidFill>
                </a:rPr>
                <a:t> </a:t>
              </a:r>
              <a:endParaRPr lang="en-US" altLang="zh-CN" sz="1800" b="1" dirty="0"/>
            </a:p>
          </p:txBody>
        </p:sp>
        <p:sp>
          <p:nvSpPr>
            <p:cNvPr id="57" name="Line 55"/>
            <p:cNvSpPr/>
            <p:nvPr/>
          </p:nvSpPr>
          <p:spPr>
            <a:xfrm>
              <a:off x="3849" y="2305"/>
              <a:ext cx="0" cy="753"/>
            </a:xfrm>
            <a:prstGeom prst="line">
              <a:avLst/>
            </a:prstGeom>
            <a:ln w="25400" cap="flat" cmpd="sng">
              <a:solidFill>
                <a:srgbClr val="000000"/>
              </a:solidFill>
              <a:prstDash val="solid"/>
              <a:headEnd type="none" w="med" len="med"/>
              <a:tailEnd type="none" w="med" len="med"/>
            </a:ln>
          </p:spPr>
        </p:sp>
        <p:sp>
          <p:nvSpPr>
            <p:cNvPr id="58" name="Line 56"/>
            <p:cNvSpPr/>
            <p:nvPr/>
          </p:nvSpPr>
          <p:spPr>
            <a:xfrm flipV="1">
              <a:off x="3896" y="2556"/>
              <a:ext cx="785" cy="518"/>
            </a:xfrm>
            <a:prstGeom prst="line">
              <a:avLst/>
            </a:prstGeom>
            <a:ln w="25400" cap="flat" cmpd="sng">
              <a:solidFill>
                <a:srgbClr val="000000"/>
              </a:solidFill>
              <a:prstDash val="solid"/>
              <a:headEnd type="none" w="med" len="med"/>
              <a:tailEnd type="none" w="med" len="med"/>
            </a:ln>
          </p:spPr>
        </p:sp>
      </p:grpSp>
      <p:sp>
        <p:nvSpPr>
          <p:cNvPr id="59" name="Rectangle 57"/>
          <p:cNvSpPr/>
          <p:nvPr/>
        </p:nvSpPr>
        <p:spPr>
          <a:xfrm>
            <a:off x="325821" y="2181225"/>
            <a:ext cx="12700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dirty="0">
                <a:solidFill>
                  <a:srgbClr val="000000"/>
                </a:solidFill>
              </a:rPr>
              <a:t> </a:t>
            </a:r>
            <a:endParaRPr lang="en-US" altLang="zh-CN" sz="1800" b="1" dirty="0"/>
          </a:p>
        </p:txBody>
      </p:sp>
      <p:grpSp>
        <p:nvGrpSpPr>
          <p:cNvPr id="60" name="Group 58"/>
          <p:cNvGrpSpPr/>
          <p:nvPr/>
        </p:nvGrpSpPr>
        <p:grpSpPr>
          <a:xfrm>
            <a:off x="973521" y="2343150"/>
            <a:ext cx="469106" cy="98822"/>
            <a:chOff x="799" y="2007"/>
            <a:chExt cx="394" cy="83"/>
          </a:xfrm>
        </p:grpSpPr>
        <p:sp>
          <p:nvSpPr>
            <p:cNvPr id="61" name="Rectangle 59"/>
            <p:cNvSpPr/>
            <p:nvPr/>
          </p:nvSpPr>
          <p:spPr>
            <a:xfrm>
              <a:off x="799" y="2035"/>
              <a:ext cx="330" cy="18"/>
            </a:xfrm>
            <a:prstGeom prst="rect">
              <a:avLst/>
            </a:prstGeom>
            <a:solidFill>
              <a:srgbClr val="FF0000"/>
            </a:solid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62" name="Freeform 60"/>
            <p:cNvSpPr/>
            <p:nvPr/>
          </p:nvSpPr>
          <p:spPr>
            <a:xfrm>
              <a:off x="1074" y="2007"/>
              <a:ext cx="119" cy="83"/>
            </a:xfrm>
            <a:custGeom>
              <a:avLst/>
              <a:gdLst>
                <a:gd name="txL" fmla="*/ 0 w 119"/>
                <a:gd name="txT" fmla="*/ 0 h 83"/>
                <a:gd name="txR" fmla="*/ 119 w 119"/>
                <a:gd name="txB" fmla="*/ 83 h 83"/>
              </a:gdLst>
              <a:ahLst/>
              <a:cxnLst>
                <a:cxn ang="0">
                  <a:pos x="0" y="83"/>
                </a:cxn>
                <a:cxn ang="0">
                  <a:pos x="119" y="46"/>
                </a:cxn>
                <a:cxn ang="0">
                  <a:pos x="0" y="0"/>
                </a:cxn>
                <a:cxn ang="0">
                  <a:pos x="37" y="46"/>
                </a:cxn>
                <a:cxn ang="0">
                  <a:pos x="0" y="83"/>
                </a:cxn>
              </a:cxnLst>
              <a:rect l="txL" t="txT" r="txR" b="txB"/>
              <a:pathLst>
                <a:path w="119" h="83">
                  <a:moveTo>
                    <a:pt x="0" y="83"/>
                  </a:moveTo>
                  <a:lnTo>
                    <a:pt x="119" y="46"/>
                  </a:lnTo>
                  <a:lnTo>
                    <a:pt x="0" y="0"/>
                  </a:lnTo>
                  <a:lnTo>
                    <a:pt x="37" y="46"/>
                  </a:lnTo>
                  <a:lnTo>
                    <a:pt x="0" y="83"/>
                  </a:lnTo>
                  <a:close/>
                </a:path>
              </a:pathLst>
            </a:custGeom>
            <a:solidFill>
              <a:srgbClr val="FF0000">
                <a:alpha val="100000"/>
              </a:srgbClr>
            </a:solidFill>
            <a:ln w="9525">
              <a:noFill/>
            </a:ln>
          </p:spPr>
          <p:txBody>
            <a:bodyPr/>
            <a:lstStyle/>
            <a:p>
              <a:endParaRPr lang="zh-CN" altLang="en-US" sz="1015"/>
            </a:p>
          </p:txBody>
        </p:sp>
      </p:grpSp>
      <p:sp>
        <p:nvSpPr>
          <p:cNvPr id="63" name="Rectangle 61"/>
          <p:cNvSpPr/>
          <p:nvPr/>
        </p:nvSpPr>
        <p:spPr>
          <a:xfrm>
            <a:off x="432978" y="2289572"/>
            <a:ext cx="40767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dirty="0">
                <a:solidFill>
                  <a:srgbClr val="000000"/>
                </a:solidFill>
              </a:rPr>
              <a:t>DFS(1)</a:t>
            </a:r>
            <a:endParaRPr lang="en-US" altLang="zh-CN" sz="1800" b="1" dirty="0"/>
          </a:p>
        </p:txBody>
      </p:sp>
      <p:sp>
        <p:nvSpPr>
          <p:cNvPr id="64" name="Rectangle 62"/>
          <p:cNvSpPr/>
          <p:nvPr/>
        </p:nvSpPr>
        <p:spPr>
          <a:xfrm>
            <a:off x="1459296" y="2289572"/>
            <a:ext cx="40767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dirty="0">
                <a:solidFill>
                  <a:srgbClr val="000000"/>
                </a:solidFill>
              </a:rPr>
              <a:t>DFS(2)</a:t>
            </a:r>
            <a:endParaRPr lang="en-US" altLang="zh-CN" sz="1800" b="1" dirty="0"/>
          </a:p>
        </p:txBody>
      </p:sp>
      <p:sp>
        <p:nvSpPr>
          <p:cNvPr id="65" name="Rectangle 63"/>
          <p:cNvSpPr/>
          <p:nvPr/>
        </p:nvSpPr>
        <p:spPr>
          <a:xfrm>
            <a:off x="2432037" y="2289572"/>
            <a:ext cx="40767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dirty="0">
                <a:solidFill>
                  <a:srgbClr val="000000"/>
                </a:solidFill>
              </a:rPr>
              <a:t>DFS(4)</a:t>
            </a:r>
            <a:endParaRPr lang="en-US" altLang="zh-CN" sz="1800" b="1" dirty="0"/>
          </a:p>
        </p:txBody>
      </p:sp>
      <p:sp>
        <p:nvSpPr>
          <p:cNvPr id="66" name="Rectangle 64"/>
          <p:cNvSpPr/>
          <p:nvPr/>
        </p:nvSpPr>
        <p:spPr>
          <a:xfrm>
            <a:off x="3403587" y="2289572"/>
            <a:ext cx="40767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dirty="0">
                <a:solidFill>
                  <a:srgbClr val="000000"/>
                </a:solidFill>
              </a:rPr>
              <a:t>DFS(8)</a:t>
            </a:r>
            <a:endParaRPr lang="en-US" altLang="zh-CN" sz="1800" b="1" dirty="0"/>
          </a:p>
        </p:txBody>
      </p:sp>
      <p:sp>
        <p:nvSpPr>
          <p:cNvPr id="67" name="Rectangle 65"/>
          <p:cNvSpPr/>
          <p:nvPr/>
        </p:nvSpPr>
        <p:spPr>
          <a:xfrm>
            <a:off x="4375137" y="2234804"/>
            <a:ext cx="40767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dirty="0">
                <a:solidFill>
                  <a:srgbClr val="000000"/>
                </a:solidFill>
              </a:rPr>
              <a:t>DFS(5)</a:t>
            </a:r>
            <a:endParaRPr lang="en-US" altLang="zh-CN" sz="1800" b="1" dirty="0"/>
          </a:p>
        </p:txBody>
      </p:sp>
      <p:sp>
        <p:nvSpPr>
          <p:cNvPr id="68" name="Rectangle 66"/>
          <p:cNvSpPr/>
          <p:nvPr/>
        </p:nvSpPr>
        <p:spPr>
          <a:xfrm>
            <a:off x="3727437" y="3152775"/>
            <a:ext cx="40767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dirty="0">
                <a:solidFill>
                  <a:srgbClr val="000000"/>
                </a:solidFill>
              </a:rPr>
              <a:t>DFS(6)</a:t>
            </a:r>
            <a:endParaRPr lang="en-US" altLang="zh-CN" sz="1800" b="1" dirty="0"/>
          </a:p>
        </p:txBody>
      </p:sp>
      <p:sp>
        <p:nvSpPr>
          <p:cNvPr id="69" name="Rectangle 67"/>
          <p:cNvSpPr/>
          <p:nvPr/>
        </p:nvSpPr>
        <p:spPr>
          <a:xfrm>
            <a:off x="4700178" y="3207544"/>
            <a:ext cx="40767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dirty="0">
                <a:solidFill>
                  <a:srgbClr val="000000"/>
                </a:solidFill>
              </a:rPr>
              <a:t>DFS(3)</a:t>
            </a:r>
            <a:endParaRPr lang="en-US" altLang="zh-CN" sz="1800" b="1" dirty="0"/>
          </a:p>
        </p:txBody>
      </p:sp>
      <p:sp>
        <p:nvSpPr>
          <p:cNvPr id="70" name="Rectangle 68"/>
          <p:cNvSpPr/>
          <p:nvPr/>
        </p:nvSpPr>
        <p:spPr>
          <a:xfrm>
            <a:off x="5671728" y="3207544"/>
            <a:ext cx="407670" cy="18415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b="1" dirty="0">
                <a:solidFill>
                  <a:srgbClr val="000000"/>
                </a:solidFill>
              </a:rPr>
              <a:t>DFS(7)</a:t>
            </a:r>
            <a:endParaRPr lang="en-US" altLang="zh-CN" sz="1800" b="1" dirty="0"/>
          </a:p>
        </p:txBody>
      </p:sp>
      <p:grpSp>
        <p:nvGrpSpPr>
          <p:cNvPr id="71" name="Group 70"/>
          <p:cNvGrpSpPr/>
          <p:nvPr/>
        </p:nvGrpSpPr>
        <p:grpSpPr>
          <a:xfrm>
            <a:off x="1945071" y="2343150"/>
            <a:ext cx="469106" cy="98822"/>
            <a:chOff x="799" y="2007"/>
            <a:chExt cx="394" cy="83"/>
          </a:xfrm>
        </p:grpSpPr>
        <p:sp>
          <p:nvSpPr>
            <p:cNvPr id="72" name="Rectangle 71"/>
            <p:cNvSpPr/>
            <p:nvPr/>
          </p:nvSpPr>
          <p:spPr>
            <a:xfrm>
              <a:off x="799" y="2035"/>
              <a:ext cx="330" cy="18"/>
            </a:xfrm>
            <a:prstGeom prst="rect">
              <a:avLst/>
            </a:prstGeom>
            <a:solidFill>
              <a:srgbClr val="FF0000"/>
            </a:solid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73" name="Freeform 72"/>
            <p:cNvSpPr/>
            <p:nvPr/>
          </p:nvSpPr>
          <p:spPr>
            <a:xfrm>
              <a:off x="1074" y="2007"/>
              <a:ext cx="119" cy="83"/>
            </a:xfrm>
            <a:custGeom>
              <a:avLst/>
              <a:gdLst>
                <a:gd name="txL" fmla="*/ 0 w 119"/>
                <a:gd name="txT" fmla="*/ 0 h 83"/>
                <a:gd name="txR" fmla="*/ 119 w 119"/>
                <a:gd name="txB" fmla="*/ 83 h 83"/>
              </a:gdLst>
              <a:ahLst/>
              <a:cxnLst>
                <a:cxn ang="0">
                  <a:pos x="0" y="83"/>
                </a:cxn>
                <a:cxn ang="0">
                  <a:pos x="119" y="46"/>
                </a:cxn>
                <a:cxn ang="0">
                  <a:pos x="0" y="0"/>
                </a:cxn>
                <a:cxn ang="0">
                  <a:pos x="37" y="46"/>
                </a:cxn>
                <a:cxn ang="0">
                  <a:pos x="0" y="83"/>
                </a:cxn>
              </a:cxnLst>
              <a:rect l="txL" t="txT" r="txR" b="txB"/>
              <a:pathLst>
                <a:path w="119" h="83">
                  <a:moveTo>
                    <a:pt x="0" y="83"/>
                  </a:moveTo>
                  <a:lnTo>
                    <a:pt x="119" y="46"/>
                  </a:lnTo>
                  <a:lnTo>
                    <a:pt x="0" y="0"/>
                  </a:lnTo>
                  <a:lnTo>
                    <a:pt x="37" y="46"/>
                  </a:lnTo>
                  <a:lnTo>
                    <a:pt x="0" y="83"/>
                  </a:lnTo>
                  <a:close/>
                </a:path>
              </a:pathLst>
            </a:custGeom>
            <a:solidFill>
              <a:srgbClr val="FF0000">
                <a:alpha val="100000"/>
              </a:srgbClr>
            </a:solidFill>
            <a:ln w="9525">
              <a:noFill/>
            </a:ln>
          </p:spPr>
          <p:txBody>
            <a:bodyPr/>
            <a:lstStyle/>
            <a:p>
              <a:endParaRPr lang="zh-CN" altLang="en-US" sz="1015"/>
            </a:p>
          </p:txBody>
        </p:sp>
      </p:grpSp>
      <p:grpSp>
        <p:nvGrpSpPr>
          <p:cNvPr id="74" name="Group 73"/>
          <p:cNvGrpSpPr/>
          <p:nvPr/>
        </p:nvGrpSpPr>
        <p:grpSpPr>
          <a:xfrm>
            <a:off x="2917812" y="2343150"/>
            <a:ext cx="469106" cy="98822"/>
            <a:chOff x="799" y="2007"/>
            <a:chExt cx="394" cy="83"/>
          </a:xfrm>
        </p:grpSpPr>
        <p:sp>
          <p:nvSpPr>
            <p:cNvPr id="75" name="Rectangle 74"/>
            <p:cNvSpPr/>
            <p:nvPr/>
          </p:nvSpPr>
          <p:spPr>
            <a:xfrm>
              <a:off x="799" y="2035"/>
              <a:ext cx="330" cy="18"/>
            </a:xfrm>
            <a:prstGeom prst="rect">
              <a:avLst/>
            </a:prstGeom>
            <a:solidFill>
              <a:srgbClr val="FF0000"/>
            </a:solid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76" name="Freeform 75"/>
            <p:cNvSpPr/>
            <p:nvPr/>
          </p:nvSpPr>
          <p:spPr>
            <a:xfrm>
              <a:off x="1074" y="2007"/>
              <a:ext cx="119" cy="83"/>
            </a:xfrm>
            <a:custGeom>
              <a:avLst/>
              <a:gdLst>
                <a:gd name="txL" fmla="*/ 0 w 119"/>
                <a:gd name="txT" fmla="*/ 0 h 83"/>
                <a:gd name="txR" fmla="*/ 119 w 119"/>
                <a:gd name="txB" fmla="*/ 83 h 83"/>
              </a:gdLst>
              <a:ahLst/>
              <a:cxnLst>
                <a:cxn ang="0">
                  <a:pos x="0" y="83"/>
                </a:cxn>
                <a:cxn ang="0">
                  <a:pos x="119" y="46"/>
                </a:cxn>
                <a:cxn ang="0">
                  <a:pos x="0" y="0"/>
                </a:cxn>
                <a:cxn ang="0">
                  <a:pos x="37" y="46"/>
                </a:cxn>
                <a:cxn ang="0">
                  <a:pos x="0" y="83"/>
                </a:cxn>
              </a:cxnLst>
              <a:rect l="txL" t="txT" r="txR" b="txB"/>
              <a:pathLst>
                <a:path w="119" h="83">
                  <a:moveTo>
                    <a:pt x="0" y="83"/>
                  </a:moveTo>
                  <a:lnTo>
                    <a:pt x="119" y="46"/>
                  </a:lnTo>
                  <a:lnTo>
                    <a:pt x="0" y="0"/>
                  </a:lnTo>
                  <a:lnTo>
                    <a:pt x="37" y="46"/>
                  </a:lnTo>
                  <a:lnTo>
                    <a:pt x="0" y="83"/>
                  </a:lnTo>
                  <a:close/>
                </a:path>
              </a:pathLst>
            </a:custGeom>
            <a:solidFill>
              <a:srgbClr val="FF0000">
                <a:alpha val="100000"/>
              </a:srgbClr>
            </a:solidFill>
            <a:ln w="9525">
              <a:noFill/>
            </a:ln>
          </p:spPr>
          <p:txBody>
            <a:bodyPr/>
            <a:lstStyle/>
            <a:p>
              <a:endParaRPr lang="zh-CN" altLang="en-US" sz="1015"/>
            </a:p>
          </p:txBody>
        </p:sp>
      </p:grpSp>
      <p:grpSp>
        <p:nvGrpSpPr>
          <p:cNvPr id="77" name="Group 76"/>
          <p:cNvGrpSpPr/>
          <p:nvPr/>
        </p:nvGrpSpPr>
        <p:grpSpPr>
          <a:xfrm>
            <a:off x="3889362" y="2343150"/>
            <a:ext cx="469106" cy="98822"/>
            <a:chOff x="799" y="2007"/>
            <a:chExt cx="394" cy="83"/>
          </a:xfrm>
        </p:grpSpPr>
        <p:sp>
          <p:nvSpPr>
            <p:cNvPr id="78" name="Rectangle 77"/>
            <p:cNvSpPr/>
            <p:nvPr/>
          </p:nvSpPr>
          <p:spPr>
            <a:xfrm>
              <a:off x="799" y="2035"/>
              <a:ext cx="330" cy="18"/>
            </a:xfrm>
            <a:prstGeom prst="rect">
              <a:avLst/>
            </a:prstGeom>
            <a:solidFill>
              <a:srgbClr val="FF0000"/>
            </a:solid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79" name="Freeform 78"/>
            <p:cNvSpPr/>
            <p:nvPr/>
          </p:nvSpPr>
          <p:spPr>
            <a:xfrm>
              <a:off x="1074" y="2007"/>
              <a:ext cx="119" cy="83"/>
            </a:xfrm>
            <a:custGeom>
              <a:avLst/>
              <a:gdLst>
                <a:gd name="txL" fmla="*/ 0 w 119"/>
                <a:gd name="txT" fmla="*/ 0 h 83"/>
                <a:gd name="txR" fmla="*/ 119 w 119"/>
                <a:gd name="txB" fmla="*/ 83 h 83"/>
              </a:gdLst>
              <a:ahLst/>
              <a:cxnLst>
                <a:cxn ang="0">
                  <a:pos x="0" y="83"/>
                </a:cxn>
                <a:cxn ang="0">
                  <a:pos x="119" y="46"/>
                </a:cxn>
                <a:cxn ang="0">
                  <a:pos x="0" y="0"/>
                </a:cxn>
                <a:cxn ang="0">
                  <a:pos x="37" y="46"/>
                </a:cxn>
                <a:cxn ang="0">
                  <a:pos x="0" y="83"/>
                </a:cxn>
              </a:cxnLst>
              <a:rect l="txL" t="txT" r="txR" b="txB"/>
              <a:pathLst>
                <a:path w="119" h="83">
                  <a:moveTo>
                    <a:pt x="0" y="83"/>
                  </a:moveTo>
                  <a:lnTo>
                    <a:pt x="119" y="46"/>
                  </a:lnTo>
                  <a:lnTo>
                    <a:pt x="0" y="0"/>
                  </a:lnTo>
                  <a:lnTo>
                    <a:pt x="37" y="46"/>
                  </a:lnTo>
                  <a:lnTo>
                    <a:pt x="0" y="83"/>
                  </a:lnTo>
                  <a:close/>
                </a:path>
              </a:pathLst>
            </a:custGeom>
            <a:solidFill>
              <a:srgbClr val="FF0000">
                <a:alpha val="100000"/>
              </a:srgbClr>
            </a:solidFill>
            <a:ln w="9525">
              <a:noFill/>
            </a:ln>
          </p:spPr>
          <p:txBody>
            <a:bodyPr/>
            <a:lstStyle/>
            <a:p>
              <a:endParaRPr lang="zh-CN" altLang="en-US" sz="1015"/>
            </a:p>
          </p:txBody>
        </p:sp>
      </p:grpSp>
      <p:grpSp>
        <p:nvGrpSpPr>
          <p:cNvPr id="80" name="Group 79"/>
          <p:cNvGrpSpPr/>
          <p:nvPr/>
        </p:nvGrpSpPr>
        <p:grpSpPr>
          <a:xfrm>
            <a:off x="3944130" y="3261122"/>
            <a:ext cx="971550" cy="432197"/>
            <a:chOff x="3923" y="3521"/>
            <a:chExt cx="1124" cy="447"/>
          </a:xfrm>
        </p:grpSpPr>
        <p:grpSp>
          <p:nvGrpSpPr>
            <p:cNvPr id="81" name="Group 80"/>
            <p:cNvGrpSpPr/>
            <p:nvPr/>
          </p:nvGrpSpPr>
          <p:grpSpPr>
            <a:xfrm>
              <a:off x="4332" y="3748"/>
              <a:ext cx="715" cy="220"/>
              <a:chOff x="4410" y="2741"/>
              <a:chExt cx="715" cy="220"/>
            </a:xfrm>
          </p:grpSpPr>
          <p:sp>
            <p:nvSpPr>
              <p:cNvPr id="95" name="Freeform 81"/>
              <p:cNvSpPr/>
              <p:nvPr/>
            </p:nvSpPr>
            <p:spPr>
              <a:xfrm>
                <a:off x="5107" y="2741"/>
                <a:ext cx="18" cy="18"/>
              </a:xfrm>
              <a:custGeom>
                <a:avLst/>
                <a:gdLst>
                  <a:gd name="txL" fmla="*/ 0 w 18"/>
                  <a:gd name="txT" fmla="*/ 0 h 18"/>
                  <a:gd name="txR" fmla="*/ 18 w 18"/>
                  <a:gd name="txB" fmla="*/ 18 h 18"/>
                </a:gdLst>
                <a:ahLst/>
                <a:cxnLst>
                  <a:cxn ang="0">
                    <a:pos x="18" y="9"/>
                  </a:cxn>
                  <a:cxn ang="0">
                    <a:pos x="9" y="0"/>
                  </a:cxn>
                  <a:cxn ang="0">
                    <a:pos x="9" y="0"/>
                  </a:cxn>
                  <a:cxn ang="0">
                    <a:pos x="0" y="9"/>
                  </a:cxn>
                  <a:cxn ang="0">
                    <a:pos x="0" y="9"/>
                  </a:cxn>
                  <a:cxn ang="0">
                    <a:pos x="0" y="18"/>
                  </a:cxn>
                  <a:cxn ang="0">
                    <a:pos x="9" y="18"/>
                  </a:cxn>
                  <a:cxn ang="0">
                    <a:pos x="18" y="9"/>
                  </a:cxn>
                </a:cxnLst>
                <a:rect l="txL" t="txT" r="txR" b="txB"/>
                <a:pathLst>
                  <a:path w="18" h="18">
                    <a:moveTo>
                      <a:pt x="18" y="9"/>
                    </a:moveTo>
                    <a:lnTo>
                      <a:pt x="9" y="0"/>
                    </a:lnTo>
                    <a:lnTo>
                      <a:pt x="0" y="9"/>
                    </a:lnTo>
                    <a:lnTo>
                      <a:pt x="0" y="18"/>
                    </a:lnTo>
                    <a:lnTo>
                      <a:pt x="9" y="18"/>
                    </a:lnTo>
                    <a:lnTo>
                      <a:pt x="18" y="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96" name="Freeform 82"/>
              <p:cNvSpPr/>
              <p:nvPr/>
            </p:nvSpPr>
            <p:spPr>
              <a:xfrm>
                <a:off x="5089" y="2777"/>
                <a:ext cx="18" cy="19"/>
              </a:xfrm>
              <a:custGeom>
                <a:avLst/>
                <a:gdLst>
                  <a:gd name="txL" fmla="*/ 0 w 18"/>
                  <a:gd name="txT" fmla="*/ 0 h 19"/>
                  <a:gd name="txR" fmla="*/ 18 w 18"/>
                  <a:gd name="txB" fmla="*/ 19 h 19"/>
                </a:gdLst>
                <a:ahLst/>
                <a:cxnLst>
                  <a:cxn ang="0">
                    <a:pos x="18" y="10"/>
                  </a:cxn>
                  <a:cxn ang="0">
                    <a:pos x="18" y="0"/>
                  </a:cxn>
                  <a:cxn ang="0">
                    <a:pos x="9" y="0"/>
                  </a:cxn>
                  <a:cxn ang="0">
                    <a:pos x="0" y="10"/>
                  </a:cxn>
                  <a:cxn ang="0">
                    <a:pos x="0" y="10"/>
                  </a:cxn>
                  <a:cxn ang="0">
                    <a:pos x="9" y="19"/>
                  </a:cxn>
                  <a:cxn ang="0">
                    <a:pos x="18" y="19"/>
                  </a:cxn>
                  <a:cxn ang="0">
                    <a:pos x="18" y="10"/>
                  </a:cxn>
                </a:cxnLst>
                <a:rect l="txL" t="txT" r="txR" b="txB"/>
                <a:pathLst>
                  <a:path w="18" h="19">
                    <a:moveTo>
                      <a:pt x="18" y="10"/>
                    </a:moveTo>
                    <a:lnTo>
                      <a:pt x="18" y="0"/>
                    </a:lnTo>
                    <a:lnTo>
                      <a:pt x="9" y="0"/>
                    </a:lnTo>
                    <a:lnTo>
                      <a:pt x="0" y="10"/>
                    </a:lnTo>
                    <a:lnTo>
                      <a:pt x="9" y="19"/>
                    </a:lnTo>
                    <a:lnTo>
                      <a:pt x="18" y="19"/>
                    </a:lnTo>
                    <a:lnTo>
                      <a:pt x="18" y="10"/>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97" name="Freeform 83"/>
              <p:cNvSpPr/>
              <p:nvPr/>
            </p:nvSpPr>
            <p:spPr>
              <a:xfrm>
                <a:off x="5080" y="2805"/>
                <a:ext cx="18" cy="18"/>
              </a:xfrm>
              <a:custGeom>
                <a:avLst/>
                <a:gdLst>
                  <a:gd name="txL" fmla="*/ 0 w 18"/>
                  <a:gd name="txT" fmla="*/ 0 h 18"/>
                  <a:gd name="txR" fmla="*/ 18 w 18"/>
                  <a:gd name="txB" fmla="*/ 18 h 18"/>
                </a:gdLst>
                <a:ahLst/>
                <a:cxnLst>
                  <a:cxn ang="0">
                    <a:pos x="18" y="9"/>
                  </a:cxn>
                  <a:cxn ang="0">
                    <a:pos x="9" y="0"/>
                  </a:cxn>
                  <a:cxn ang="0">
                    <a:pos x="0" y="0"/>
                  </a:cxn>
                  <a:cxn ang="0">
                    <a:pos x="0" y="9"/>
                  </a:cxn>
                  <a:cxn ang="0">
                    <a:pos x="0" y="9"/>
                  </a:cxn>
                  <a:cxn ang="0">
                    <a:pos x="0" y="18"/>
                  </a:cxn>
                  <a:cxn ang="0">
                    <a:pos x="9" y="18"/>
                  </a:cxn>
                  <a:cxn ang="0">
                    <a:pos x="18" y="9"/>
                  </a:cxn>
                </a:cxnLst>
                <a:rect l="txL" t="txT" r="txR" b="txB"/>
                <a:pathLst>
                  <a:path w="18" h="18">
                    <a:moveTo>
                      <a:pt x="18" y="9"/>
                    </a:moveTo>
                    <a:lnTo>
                      <a:pt x="9" y="0"/>
                    </a:lnTo>
                    <a:lnTo>
                      <a:pt x="0" y="0"/>
                    </a:lnTo>
                    <a:lnTo>
                      <a:pt x="0" y="9"/>
                    </a:lnTo>
                    <a:lnTo>
                      <a:pt x="0" y="18"/>
                    </a:lnTo>
                    <a:lnTo>
                      <a:pt x="9" y="18"/>
                    </a:lnTo>
                    <a:lnTo>
                      <a:pt x="18" y="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98" name="Freeform 84"/>
              <p:cNvSpPr/>
              <p:nvPr/>
            </p:nvSpPr>
            <p:spPr>
              <a:xfrm>
                <a:off x="5061" y="2842"/>
                <a:ext cx="19" cy="18"/>
              </a:xfrm>
              <a:custGeom>
                <a:avLst/>
                <a:gdLst>
                  <a:gd name="txL" fmla="*/ 0 w 19"/>
                  <a:gd name="txT" fmla="*/ 0 h 18"/>
                  <a:gd name="txR" fmla="*/ 19 w 19"/>
                  <a:gd name="txB" fmla="*/ 18 h 18"/>
                </a:gdLst>
                <a:ahLst/>
                <a:cxnLst>
                  <a:cxn ang="0">
                    <a:pos x="9" y="18"/>
                  </a:cxn>
                  <a:cxn ang="0">
                    <a:pos x="19" y="9"/>
                  </a:cxn>
                  <a:cxn ang="0">
                    <a:pos x="9" y="0"/>
                  </a:cxn>
                  <a:cxn ang="0">
                    <a:pos x="0" y="0"/>
                  </a:cxn>
                  <a:cxn ang="0">
                    <a:pos x="0" y="0"/>
                  </a:cxn>
                  <a:cxn ang="0">
                    <a:pos x="0" y="9"/>
                  </a:cxn>
                  <a:cxn ang="0">
                    <a:pos x="0" y="18"/>
                  </a:cxn>
                  <a:cxn ang="0">
                    <a:pos x="9" y="18"/>
                  </a:cxn>
                </a:cxnLst>
                <a:rect l="txL" t="txT" r="txR" b="txB"/>
                <a:pathLst>
                  <a:path w="19" h="18">
                    <a:moveTo>
                      <a:pt x="9" y="18"/>
                    </a:moveTo>
                    <a:lnTo>
                      <a:pt x="19" y="9"/>
                    </a:lnTo>
                    <a:lnTo>
                      <a:pt x="9" y="0"/>
                    </a:lnTo>
                    <a:lnTo>
                      <a:pt x="0" y="0"/>
                    </a:lnTo>
                    <a:lnTo>
                      <a:pt x="0" y="9"/>
                    </a:lnTo>
                    <a:lnTo>
                      <a:pt x="0" y="18"/>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99" name="Freeform 85"/>
              <p:cNvSpPr/>
              <p:nvPr/>
            </p:nvSpPr>
            <p:spPr>
              <a:xfrm>
                <a:off x="5043" y="2869"/>
                <a:ext cx="18" cy="18"/>
              </a:xfrm>
              <a:custGeom>
                <a:avLst/>
                <a:gdLst>
                  <a:gd name="txL" fmla="*/ 0 w 18"/>
                  <a:gd name="txT" fmla="*/ 0 h 18"/>
                  <a:gd name="txR" fmla="*/ 18 w 18"/>
                  <a:gd name="txB" fmla="*/ 18 h 18"/>
                </a:gdLst>
                <a:ahLst/>
                <a:cxnLst>
                  <a:cxn ang="0">
                    <a:pos x="9" y="18"/>
                  </a:cxn>
                  <a:cxn ang="0">
                    <a:pos x="18" y="9"/>
                  </a:cxn>
                  <a:cxn ang="0">
                    <a:pos x="9" y="0"/>
                  </a:cxn>
                  <a:cxn ang="0">
                    <a:pos x="0" y="0"/>
                  </a:cxn>
                  <a:cxn ang="0">
                    <a:pos x="0" y="0"/>
                  </a:cxn>
                  <a:cxn ang="0">
                    <a:pos x="0" y="9"/>
                  </a:cxn>
                  <a:cxn ang="0">
                    <a:pos x="0" y="18"/>
                  </a:cxn>
                  <a:cxn ang="0">
                    <a:pos x="9" y="18"/>
                  </a:cxn>
                </a:cxnLst>
                <a:rect l="txL" t="txT" r="txR" b="txB"/>
                <a:pathLst>
                  <a:path w="18" h="18">
                    <a:moveTo>
                      <a:pt x="9" y="18"/>
                    </a:moveTo>
                    <a:lnTo>
                      <a:pt x="18" y="9"/>
                    </a:lnTo>
                    <a:lnTo>
                      <a:pt x="9" y="0"/>
                    </a:lnTo>
                    <a:lnTo>
                      <a:pt x="0" y="0"/>
                    </a:lnTo>
                    <a:lnTo>
                      <a:pt x="0" y="9"/>
                    </a:lnTo>
                    <a:lnTo>
                      <a:pt x="0" y="18"/>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00" name="Freeform 86"/>
              <p:cNvSpPr/>
              <p:nvPr/>
            </p:nvSpPr>
            <p:spPr>
              <a:xfrm>
                <a:off x="5015" y="2897"/>
                <a:ext cx="19" cy="18"/>
              </a:xfrm>
              <a:custGeom>
                <a:avLst/>
                <a:gdLst>
                  <a:gd name="txL" fmla="*/ 0 w 19"/>
                  <a:gd name="txT" fmla="*/ 0 h 18"/>
                  <a:gd name="txR" fmla="*/ 19 w 19"/>
                  <a:gd name="txB" fmla="*/ 18 h 18"/>
                </a:gdLst>
                <a:ahLst/>
                <a:cxnLst>
                  <a:cxn ang="0">
                    <a:pos x="19" y="18"/>
                  </a:cxn>
                  <a:cxn ang="0">
                    <a:pos x="19" y="9"/>
                  </a:cxn>
                  <a:cxn ang="0">
                    <a:pos x="19" y="0"/>
                  </a:cxn>
                  <a:cxn ang="0">
                    <a:pos x="10" y="0"/>
                  </a:cxn>
                  <a:cxn ang="0">
                    <a:pos x="10" y="0"/>
                  </a:cxn>
                  <a:cxn ang="0">
                    <a:pos x="0" y="9"/>
                  </a:cxn>
                  <a:cxn ang="0">
                    <a:pos x="10" y="18"/>
                  </a:cxn>
                  <a:cxn ang="0">
                    <a:pos x="19" y="18"/>
                  </a:cxn>
                </a:cxnLst>
                <a:rect l="txL" t="txT" r="txR" b="txB"/>
                <a:pathLst>
                  <a:path w="19" h="18">
                    <a:moveTo>
                      <a:pt x="19" y="18"/>
                    </a:moveTo>
                    <a:lnTo>
                      <a:pt x="19" y="9"/>
                    </a:lnTo>
                    <a:lnTo>
                      <a:pt x="19" y="0"/>
                    </a:lnTo>
                    <a:lnTo>
                      <a:pt x="10" y="0"/>
                    </a:lnTo>
                    <a:lnTo>
                      <a:pt x="0" y="9"/>
                    </a:lnTo>
                    <a:lnTo>
                      <a:pt x="10" y="18"/>
                    </a:lnTo>
                    <a:lnTo>
                      <a:pt x="1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01" name="Freeform 87"/>
              <p:cNvSpPr/>
              <p:nvPr/>
            </p:nvSpPr>
            <p:spPr>
              <a:xfrm>
                <a:off x="4988" y="2924"/>
                <a:ext cx="18" cy="18"/>
              </a:xfrm>
              <a:custGeom>
                <a:avLst/>
                <a:gdLst>
                  <a:gd name="txL" fmla="*/ 0 w 18"/>
                  <a:gd name="txT" fmla="*/ 0 h 18"/>
                  <a:gd name="txR" fmla="*/ 18 w 18"/>
                  <a:gd name="txB" fmla="*/ 18 h 18"/>
                </a:gdLst>
                <a:ahLst/>
                <a:cxnLst>
                  <a:cxn ang="0">
                    <a:pos x="9" y="18"/>
                  </a:cxn>
                  <a:cxn ang="0">
                    <a:pos x="18" y="9"/>
                  </a:cxn>
                  <a:cxn ang="0">
                    <a:pos x="9" y="0"/>
                  </a:cxn>
                  <a:cxn ang="0">
                    <a:pos x="0" y="0"/>
                  </a:cxn>
                  <a:cxn ang="0">
                    <a:pos x="0" y="0"/>
                  </a:cxn>
                  <a:cxn ang="0">
                    <a:pos x="0" y="9"/>
                  </a:cxn>
                  <a:cxn ang="0">
                    <a:pos x="0" y="18"/>
                  </a:cxn>
                  <a:cxn ang="0">
                    <a:pos x="9" y="18"/>
                  </a:cxn>
                </a:cxnLst>
                <a:rect l="txL" t="txT" r="txR" b="txB"/>
                <a:pathLst>
                  <a:path w="18" h="18">
                    <a:moveTo>
                      <a:pt x="9" y="18"/>
                    </a:moveTo>
                    <a:lnTo>
                      <a:pt x="18" y="9"/>
                    </a:lnTo>
                    <a:lnTo>
                      <a:pt x="9" y="0"/>
                    </a:lnTo>
                    <a:lnTo>
                      <a:pt x="0" y="0"/>
                    </a:lnTo>
                    <a:lnTo>
                      <a:pt x="0" y="9"/>
                    </a:lnTo>
                    <a:lnTo>
                      <a:pt x="0" y="18"/>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02" name="Freeform 88"/>
              <p:cNvSpPr/>
              <p:nvPr/>
            </p:nvSpPr>
            <p:spPr>
              <a:xfrm>
                <a:off x="4951" y="2933"/>
                <a:ext cx="19" cy="19"/>
              </a:xfrm>
              <a:custGeom>
                <a:avLst/>
                <a:gdLst>
                  <a:gd name="txL" fmla="*/ 0 w 19"/>
                  <a:gd name="txT" fmla="*/ 0 h 19"/>
                  <a:gd name="txR" fmla="*/ 19 w 19"/>
                  <a:gd name="txB" fmla="*/ 19 h 19"/>
                </a:gdLst>
                <a:ahLst/>
                <a:cxnLst>
                  <a:cxn ang="0">
                    <a:pos x="19" y="19"/>
                  </a:cxn>
                  <a:cxn ang="0">
                    <a:pos x="19" y="9"/>
                  </a:cxn>
                  <a:cxn ang="0">
                    <a:pos x="19" y="0"/>
                  </a:cxn>
                  <a:cxn ang="0">
                    <a:pos x="9" y="0"/>
                  </a:cxn>
                  <a:cxn ang="0">
                    <a:pos x="9" y="0"/>
                  </a:cxn>
                  <a:cxn ang="0">
                    <a:pos x="0" y="9"/>
                  </a:cxn>
                  <a:cxn ang="0">
                    <a:pos x="9" y="19"/>
                  </a:cxn>
                  <a:cxn ang="0">
                    <a:pos x="19" y="19"/>
                  </a:cxn>
                </a:cxnLst>
                <a:rect l="txL" t="txT" r="txR" b="txB"/>
                <a:pathLst>
                  <a:path w="19" h="19">
                    <a:moveTo>
                      <a:pt x="19" y="19"/>
                    </a:moveTo>
                    <a:lnTo>
                      <a:pt x="19" y="9"/>
                    </a:lnTo>
                    <a:lnTo>
                      <a:pt x="19" y="0"/>
                    </a:lnTo>
                    <a:lnTo>
                      <a:pt x="9" y="0"/>
                    </a:lnTo>
                    <a:lnTo>
                      <a:pt x="0" y="9"/>
                    </a:lnTo>
                    <a:lnTo>
                      <a:pt x="9" y="19"/>
                    </a:lnTo>
                    <a:lnTo>
                      <a:pt x="19"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03" name="Freeform 89"/>
              <p:cNvSpPr/>
              <p:nvPr/>
            </p:nvSpPr>
            <p:spPr>
              <a:xfrm>
                <a:off x="4915" y="2942"/>
                <a:ext cx="18" cy="19"/>
              </a:xfrm>
              <a:custGeom>
                <a:avLst/>
                <a:gdLst>
                  <a:gd name="txL" fmla="*/ 0 w 18"/>
                  <a:gd name="txT" fmla="*/ 0 h 19"/>
                  <a:gd name="txR" fmla="*/ 18 w 18"/>
                  <a:gd name="txB" fmla="*/ 19 h 19"/>
                </a:gdLst>
                <a:ahLst/>
                <a:cxnLst>
                  <a:cxn ang="0">
                    <a:pos x="18" y="19"/>
                  </a:cxn>
                  <a:cxn ang="0">
                    <a:pos x="18" y="10"/>
                  </a:cxn>
                  <a:cxn ang="0">
                    <a:pos x="18" y="0"/>
                  </a:cxn>
                  <a:cxn ang="0">
                    <a:pos x="9" y="0"/>
                  </a:cxn>
                  <a:cxn ang="0">
                    <a:pos x="9" y="0"/>
                  </a:cxn>
                  <a:cxn ang="0">
                    <a:pos x="0" y="10"/>
                  </a:cxn>
                  <a:cxn ang="0">
                    <a:pos x="9" y="19"/>
                  </a:cxn>
                  <a:cxn ang="0">
                    <a:pos x="18" y="19"/>
                  </a:cxn>
                </a:cxnLst>
                <a:rect l="txL" t="txT" r="txR" b="txB"/>
                <a:pathLst>
                  <a:path w="18" h="19">
                    <a:moveTo>
                      <a:pt x="18" y="19"/>
                    </a:moveTo>
                    <a:lnTo>
                      <a:pt x="18" y="10"/>
                    </a:lnTo>
                    <a:lnTo>
                      <a:pt x="18" y="0"/>
                    </a:lnTo>
                    <a:lnTo>
                      <a:pt x="9" y="0"/>
                    </a:lnTo>
                    <a:lnTo>
                      <a:pt x="0" y="10"/>
                    </a:lnTo>
                    <a:lnTo>
                      <a:pt x="9" y="19"/>
                    </a:lnTo>
                    <a:lnTo>
                      <a:pt x="18"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04" name="Freeform 90"/>
              <p:cNvSpPr/>
              <p:nvPr/>
            </p:nvSpPr>
            <p:spPr>
              <a:xfrm>
                <a:off x="4878" y="2942"/>
                <a:ext cx="18" cy="19"/>
              </a:xfrm>
              <a:custGeom>
                <a:avLst/>
                <a:gdLst>
                  <a:gd name="txL" fmla="*/ 0 w 18"/>
                  <a:gd name="txT" fmla="*/ 0 h 19"/>
                  <a:gd name="txR" fmla="*/ 18 w 18"/>
                  <a:gd name="txB" fmla="*/ 19 h 19"/>
                </a:gdLst>
                <a:ahLst/>
                <a:cxnLst>
                  <a:cxn ang="0">
                    <a:pos x="18" y="19"/>
                  </a:cxn>
                  <a:cxn ang="0">
                    <a:pos x="18" y="10"/>
                  </a:cxn>
                  <a:cxn ang="0">
                    <a:pos x="18" y="0"/>
                  </a:cxn>
                  <a:cxn ang="0">
                    <a:pos x="9" y="0"/>
                  </a:cxn>
                  <a:cxn ang="0">
                    <a:pos x="9" y="0"/>
                  </a:cxn>
                  <a:cxn ang="0">
                    <a:pos x="0" y="10"/>
                  </a:cxn>
                  <a:cxn ang="0">
                    <a:pos x="9" y="19"/>
                  </a:cxn>
                  <a:cxn ang="0">
                    <a:pos x="18" y="19"/>
                  </a:cxn>
                </a:cxnLst>
                <a:rect l="txL" t="txT" r="txR" b="txB"/>
                <a:pathLst>
                  <a:path w="18" h="19">
                    <a:moveTo>
                      <a:pt x="18" y="19"/>
                    </a:moveTo>
                    <a:lnTo>
                      <a:pt x="18" y="10"/>
                    </a:lnTo>
                    <a:lnTo>
                      <a:pt x="18" y="0"/>
                    </a:lnTo>
                    <a:lnTo>
                      <a:pt x="9" y="0"/>
                    </a:lnTo>
                    <a:lnTo>
                      <a:pt x="0" y="10"/>
                    </a:lnTo>
                    <a:lnTo>
                      <a:pt x="9" y="19"/>
                    </a:lnTo>
                    <a:lnTo>
                      <a:pt x="18"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05" name="Freeform 91"/>
              <p:cNvSpPr/>
              <p:nvPr/>
            </p:nvSpPr>
            <p:spPr>
              <a:xfrm>
                <a:off x="4850" y="2933"/>
                <a:ext cx="19" cy="19"/>
              </a:xfrm>
              <a:custGeom>
                <a:avLst/>
                <a:gdLst>
                  <a:gd name="txL" fmla="*/ 0 w 19"/>
                  <a:gd name="txT" fmla="*/ 0 h 19"/>
                  <a:gd name="txR" fmla="*/ 19 w 19"/>
                  <a:gd name="txB" fmla="*/ 19 h 19"/>
                </a:gdLst>
                <a:ahLst/>
                <a:cxnLst>
                  <a:cxn ang="0">
                    <a:pos x="0" y="19"/>
                  </a:cxn>
                  <a:cxn ang="0">
                    <a:pos x="10" y="19"/>
                  </a:cxn>
                  <a:cxn ang="0">
                    <a:pos x="19" y="9"/>
                  </a:cxn>
                  <a:cxn ang="0">
                    <a:pos x="10" y="0"/>
                  </a:cxn>
                  <a:cxn ang="0">
                    <a:pos x="10" y="0"/>
                  </a:cxn>
                  <a:cxn ang="0">
                    <a:pos x="0" y="0"/>
                  </a:cxn>
                  <a:cxn ang="0">
                    <a:pos x="0" y="9"/>
                  </a:cxn>
                  <a:cxn ang="0">
                    <a:pos x="0" y="19"/>
                  </a:cxn>
                </a:cxnLst>
                <a:rect l="txL" t="txT" r="txR" b="txB"/>
                <a:pathLst>
                  <a:path w="19" h="19">
                    <a:moveTo>
                      <a:pt x="0" y="19"/>
                    </a:moveTo>
                    <a:lnTo>
                      <a:pt x="10" y="19"/>
                    </a:lnTo>
                    <a:lnTo>
                      <a:pt x="19" y="9"/>
                    </a:lnTo>
                    <a:lnTo>
                      <a:pt x="10" y="0"/>
                    </a:lnTo>
                    <a:lnTo>
                      <a:pt x="0" y="0"/>
                    </a:lnTo>
                    <a:lnTo>
                      <a:pt x="0" y="9"/>
                    </a:lnTo>
                    <a:lnTo>
                      <a:pt x="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06" name="Freeform 92"/>
              <p:cNvSpPr/>
              <p:nvPr/>
            </p:nvSpPr>
            <p:spPr>
              <a:xfrm>
                <a:off x="4814" y="2924"/>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07" name="Freeform 93"/>
              <p:cNvSpPr/>
              <p:nvPr/>
            </p:nvSpPr>
            <p:spPr>
              <a:xfrm>
                <a:off x="4777" y="2915"/>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08" name="Freeform 94"/>
              <p:cNvSpPr/>
              <p:nvPr/>
            </p:nvSpPr>
            <p:spPr>
              <a:xfrm>
                <a:off x="4740" y="2897"/>
                <a:ext cx="19" cy="18"/>
              </a:xfrm>
              <a:custGeom>
                <a:avLst/>
                <a:gdLst>
                  <a:gd name="txL" fmla="*/ 0 w 19"/>
                  <a:gd name="txT" fmla="*/ 0 h 18"/>
                  <a:gd name="txR" fmla="*/ 19 w 19"/>
                  <a:gd name="txB" fmla="*/ 18 h 18"/>
                </a:gdLst>
                <a:ahLst/>
                <a:cxnLst>
                  <a:cxn ang="0">
                    <a:pos x="10" y="18"/>
                  </a:cxn>
                  <a:cxn ang="0">
                    <a:pos x="19" y="18"/>
                  </a:cxn>
                  <a:cxn ang="0">
                    <a:pos x="19" y="9"/>
                  </a:cxn>
                  <a:cxn ang="0">
                    <a:pos x="19" y="0"/>
                  </a:cxn>
                  <a:cxn ang="0">
                    <a:pos x="19" y="0"/>
                  </a:cxn>
                  <a:cxn ang="0">
                    <a:pos x="10" y="0"/>
                  </a:cxn>
                  <a:cxn ang="0">
                    <a:pos x="0" y="9"/>
                  </a:cxn>
                  <a:cxn ang="0">
                    <a:pos x="10" y="18"/>
                  </a:cxn>
                </a:cxnLst>
                <a:rect l="txL" t="txT" r="txR" b="txB"/>
                <a:pathLst>
                  <a:path w="19" h="18">
                    <a:moveTo>
                      <a:pt x="10" y="18"/>
                    </a:moveTo>
                    <a:lnTo>
                      <a:pt x="19" y="18"/>
                    </a:lnTo>
                    <a:lnTo>
                      <a:pt x="19" y="9"/>
                    </a:lnTo>
                    <a:lnTo>
                      <a:pt x="19" y="0"/>
                    </a:lnTo>
                    <a:lnTo>
                      <a:pt x="10" y="0"/>
                    </a:lnTo>
                    <a:lnTo>
                      <a:pt x="0" y="9"/>
                    </a:lnTo>
                    <a:lnTo>
                      <a:pt x="1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09" name="Freeform 95"/>
              <p:cNvSpPr/>
              <p:nvPr/>
            </p:nvSpPr>
            <p:spPr>
              <a:xfrm>
                <a:off x="4704" y="2887"/>
                <a:ext cx="18" cy="19"/>
              </a:xfrm>
              <a:custGeom>
                <a:avLst/>
                <a:gdLst>
                  <a:gd name="txL" fmla="*/ 0 w 18"/>
                  <a:gd name="txT" fmla="*/ 0 h 19"/>
                  <a:gd name="txR" fmla="*/ 18 w 18"/>
                  <a:gd name="txB" fmla="*/ 19 h 19"/>
                </a:gdLst>
                <a:ahLst/>
                <a:cxnLst>
                  <a:cxn ang="0">
                    <a:pos x="9" y="19"/>
                  </a:cxn>
                  <a:cxn ang="0">
                    <a:pos x="18" y="19"/>
                  </a:cxn>
                  <a:cxn ang="0">
                    <a:pos x="18" y="10"/>
                  </a:cxn>
                  <a:cxn ang="0">
                    <a:pos x="18" y="0"/>
                  </a:cxn>
                  <a:cxn ang="0">
                    <a:pos x="18" y="0"/>
                  </a:cxn>
                  <a:cxn ang="0">
                    <a:pos x="9" y="0"/>
                  </a:cxn>
                  <a:cxn ang="0">
                    <a:pos x="0" y="10"/>
                  </a:cxn>
                  <a:cxn ang="0">
                    <a:pos x="9" y="19"/>
                  </a:cxn>
                </a:cxnLst>
                <a:rect l="txL" t="txT" r="txR" b="txB"/>
                <a:pathLst>
                  <a:path w="18" h="19">
                    <a:moveTo>
                      <a:pt x="9" y="19"/>
                    </a:moveTo>
                    <a:lnTo>
                      <a:pt x="18" y="19"/>
                    </a:lnTo>
                    <a:lnTo>
                      <a:pt x="18" y="10"/>
                    </a:lnTo>
                    <a:lnTo>
                      <a:pt x="18" y="0"/>
                    </a:lnTo>
                    <a:lnTo>
                      <a:pt x="9" y="0"/>
                    </a:lnTo>
                    <a:lnTo>
                      <a:pt x="0" y="10"/>
                    </a:lnTo>
                    <a:lnTo>
                      <a:pt x="9"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10" name="Freeform 96"/>
              <p:cNvSpPr/>
              <p:nvPr/>
            </p:nvSpPr>
            <p:spPr>
              <a:xfrm>
                <a:off x="4676" y="2878"/>
                <a:ext cx="19" cy="19"/>
              </a:xfrm>
              <a:custGeom>
                <a:avLst/>
                <a:gdLst>
                  <a:gd name="txL" fmla="*/ 0 w 19"/>
                  <a:gd name="txT" fmla="*/ 0 h 19"/>
                  <a:gd name="txR" fmla="*/ 19 w 19"/>
                  <a:gd name="txB" fmla="*/ 19 h 19"/>
                </a:gdLst>
                <a:ahLst/>
                <a:cxnLst>
                  <a:cxn ang="0">
                    <a:pos x="0" y="19"/>
                  </a:cxn>
                  <a:cxn ang="0">
                    <a:pos x="9" y="19"/>
                  </a:cxn>
                  <a:cxn ang="0">
                    <a:pos x="19" y="9"/>
                  </a:cxn>
                  <a:cxn ang="0">
                    <a:pos x="9" y="0"/>
                  </a:cxn>
                  <a:cxn ang="0">
                    <a:pos x="9" y="0"/>
                  </a:cxn>
                  <a:cxn ang="0">
                    <a:pos x="0" y="0"/>
                  </a:cxn>
                  <a:cxn ang="0">
                    <a:pos x="0" y="9"/>
                  </a:cxn>
                  <a:cxn ang="0">
                    <a:pos x="0" y="19"/>
                  </a:cxn>
                </a:cxnLst>
                <a:rect l="txL" t="txT" r="txR" b="txB"/>
                <a:pathLst>
                  <a:path w="19" h="19">
                    <a:moveTo>
                      <a:pt x="0" y="19"/>
                    </a:moveTo>
                    <a:lnTo>
                      <a:pt x="9" y="19"/>
                    </a:lnTo>
                    <a:lnTo>
                      <a:pt x="19" y="9"/>
                    </a:lnTo>
                    <a:lnTo>
                      <a:pt x="9" y="0"/>
                    </a:lnTo>
                    <a:lnTo>
                      <a:pt x="0" y="0"/>
                    </a:lnTo>
                    <a:lnTo>
                      <a:pt x="0" y="9"/>
                    </a:lnTo>
                    <a:lnTo>
                      <a:pt x="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11" name="Freeform 97"/>
              <p:cNvSpPr/>
              <p:nvPr/>
            </p:nvSpPr>
            <p:spPr>
              <a:xfrm>
                <a:off x="4640" y="2860"/>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12" name="Freeform 98"/>
              <p:cNvSpPr/>
              <p:nvPr/>
            </p:nvSpPr>
            <p:spPr>
              <a:xfrm>
                <a:off x="4603" y="2842"/>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13" name="Freeform 99"/>
              <p:cNvSpPr/>
              <p:nvPr/>
            </p:nvSpPr>
            <p:spPr>
              <a:xfrm>
                <a:off x="4575" y="2823"/>
                <a:ext cx="19" cy="19"/>
              </a:xfrm>
              <a:custGeom>
                <a:avLst/>
                <a:gdLst>
                  <a:gd name="txL" fmla="*/ 0 w 19"/>
                  <a:gd name="txT" fmla="*/ 0 h 19"/>
                  <a:gd name="txR" fmla="*/ 19 w 19"/>
                  <a:gd name="txB" fmla="*/ 19 h 19"/>
                </a:gdLst>
                <a:ahLst/>
                <a:cxnLst>
                  <a:cxn ang="0">
                    <a:pos x="0" y="19"/>
                  </a:cxn>
                  <a:cxn ang="0">
                    <a:pos x="10" y="19"/>
                  </a:cxn>
                  <a:cxn ang="0">
                    <a:pos x="19" y="9"/>
                  </a:cxn>
                  <a:cxn ang="0">
                    <a:pos x="10" y="0"/>
                  </a:cxn>
                  <a:cxn ang="0">
                    <a:pos x="10" y="0"/>
                  </a:cxn>
                  <a:cxn ang="0">
                    <a:pos x="0" y="0"/>
                  </a:cxn>
                  <a:cxn ang="0">
                    <a:pos x="0" y="9"/>
                  </a:cxn>
                  <a:cxn ang="0">
                    <a:pos x="0" y="19"/>
                  </a:cxn>
                </a:cxnLst>
                <a:rect l="txL" t="txT" r="txR" b="txB"/>
                <a:pathLst>
                  <a:path w="19" h="19">
                    <a:moveTo>
                      <a:pt x="0" y="19"/>
                    </a:moveTo>
                    <a:lnTo>
                      <a:pt x="10" y="19"/>
                    </a:lnTo>
                    <a:lnTo>
                      <a:pt x="19" y="9"/>
                    </a:lnTo>
                    <a:lnTo>
                      <a:pt x="10" y="0"/>
                    </a:lnTo>
                    <a:lnTo>
                      <a:pt x="0" y="0"/>
                    </a:lnTo>
                    <a:lnTo>
                      <a:pt x="0" y="9"/>
                    </a:lnTo>
                    <a:lnTo>
                      <a:pt x="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14" name="Freeform 100"/>
              <p:cNvSpPr/>
              <p:nvPr/>
            </p:nvSpPr>
            <p:spPr>
              <a:xfrm>
                <a:off x="4539" y="2814"/>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15" name="Freeform 101"/>
              <p:cNvSpPr/>
              <p:nvPr/>
            </p:nvSpPr>
            <p:spPr>
              <a:xfrm>
                <a:off x="4511" y="2796"/>
                <a:ext cx="19" cy="18"/>
              </a:xfrm>
              <a:custGeom>
                <a:avLst/>
                <a:gdLst>
                  <a:gd name="txL" fmla="*/ 0 w 19"/>
                  <a:gd name="txT" fmla="*/ 0 h 18"/>
                  <a:gd name="txR" fmla="*/ 19 w 19"/>
                  <a:gd name="txB" fmla="*/ 18 h 18"/>
                </a:gdLst>
                <a:ahLst/>
                <a:cxnLst>
                  <a:cxn ang="0">
                    <a:pos x="0" y="18"/>
                  </a:cxn>
                  <a:cxn ang="0">
                    <a:pos x="9" y="18"/>
                  </a:cxn>
                  <a:cxn ang="0">
                    <a:pos x="19" y="9"/>
                  </a:cxn>
                  <a:cxn ang="0">
                    <a:pos x="9" y="0"/>
                  </a:cxn>
                  <a:cxn ang="0">
                    <a:pos x="9" y="0"/>
                  </a:cxn>
                  <a:cxn ang="0">
                    <a:pos x="0" y="0"/>
                  </a:cxn>
                  <a:cxn ang="0">
                    <a:pos x="0" y="9"/>
                  </a:cxn>
                  <a:cxn ang="0">
                    <a:pos x="0" y="18"/>
                  </a:cxn>
                </a:cxnLst>
                <a:rect l="txL" t="txT" r="txR" b="txB"/>
                <a:pathLst>
                  <a:path w="19" h="18">
                    <a:moveTo>
                      <a:pt x="0" y="18"/>
                    </a:moveTo>
                    <a:lnTo>
                      <a:pt x="9" y="18"/>
                    </a:lnTo>
                    <a:lnTo>
                      <a:pt x="19"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16" name="Freeform 102"/>
              <p:cNvSpPr/>
              <p:nvPr/>
            </p:nvSpPr>
            <p:spPr>
              <a:xfrm>
                <a:off x="4475" y="2777"/>
                <a:ext cx="18" cy="19"/>
              </a:xfrm>
              <a:custGeom>
                <a:avLst/>
                <a:gdLst>
                  <a:gd name="txL" fmla="*/ 0 w 18"/>
                  <a:gd name="txT" fmla="*/ 0 h 19"/>
                  <a:gd name="txR" fmla="*/ 18 w 18"/>
                  <a:gd name="txB" fmla="*/ 19 h 19"/>
                </a:gdLst>
                <a:ahLst/>
                <a:cxnLst>
                  <a:cxn ang="0">
                    <a:pos x="9" y="19"/>
                  </a:cxn>
                  <a:cxn ang="0">
                    <a:pos x="18" y="19"/>
                  </a:cxn>
                  <a:cxn ang="0">
                    <a:pos x="18" y="10"/>
                  </a:cxn>
                  <a:cxn ang="0">
                    <a:pos x="18" y="0"/>
                  </a:cxn>
                  <a:cxn ang="0">
                    <a:pos x="18" y="0"/>
                  </a:cxn>
                  <a:cxn ang="0">
                    <a:pos x="9" y="0"/>
                  </a:cxn>
                  <a:cxn ang="0">
                    <a:pos x="0" y="10"/>
                  </a:cxn>
                  <a:cxn ang="0">
                    <a:pos x="9" y="19"/>
                  </a:cxn>
                </a:cxnLst>
                <a:rect l="txL" t="txT" r="txR" b="txB"/>
                <a:pathLst>
                  <a:path w="18" h="19">
                    <a:moveTo>
                      <a:pt x="9" y="19"/>
                    </a:moveTo>
                    <a:lnTo>
                      <a:pt x="18" y="19"/>
                    </a:lnTo>
                    <a:lnTo>
                      <a:pt x="18" y="10"/>
                    </a:lnTo>
                    <a:lnTo>
                      <a:pt x="18" y="0"/>
                    </a:lnTo>
                    <a:lnTo>
                      <a:pt x="9" y="0"/>
                    </a:lnTo>
                    <a:lnTo>
                      <a:pt x="0" y="10"/>
                    </a:lnTo>
                    <a:lnTo>
                      <a:pt x="9"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17" name="Freeform 103"/>
              <p:cNvSpPr/>
              <p:nvPr/>
            </p:nvSpPr>
            <p:spPr>
              <a:xfrm>
                <a:off x="4438" y="2759"/>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18" name="Freeform 104"/>
              <p:cNvSpPr/>
              <p:nvPr/>
            </p:nvSpPr>
            <p:spPr>
              <a:xfrm>
                <a:off x="4410" y="2741"/>
                <a:ext cx="19" cy="18"/>
              </a:xfrm>
              <a:custGeom>
                <a:avLst/>
                <a:gdLst>
                  <a:gd name="txL" fmla="*/ 0 w 19"/>
                  <a:gd name="txT" fmla="*/ 0 h 18"/>
                  <a:gd name="txR" fmla="*/ 19 w 19"/>
                  <a:gd name="txB" fmla="*/ 18 h 18"/>
                </a:gdLst>
                <a:ahLst/>
                <a:cxnLst>
                  <a:cxn ang="0">
                    <a:pos x="0" y="18"/>
                  </a:cxn>
                  <a:cxn ang="0">
                    <a:pos x="10" y="18"/>
                  </a:cxn>
                  <a:cxn ang="0">
                    <a:pos x="19" y="9"/>
                  </a:cxn>
                  <a:cxn ang="0">
                    <a:pos x="10" y="0"/>
                  </a:cxn>
                  <a:cxn ang="0">
                    <a:pos x="10" y="0"/>
                  </a:cxn>
                  <a:cxn ang="0">
                    <a:pos x="0" y="0"/>
                  </a:cxn>
                  <a:cxn ang="0">
                    <a:pos x="0" y="9"/>
                  </a:cxn>
                  <a:cxn ang="0">
                    <a:pos x="0" y="18"/>
                  </a:cxn>
                </a:cxnLst>
                <a:rect l="txL" t="txT" r="txR" b="txB"/>
                <a:pathLst>
                  <a:path w="19" h="18">
                    <a:moveTo>
                      <a:pt x="0" y="18"/>
                    </a:moveTo>
                    <a:lnTo>
                      <a:pt x="10" y="18"/>
                    </a:lnTo>
                    <a:lnTo>
                      <a:pt x="19" y="9"/>
                    </a:lnTo>
                    <a:lnTo>
                      <a:pt x="10"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grpSp>
        <p:grpSp>
          <p:nvGrpSpPr>
            <p:cNvPr id="82" name="Group 105"/>
            <p:cNvGrpSpPr/>
            <p:nvPr/>
          </p:nvGrpSpPr>
          <p:grpSpPr>
            <a:xfrm>
              <a:off x="3923" y="3521"/>
              <a:ext cx="394" cy="211"/>
              <a:chOff x="4346" y="2713"/>
              <a:chExt cx="394" cy="211"/>
            </a:xfrm>
          </p:grpSpPr>
          <p:sp>
            <p:nvSpPr>
              <p:cNvPr id="83" name="Freeform 106"/>
              <p:cNvSpPr/>
              <p:nvPr/>
            </p:nvSpPr>
            <p:spPr>
              <a:xfrm>
                <a:off x="4722" y="2906"/>
                <a:ext cx="18" cy="18"/>
              </a:xfrm>
              <a:custGeom>
                <a:avLst/>
                <a:gdLst>
                  <a:gd name="txL" fmla="*/ 0 w 18"/>
                  <a:gd name="txT" fmla="*/ 0 h 18"/>
                  <a:gd name="txR" fmla="*/ 18 w 18"/>
                  <a:gd name="txB" fmla="*/ 18 h 18"/>
                </a:gdLst>
                <a:ahLst/>
                <a:cxnLst>
                  <a:cxn ang="0">
                    <a:pos x="9" y="18"/>
                  </a:cxn>
                  <a:cxn ang="0">
                    <a:pos x="9" y="18"/>
                  </a:cxn>
                  <a:cxn ang="0">
                    <a:pos x="18" y="9"/>
                  </a:cxn>
                  <a:cxn ang="0">
                    <a:pos x="18" y="0"/>
                  </a:cxn>
                  <a:cxn ang="0">
                    <a:pos x="9" y="0"/>
                  </a:cxn>
                  <a:cxn ang="0">
                    <a:pos x="0" y="0"/>
                  </a:cxn>
                  <a:cxn ang="0">
                    <a:pos x="0" y="9"/>
                  </a:cxn>
                  <a:cxn ang="0">
                    <a:pos x="0" y="18"/>
                  </a:cxn>
                  <a:cxn ang="0">
                    <a:pos x="9" y="18"/>
                  </a:cxn>
                </a:cxnLst>
                <a:rect l="txL" t="txT" r="txR" b="txB"/>
                <a:pathLst>
                  <a:path w="18" h="18">
                    <a:moveTo>
                      <a:pt x="9" y="18"/>
                    </a:moveTo>
                    <a:lnTo>
                      <a:pt x="9" y="18"/>
                    </a:lnTo>
                    <a:lnTo>
                      <a:pt x="18" y="9"/>
                    </a:lnTo>
                    <a:lnTo>
                      <a:pt x="18" y="0"/>
                    </a:lnTo>
                    <a:lnTo>
                      <a:pt x="9" y="0"/>
                    </a:lnTo>
                    <a:lnTo>
                      <a:pt x="0" y="0"/>
                    </a:lnTo>
                    <a:lnTo>
                      <a:pt x="0" y="9"/>
                    </a:lnTo>
                    <a:lnTo>
                      <a:pt x="0" y="18"/>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84" name="Freeform 107"/>
              <p:cNvSpPr/>
              <p:nvPr/>
            </p:nvSpPr>
            <p:spPr>
              <a:xfrm>
                <a:off x="4685" y="2887"/>
                <a:ext cx="19" cy="19"/>
              </a:xfrm>
              <a:custGeom>
                <a:avLst/>
                <a:gdLst>
                  <a:gd name="txL" fmla="*/ 0 w 19"/>
                  <a:gd name="txT" fmla="*/ 0 h 19"/>
                  <a:gd name="txR" fmla="*/ 19 w 19"/>
                  <a:gd name="txB" fmla="*/ 19 h 19"/>
                </a:gdLst>
                <a:ahLst/>
                <a:cxnLst>
                  <a:cxn ang="0">
                    <a:pos x="10" y="19"/>
                  </a:cxn>
                  <a:cxn ang="0">
                    <a:pos x="19" y="19"/>
                  </a:cxn>
                  <a:cxn ang="0">
                    <a:pos x="19" y="10"/>
                  </a:cxn>
                  <a:cxn ang="0">
                    <a:pos x="19" y="0"/>
                  </a:cxn>
                  <a:cxn ang="0">
                    <a:pos x="19" y="0"/>
                  </a:cxn>
                  <a:cxn ang="0">
                    <a:pos x="10" y="0"/>
                  </a:cxn>
                  <a:cxn ang="0">
                    <a:pos x="0" y="10"/>
                  </a:cxn>
                  <a:cxn ang="0">
                    <a:pos x="10" y="19"/>
                  </a:cxn>
                </a:cxnLst>
                <a:rect l="txL" t="txT" r="txR" b="txB"/>
                <a:pathLst>
                  <a:path w="19" h="19">
                    <a:moveTo>
                      <a:pt x="10" y="19"/>
                    </a:moveTo>
                    <a:lnTo>
                      <a:pt x="19" y="19"/>
                    </a:lnTo>
                    <a:lnTo>
                      <a:pt x="19" y="10"/>
                    </a:lnTo>
                    <a:lnTo>
                      <a:pt x="19" y="0"/>
                    </a:lnTo>
                    <a:lnTo>
                      <a:pt x="10" y="0"/>
                    </a:lnTo>
                    <a:lnTo>
                      <a:pt x="0" y="10"/>
                    </a:lnTo>
                    <a:lnTo>
                      <a:pt x="1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85" name="Freeform 108"/>
              <p:cNvSpPr/>
              <p:nvPr/>
            </p:nvSpPr>
            <p:spPr>
              <a:xfrm>
                <a:off x="4658" y="2869"/>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86" name="Freeform 109"/>
              <p:cNvSpPr/>
              <p:nvPr/>
            </p:nvSpPr>
            <p:spPr>
              <a:xfrm>
                <a:off x="4621" y="2851"/>
                <a:ext cx="19" cy="18"/>
              </a:xfrm>
              <a:custGeom>
                <a:avLst/>
                <a:gdLst>
                  <a:gd name="txL" fmla="*/ 0 w 19"/>
                  <a:gd name="txT" fmla="*/ 0 h 18"/>
                  <a:gd name="txR" fmla="*/ 19 w 19"/>
                  <a:gd name="txB" fmla="*/ 18 h 18"/>
                </a:gdLst>
                <a:ahLst/>
                <a:cxnLst>
                  <a:cxn ang="0">
                    <a:pos x="9" y="18"/>
                  </a:cxn>
                  <a:cxn ang="0">
                    <a:pos x="19" y="18"/>
                  </a:cxn>
                  <a:cxn ang="0">
                    <a:pos x="19" y="9"/>
                  </a:cxn>
                  <a:cxn ang="0">
                    <a:pos x="19" y="0"/>
                  </a:cxn>
                  <a:cxn ang="0">
                    <a:pos x="19" y="0"/>
                  </a:cxn>
                  <a:cxn ang="0">
                    <a:pos x="9" y="0"/>
                  </a:cxn>
                  <a:cxn ang="0">
                    <a:pos x="0" y="9"/>
                  </a:cxn>
                  <a:cxn ang="0">
                    <a:pos x="9" y="18"/>
                  </a:cxn>
                </a:cxnLst>
                <a:rect l="txL" t="txT" r="txR" b="txB"/>
                <a:pathLst>
                  <a:path w="19" h="18">
                    <a:moveTo>
                      <a:pt x="9" y="18"/>
                    </a:moveTo>
                    <a:lnTo>
                      <a:pt x="19" y="18"/>
                    </a:lnTo>
                    <a:lnTo>
                      <a:pt x="19" y="9"/>
                    </a:lnTo>
                    <a:lnTo>
                      <a:pt x="19"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87" name="Freeform 110"/>
              <p:cNvSpPr/>
              <p:nvPr/>
            </p:nvSpPr>
            <p:spPr>
              <a:xfrm>
                <a:off x="4594" y="2832"/>
                <a:ext cx="18" cy="19"/>
              </a:xfrm>
              <a:custGeom>
                <a:avLst/>
                <a:gdLst>
                  <a:gd name="txL" fmla="*/ 0 w 18"/>
                  <a:gd name="txT" fmla="*/ 0 h 19"/>
                  <a:gd name="txR" fmla="*/ 18 w 18"/>
                  <a:gd name="txB" fmla="*/ 19 h 19"/>
                </a:gdLst>
                <a:ahLst/>
                <a:cxnLst>
                  <a:cxn ang="0">
                    <a:pos x="0" y="19"/>
                  </a:cxn>
                  <a:cxn ang="0">
                    <a:pos x="9" y="19"/>
                  </a:cxn>
                  <a:cxn ang="0">
                    <a:pos x="18" y="10"/>
                  </a:cxn>
                  <a:cxn ang="0">
                    <a:pos x="9" y="0"/>
                  </a:cxn>
                  <a:cxn ang="0">
                    <a:pos x="9" y="0"/>
                  </a:cxn>
                  <a:cxn ang="0">
                    <a:pos x="0" y="0"/>
                  </a:cxn>
                  <a:cxn ang="0">
                    <a:pos x="0" y="10"/>
                  </a:cxn>
                  <a:cxn ang="0">
                    <a:pos x="0" y="19"/>
                  </a:cxn>
                </a:cxnLst>
                <a:rect l="txL" t="txT" r="txR" b="txB"/>
                <a:pathLst>
                  <a:path w="18" h="19">
                    <a:moveTo>
                      <a:pt x="0" y="19"/>
                    </a:moveTo>
                    <a:lnTo>
                      <a:pt x="9" y="19"/>
                    </a:lnTo>
                    <a:lnTo>
                      <a:pt x="18" y="10"/>
                    </a:lnTo>
                    <a:lnTo>
                      <a:pt x="9" y="0"/>
                    </a:lnTo>
                    <a:lnTo>
                      <a:pt x="0" y="0"/>
                    </a:lnTo>
                    <a:lnTo>
                      <a:pt x="0" y="10"/>
                    </a:lnTo>
                    <a:lnTo>
                      <a:pt x="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88" name="Freeform 111"/>
              <p:cNvSpPr/>
              <p:nvPr/>
            </p:nvSpPr>
            <p:spPr>
              <a:xfrm>
                <a:off x="4557" y="2814"/>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89" name="Freeform 112"/>
              <p:cNvSpPr/>
              <p:nvPr/>
            </p:nvSpPr>
            <p:spPr>
              <a:xfrm>
                <a:off x="4530" y="2805"/>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90" name="Freeform 113"/>
              <p:cNvSpPr/>
              <p:nvPr/>
            </p:nvSpPr>
            <p:spPr>
              <a:xfrm>
                <a:off x="4493" y="2787"/>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91" name="Freeform 114"/>
              <p:cNvSpPr/>
              <p:nvPr/>
            </p:nvSpPr>
            <p:spPr>
              <a:xfrm>
                <a:off x="4465" y="2768"/>
                <a:ext cx="19" cy="19"/>
              </a:xfrm>
              <a:custGeom>
                <a:avLst/>
                <a:gdLst>
                  <a:gd name="txL" fmla="*/ 0 w 19"/>
                  <a:gd name="txT" fmla="*/ 0 h 19"/>
                  <a:gd name="txR" fmla="*/ 19 w 19"/>
                  <a:gd name="txB" fmla="*/ 19 h 19"/>
                </a:gdLst>
                <a:ahLst/>
                <a:cxnLst>
                  <a:cxn ang="0">
                    <a:pos x="0" y="19"/>
                  </a:cxn>
                  <a:cxn ang="0">
                    <a:pos x="10" y="19"/>
                  </a:cxn>
                  <a:cxn ang="0">
                    <a:pos x="19" y="9"/>
                  </a:cxn>
                  <a:cxn ang="0">
                    <a:pos x="10" y="0"/>
                  </a:cxn>
                  <a:cxn ang="0">
                    <a:pos x="10" y="0"/>
                  </a:cxn>
                  <a:cxn ang="0">
                    <a:pos x="0" y="0"/>
                  </a:cxn>
                  <a:cxn ang="0">
                    <a:pos x="0" y="9"/>
                  </a:cxn>
                  <a:cxn ang="0">
                    <a:pos x="0" y="19"/>
                  </a:cxn>
                </a:cxnLst>
                <a:rect l="txL" t="txT" r="txR" b="txB"/>
                <a:pathLst>
                  <a:path w="19" h="19">
                    <a:moveTo>
                      <a:pt x="0" y="19"/>
                    </a:moveTo>
                    <a:lnTo>
                      <a:pt x="10" y="19"/>
                    </a:lnTo>
                    <a:lnTo>
                      <a:pt x="19" y="9"/>
                    </a:lnTo>
                    <a:lnTo>
                      <a:pt x="10" y="0"/>
                    </a:lnTo>
                    <a:lnTo>
                      <a:pt x="0" y="0"/>
                    </a:lnTo>
                    <a:lnTo>
                      <a:pt x="0" y="9"/>
                    </a:lnTo>
                    <a:lnTo>
                      <a:pt x="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92" name="Freeform 115"/>
              <p:cNvSpPr/>
              <p:nvPr/>
            </p:nvSpPr>
            <p:spPr>
              <a:xfrm>
                <a:off x="4429" y="2750"/>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93" name="Freeform 116"/>
              <p:cNvSpPr/>
              <p:nvPr/>
            </p:nvSpPr>
            <p:spPr>
              <a:xfrm>
                <a:off x="4401" y="2732"/>
                <a:ext cx="19" cy="18"/>
              </a:xfrm>
              <a:custGeom>
                <a:avLst/>
                <a:gdLst>
                  <a:gd name="txL" fmla="*/ 0 w 19"/>
                  <a:gd name="txT" fmla="*/ 0 h 18"/>
                  <a:gd name="txR" fmla="*/ 19 w 19"/>
                  <a:gd name="txB" fmla="*/ 18 h 18"/>
                </a:gdLst>
                <a:ahLst/>
                <a:cxnLst>
                  <a:cxn ang="0">
                    <a:pos x="0" y="18"/>
                  </a:cxn>
                  <a:cxn ang="0">
                    <a:pos x="9" y="18"/>
                  </a:cxn>
                  <a:cxn ang="0">
                    <a:pos x="19" y="9"/>
                  </a:cxn>
                  <a:cxn ang="0">
                    <a:pos x="9" y="0"/>
                  </a:cxn>
                  <a:cxn ang="0">
                    <a:pos x="9" y="0"/>
                  </a:cxn>
                  <a:cxn ang="0">
                    <a:pos x="0" y="0"/>
                  </a:cxn>
                  <a:cxn ang="0">
                    <a:pos x="0" y="9"/>
                  </a:cxn>
                  <a:cxn ang="0">
                    <a:pos x="0" y="18"/>
                  </a:cxn>
                </a:cxnLst>
                <a:rect l="txL" t="txT" r="txR" b="txB"/>
                <a:pathLst>
                  <a:path w="19" h="18">
                    <a:moveTo>
                      <a:pt x="0" y="18"/>
                    </a:moveTo>
                    <a:lnTo>
                      <a:pt x="9" y="18"/>
                    </a:lnTo>
                    <a:lnTo>
                      <a:pt x="19"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94" name="Freeform 117"/>
              <p:cNvSpPr/>
              <p:nvPr/>
            </p:nvSpPr>
            <p:spPr>
              <a:xfrm>
                <a:off x="4346" y="2713"/>
                <a:ext cx="129" cy="101"/>
              </a:xfrm>
              <a:custGeom>
                <a:avLst/>
                <a:gdLst>
                  <a:gd name="txL" fmla="*/ 0 w 129"/>
                  <a:gd name="txT" fmla="*/ 0 h 101"/>
                  <a:gd name="txR" fmla="*/ 129 w 129"/>
                  <a:gd name="txB" fmla="*/ 101 h 101"/>
                </a:gdLst>
                <a:ahLst/>
                <a:cxnLst>
                  <a:cxn ang="0">
                    <a:pos x="129" y="28"/>
                  </a:cxn>
                  <a:cxn ang="0">
                    <a:pos x="0" y="0"/>
                  </a:cxn>
                  <a:cxn ang="0">
                    <a:pos x="92" y="101"/>
                  </a:cxn>
                  <a:cxn ang="0">
                    <a:pos x="74" y="46"/>
                  </a:cxn>
                  <a:cxn ang="0">
                    <a:pos x="129" y="28"/>
                  </a:cxn>
                </a:cxnLst>
                <a:rect l="txL" t="txT" r="txR" b="txB"/>
                <a:pathLst>
                  <a:path w="129" h="101">
                    <a:moveTo>
                      <a:pt x="129" y="28"/>
                    </a:moveTo>
                    <a:lnTo>
                      <a:pt x="0" y="0"/>
                    </a:lnTo>
                    <a:lnTo>
                      <a:pt x="92" y="101"/>
                    </a:lnTo>
                    <a:lnTo>
                      <a:pt x="74" y="46"/>
                    </a:lnTo>
                    <a:lnTo>
                      <a:pt x="129" y="2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grpSp>
      </p:grpSp>
      <p:grpSp>
        <p:nvGrpSpPr>
          <p:cNvPr id="119" name="Group 118"/>
          <p:cNvGrpSpPr/>
          <p:nvPr/>
        </p:nvGrpSpPr>
        <p:grpSpPr>
          <a:xfrm rot="-719899">
            <a:off x="3550034" y="2344341"/>
            <a:ext cx="1177528" cy="485775"/>
            <a:chOff x="3923" y="3521"/>
            <a:chExt cx="1124" cy="447"/>
          </a:xfrm>
        </p:grpSpPr>
        <p:grpSp>
          <p:nvGrpSpPr>
            <p:cNvPr id="120" name="Group 119"/>
            <p:cNvGrpSpPr/>
            <p:nvPr/>
          </p:nvGrpSpPr>
          <p:grpSpPr>
            <a:xfrm>
              <a:off x="4332" y="3748"/>
              <a:ext cx="715" cy="220"/>
              <a:chOff x="4410" y="2741"/>
              <a:chExt cx="715" cy="220"/>
            </a:xfrm>
          </p:grpSpPr>
          <p:sp>
            <p:nvSpPr>
              <p:cNvPr id="134" name="Freeform 120"/>
              <p:cNvSpPr/>
              <p:nvPr/>
            </p:nvSpPr>
            <p:spPr>
              <a:xfrm>
                <a:off x="5107" y="2741"/>
                <a:ext cx="18" cy="18"/>
              </a:xfrm>
              <a:custGeom>
                <a:avLst/>
                <a:gdLst>
                  <a:gd name="txL" fmla="*/ 0 w 18"/>
                  <a:gd name="txT" fmla="*/ 0 h 18"/>
                  <a:gd name="txR" fmla="*/ 18 w 18"/>
                  <a:gd name="txB" fmla="*/ 18 h 18"/>
                </a:gdLst>
                <a:ahLst/>
                <a:cxnLst>
                  <a:cxn ang="0">
                    <a:pos x="18" y="9"/>
                  </a:cxn>
                  <a:cxn ang="0">
                    <a:pos x="9" y="0"/>
                  </a:cxn>
                  <a:cxn ang="0">
                    <a:pos x="9" y="0"/>
                  </a:cxn>
                  <a:cxn ang="0">
                    <a:pos x="0" y="9"/>
                  </a:cxn>
                  <a:cxn ang="0">
                    <a:pos x="0" y="9"/>
                  </a:cxn>
                  <a:cxn ang="0">
                    <a:pos x="0" y="18"/>
                  </a:cxn>
                  <a:cxn ang="0">
                    <a:pos x="9" y="18"/>
                  </a:cxn>
                  <a:cxn ang="0">
                    <a:pos x="18" y="9"/>
                  </a:cxn>
                </a:cxnLst>
                <a:rect l="txL" t="txT" r="txR" b="txB"/>
                <a:pathLst>
                  <a:path w="18" h="18">
                    <a:moveTo>
                      <a:pt x="18" y="9"/>
                    </a:moveTo>
                    <a:lnTo>
                      <a:pt x="9" y="0"/>
                    </a:lnTo>
                    <a:lnTo>
                      <a:pt x="0" y="9"/>
                    </a:lnTo>
                    <a:lnTo>
                      <a:pt x="0" y="18"/>
                    </a:lnTo>
                    <a:lnTo>
                      <a:pt x="9" y="18"/>
                    </a:lnTo>
                    <a:lnTo>
                      <a:pt x="18" y="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35" name="Freeform 121"/>
              <p:cNvSpPr/>
              <p:nvPr/>
            </p:nvSpPr>
            <p:spPr>
              <a:xfrm>
                <a:off x="5089" y="2777"/>
                <a:ext cx="18" cy="19"/>
              </a:xfrm>
              <a:custGeom>
                <a:avLst/>
                <a:gdLst>
                  <a:gd name="txL" fmla="*/ 0 w 18"/>
                  <a:gd name="txT" fmla="*/ 0 h 19"/>
                  <a:gd name="txR" fmla="*/ 18 w 18"/>
                  <a:gd name="txB" fmla="*/ 19 h 19"/>
                </a:gdLst>
                <a:ahLst/>
                <a:cxnLst>
                  <a:cxn ang="0">
                    <a:pos x="18" y="10"/>
                  </a:cxn>
                  <a:cxn ang="0">
                    <a:pos x="18" y="0"/>
                  </a:cxn>
                  <a:cxn ang="0">
                    <a:pos x="9" y="0"/>
                  </a:cxn>
                  <a:cxn ang="0">
                    <a:pos x="0" y="10"/>
                  </a:cxn>
                  <a:cxn ang="0">
                    <a:pos x="0" y="10"/>
                  </a:cxn>
                  <a:cxn ang="0">
                    <a:pos x="9" y="19"/>
                  </a:cxn>
                  <a:cxn ang="0">
                    <a:pos x="18" y="19"/>
                  </a:cxn>
                  <a:cxn ang="0">
                    <a:pos x="18" y="10"/>
                  </a:cxn>
                </a:cxnLst>
                <a:rect l="txL" t="txT" r="txR" b="txB"/>
                <a:pathLst>
                  <a:path w="18" h="19">
                    <a:moveTo>
                      <a:pt x="18" y="10"/>
                    </a:moveTo>
                    <a:lnTo>
                      <a:pt x="18" y="0"/>
                    </a:lnTo>
                    <a:lnTo>
                      <a:pt x="9" y="0"/>
                    </a:lnTo>
                    <a:lnTo>
                      <a:pt x="0" y="10"/>
                    </a:lnTo>
                    <a:lnTo>
                      <a:pt x="9" y="19"/>
                    </a:lnTo>
                    <a:lnTo>
                      <a:pt x="18" y="19"/>
                    </a:lnTo>
                    <a:lnTo>
                      <a:pt x="18" y="10"/>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36" name="Freeform 122"/>
              <p:cNvSpPr/>
              <p:nvPr/>
            </p:nvSpPr>
            <p:spPr>
              <a:xfrm>
                <a:off x="5080" y="2805"/>
                <a:ext cx="18" cy="18"/>
              </a:xfrm>
              <a:custGeom>
                <a:avLst/>
                <a:gdLst>
                  <a:gd name="txL" fmla="*/ 0 w 18"/>
                  <a:gd name="txT" fmla="*/ 0 h 18"/>
                  <a:gd name="txR" fmla="*/ 18 w 18"/>
                  <a:gd name="txB" fmla="*/ 18 h 18"/>
                </a:gdLst>
                <a:ahLst/>
                <a:cxnLst>
                  <a:cxn ang="0">
                    <a:pos x="18" y="9"/>
                  </a:cxn>
                  <a:cxn ang="0">
                    <a:pos x="9" y="0"/>
                  </a:cxn>
                  <a:cxn ang="0">
                    <a:pos x="0" y="0"/>
                  </a:cxn>
                  <a:cxn ang="0">
                    <a:pos x="0" y="9"/>
                  </a:cxn>
                  <a:cxn ang="0">
                    <a:pos x="0" y="9"/>
                  </a:cxn>
                  <a:cxn ang="0">
                    <a:pos x="0" y="18"/>
                  </a:cxn>
                  <a:cxn ang="0">
                    <a:pos x="9" y="18"/>
                  </a:cxn>
                  <a:cxn ang="0">
                    <a:pos x="18" y="9"/>
                  </a:cxn>
                </a:cxnLst>
                <a:rect l="txL" t="txT" r="txR" b="txB"/>
                <a:pathLst>
                  <a:path w="18" h="18">
                    <a:moveTo>
                      <a:pt x="18" y="9"/>
                    </a:moveTo>
                    <a:lnTo>
                      <a:pt x="9" y="0"/>
                    </a:lnTo>
                    <a:lnTo>
                      <a:pt x="0" y="0"/>
                    </a:lnTo>
                    <a:lnTo>
                      <a:pt x="0" y="9"/>
                    </a:lnTo>
                    <a:lnTo>
                      <a:pt x="0" y="18"/>
                    </a:lnTo>
                    <a:lnTo>
                      <a:pt x="9" y="18"/>
                    </a:lnTo>
                    <a:lnTo>
                      <a:pt x="18" y="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37" name="Freeform 123"/>
              <p:cNvSpPr/>
              <p:nvPr/>
            </p:nvSpPr>
            <p:spPr>
              <a:xfrm>
                <a:off x="5061" y="2842"/>
                <a:ext cx="19" cy="18"/>
              </a:xfrm>
              <a:custGeom>
                <a:avLst/>
                <a:gdLst>
                  <a:gd name="txL" fmla="*/ 0 w 19"/>
                  <a:gd name="txT" fmla="*/ 0 h 18"/>
                  <a:gd name="txR" fmla="*/ 19 w 19"/>
                  <a:gd name="txB" fmla="*/ 18 h 18"/>
                </a:gdLst>
                <a:ahLst/>
                <a:cxnLst>
                  <a:cxn ang="0">
                    <a:pos x="9" y="18"/>
                  </a:cxn>
                  <a:cxn ang="0">
                    <a:pos x="19" y="9"/>
                  </a:cxn>
                  <a:cxn ang="0">
                    <a:pos x="9" y="0"/>
                  </a:cxn>
                  <a:cxn ang="0">
                    <a:pos x="0" y="0"/>
                  </a:cxn>
                  <a:cxn ang="0">
                    <a:pos x="0" y="0"/>
                  </a:cxn>
                  <a:cxn ang="0">
                    <a:pos x="0" y="9"/>
                  </a:cxn>
                  <a:cxn ang="0">
                    <a:pos x="0" y="18"/>
                  </a:cxn>
                  <a:cxn ang="0">
                    <a:pos x="9" y="18"/>
                  </a:cxn>
                </a:cxnLst>
                <a:rect l="txL" t="txT" r="txR" b="txB"/>
                <a:pathLst>
                  <a:path w="19" h="18">
                    <a:moveTo>
                      <a:pt x="9" y="18"/>
                    </a:moveTo>
                    <a:lnTo>
                      <a:pt x="19" y="9"/>
                    </a:lnTo>
                    <a:lnTo>
                      <a:pt x="9" y="0"/>
                    </a:lnTo>
                    <a:lnTo>
                      <a:pt x="0" y="0"/>
                    </a:lnTo>
                    <a:lnTo>
                      <a:pt x="0" y="9"/>
                    </a:lnTo>
                    <a:lnTo>
                      <a:pt x="0" y="18"/>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38" name="Freeform 124"/>
              <p:cNvSpPr/>
              <p:nvPr/>
            </p:nvSpPr>
            <p:spPr>
              <a:xfrm>
                <a:off x="5043" y="2869"/>
                <a:ext cx="18" cy="18"/>
              </a:xfrm>
              <a:custGeom>
                <a:avLst/>
                <a:gdLst>
                  <a:gd name="txL" fmla="*/ 0 w 18"/>
                  <a:gd name="txT" fmla="*/ 0 h 18"/>
                  <a:gd name="txR" fmla="*/ 18 w 18"/>
                  <a:gd name="txB" fmla="*/ 18 h 18"/>
                </a:gdLst>
                <a:ahLst/>
                <a:cxnLst>
                  <a:cxn ang="0">
                    <a:pos x="9" y="18"/>
                  </a:cxn>
                  <a:cxn ang="0">
                    <a:pos x="18" y="9"/>
                  </a:cxn>
                  <a:cxn ang="0">
                    <a:pos x="9" y="0"/>
                  </a:cxn>
                  <a:cxn ang="0">
                    <a:pos x="0" y="0"/>
                  </a:cxn>
                  <a:cxn ang="0">
                    <a:pos x="0" y="0"/>
                  </a:cxn>
                  <a:cxn ang="0">
                    <a:pos x="0" y="9"/>
                  </a:cxn>
                  <a:cxn ang="0">
                    <a:pos x="0" y="18"/>
                  </a:cxn>
                  <a:cxn ang="0">
                    <a:pos x="9" y="18"/>
                  </a:cxn>
                </a:cxnLst>
                <a:rect l="txL" t="txT" r="txR" b="txB"/>
                <a:pathLst>
                  <a:path w="18" h="18">
                    <a:moveTo>
                      <a:pt x="9" y="18"/>
                    </a:moveTo>
                    <a:lnTo>
                      <a:pt x="18" y="9"/>
                    </a:lnTo>
                    <a:lnTo>
                      <a:pt x="9" y="0"/>
                    </a:lnTo>
                    <a:lnTo>
                      <a:pt x="0" y="0"/>
                    </a:lnTo>
                    <a:lnTo>
                      <a:pt x="0" y="9"/>
                    </a:lnTo>
                    <a:lnTo>
                      <a:pt x="0" y="18"/>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39" name="Freeform 125"/>
              <p:cNvSpPr/>
              <p:nvPr/>
            </p:nvSpPr>
            <p:spPr>
              <a:xfrm>
                <a:off x="5015" y="2897"/>
                <a:ext cx="19" cy="18"/>
              </a:xfrm>
              <a:custGeom>
                <a:avLst/>
                <a:gdLst>
                  <a:gd name="txL" fmla="*/ 0 w 19"/>
                  <a:gd name="txT" fmla="*/ 0 h 18"/>
                  <a:gd name="txR" fmla="*/ 19 w 19"/>
                  <a:gd name="txB" fmla="*/ 18 h 18"/>
                </a:gdLst>
                <a:ahLst/>
                <a:cxnLst>
                  <a:cxn ang="0">
                    <a:pos x="19" y="18"/>
                  </a:cxn>
                  <a:cxn ang="0">
                    <a:pos x="19" y="9"/>
                  </a:cxn>
                  <a:cxn ang="0">
                    <a:pos x="19" y="0"/>
                  </a:cxn>
                  <a:cxn ang="0">
                    <a:pos x="10" y="0"/>
                  </a:cxn>
                  <a:cxn ang="0">
                    <a:pos x="10" y="0"/>
                  </a:cxn>
                  <a:cxn ang="0">
                    <a:pos x="0" y="9"/>
                  </a:cxn>
                  <a:cxn ang="0">
                    <a:pos x="10" y="18"/>
                  </a:cxn>
                  <a:cxn ang="0">
                    <a:pos x="19" y="18"/>
                  </a:cxn>
                </a:cxnLst>
                <a:rect l="txL" t="txT" r="txR" b="txB"/>
                <a:pathLst>
                  <a:path w="19" h="18">
                    <a:moveTo>
                      <a:pt x="19" y="18"/>
                    </a:moveTo>
                    <a:lnTo>
                      <a:pt x="19" y="9"/>
                    </a:lnTo>
                    <a:lnTo>
                      <a:pt x="19" y="0"/>
                    </a:lnTo>
                    <a:lnTo>
                      <a:pt x="10" y="0"/>
                    </a:lnTo>
                    <a:lnTo>
                      <a:pt x="0" y="9"/>
                    </a:lnTo>
                    <a:lnTo>
                      <a:pt x="10" y="18"/>
                    </a:lnTo>
                    <a:lnTo>
                      <a:pt x="1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40" name="Freeform 126"/>
              <p:cNvSpPr/>
              <p:nvPr/>
            </p:nvSpPr>
            <p:spPr>
              <a:xfrm>
                <a:off x="4988" y="2924"/>
                <a:ext cx="18" cy="18"/>
              </a:xfrm>
              <a:custGeom>
                <a:avLst/>
                <a:gdLst>
                  <a:gd name="txL" fmla="*/ 0 w 18"/>
                  <a:gd name="txT" fmla="*/ 0 h 18"/>
                  <a:gd name="txR" fmla="*/ 18 w 18"/>
                  <a:gd name="txB" fmla="*/ 18 h 18"/>
                </a:gdLst>
                <a:ahLst/>
                <a:cxnLst>
                  <a:cxn ang="0">
                    <a:pos x="9" y="18"/>
                  </a:cxn>
                  <a:cxn ang="0">
                    <a:pos x="18" y="9"/>
                  </a:cxn>
                  <a:cxn ang="0">
                    <a:pos x="9" y="0"/>
                  </a:cxn>
                  <a:cxn ang="0">
                    <a:pos x="0" y="0"/>
                  </a:cxn>
                  <a:cxn ang="0">
                    <a:pos x="0" y="0"/>
                  </a:cxn>
                  <a:cxn ang="0">
                    <a:pos x="0" y="9"/>
                  </a:cxn>
                  <a:cxn ang="0">
                    <a:pos x="0" y="18"/>
                  </a:cxn>
                  <a:cxn ang="0">
                    <a:pos x="9" y="18"/>
                  </a:cxn>
                </a:cxnLst>
                <a:rect l="txL" t="txT" r="txR" b="txB"/>
                <a:pathLst>
                  <a:path w="18" h="18">
                    <a:moveTo>
                      <a:pt x="9" y="18"/>
                    </a:moveTo>
                    <a:lnTo>
                      <a:pt x="18" y="9"/>
                    </a:lnTo>
                    <a:lnTo>
                      <a:pt x="9" y="0"/>
                    </a:lnTo>
                    <a:lnTo>
                      <a:pt x="0" y="0"/>
                    </a:lnTo>
                    <a:lnTo>
                      <a:pt x="0" y="9"/>
                    </a:lnTo>
                    <a:lnTo>
                      <a:pt x="0" y="18"/>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41" name="Freeform 127"/>
              <p:cNvSpPr/>
              <p:nvPr/>
            </p:nvSpPr>
            <p:spPr>
              <a:xfrm>
                <a:off x="4951" y="2933"/>
                <a:ext cx="19" cy="19"/>
              </a:xfrm>
              <a:custGeom>
                <a:avLst/>
                <a:gdLst>
                  <a:gd name="txL" fmla="*/ 0 w 19"/>
                  <a:gd name="txT" fmla="*/ 0 h 19"/>
                  <a:gd name="txR" fmla="*/ 19 w 19"/>
                  <a:gd name="txB" fmla="*/ 19 h 19"/>
                </a:gdLst>
                <a:ahLst/>
                <a:cxnLst>
                  <a:cxn ang="0">
                    <a:pos x="19" y="19"/>
                  </a:cxn>
                  <a:cxn ang="0">
                    <a:pos x="19" y="9"/>
                  </a:cxn>
                  <a:cxn ang="0">
                    <a:pos x="19" y="0"/>
                  </a:cxn>
                  <a:cxn ang="0">
                    <a:pos x="9" y="0"/>
                  </a:cxn>
                  <a:cxn ang="0">
                    <a:pos x="9" y="0"/>
                  </a:cxn>
                  <a:cxn ang="0">
                    <a:pos x="0" y="9"/>
                  </a:cxn>
                  <a:cxn ang="0">
                    <a:pos x="9" y="19"/>
                  </a:cxn>
                  <a:cxn ang="0">
                    <a:pos x="19" y="19"/>
                  </a:cxn>
                </a:cxnLst>
                <a:rect l="txL" t="txT" r="txR" b="txB"/>
                <a:pathLst>
                  <a:path w="19" h="19">
                    <a:moveTo>
                      <a:pt x="19" y="19"/>
                    </a:moveTo>
                    <a:lnTo>
                      <a:pt x="19" y="9"/>
                    </a:lnTo>
                    <a:lnTo>
                      <a:pt x="19" y="0"/>
                    </a:lnTo>
                    <a:lnTo>
                      <a:pt x="9" y="0"/>
                    </a:lnTo>
                    <a:lnTo>
                      <a:pt x="0" y="9"/>
                    </a:lnTo>
                    <a:lnTo>
                      <a:pt x="9" y="19"/>
                    </a:lnTo>
                    <a:lnTo>
                      <a:pt x="19"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42" name="Freeform 128"/>
              <p:cNvSpPr/>
              <p:nvPr/>
            </p:nvSpPr>
            <p:spPr>
              <a:xfrm>
                <a:off x="4915" y="2942"/>
                <a:ext cx="18" cy="19"/>
              </a:xfrm>
              <a:custGeom>
                <a:avLst/>
                <a:gdLst>
                  <a:gd name="txL" fmla="*/ 0 w 18"/>
                  <a:gd name="txT" fmla="*/ 0 h 19"/>
                  <a:gd name="txR" fmla="*/ 18 w 18"/>
                  <a:gd name="txB" fmla="*/ 19 h 19"/>
                </a:gdLst>
                <a:ahLst/>
                <a:cxnLst>
                  <a:cxn ang="0">
                    <a:pos x="18" y="19"/>
                  </a:cxn>
                  <a:cxn ang="0">
                    <a:pos x="18" y="10"/>
                  </a:cxn>
                  <a:cxn ang="0">
                    <a:pos x="18" y="0"/>
                  </a:cxn>
                  <a:cxn ang="0">
                    <a:pos x="9" y="0"/>
                  </a:cxn>
                  <a:cxn ang="0">
                    <a:pos x="9" y="0"/>
                  </a:cxn>
                  <a:cxn ang="0">
                    <a:pos x="0" y="10"/>
                  </a:cxn>
                  <a:cxn ang="0">
                    <a:pos x="9" y="19"/>
                  </a:cxn>
                  <a:cxn ang="0">
                    <a:pos x="18" y="19"/>
                  </a:cxn>
                </a:cxnLst>
                <a:rect l="txL" t="txT" r="txR" b="txB"/>
                <a:pathLst>
                  <a:path w="18" h="19">
                    <a:moveTo>
                      <a:pt x="18" y="19"/>
                    </a:moveTo>
                    <a:lnTo>
                      <a:pt x="18" y="10"/>
                    </a:lnTo>
                    <a:lnTo>
                      <a:pt x="18" y="0"/>
                    </a:lnTo>
                    <a:lnTo>
                      <a:pt x="9" y="0"/>
                    </a:lnTo>
                    <a:lnTo>
                      <a:pt x="0" y="10"/>
                    </a:lnTo>
                    <a:lnTo>
                      <a:pt x="9" y="19"/>
                    </a:lnTo>
                    <a:lnTo>
                      <a:pt x="18"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43" name="Freeform 129"/>
              <p:cNvSpPr/>
              <p:nvPr/>
            </p:nvSpPr>
            <p:spPr>
              <a:xfrm>
                <a:off x="4878" y="2942"/>
                <a:ext cx="18" cy="19"/>
              </a:xfrm>
              <a:custGeom>
                <a:avLst/>
                <a:gdLst>
                  <a:gd name="txL" fmla="*/ 0 w 18"/>
                  <a:gd name="txT" fmla="*/ 0 h 19"/>
                  <a:gd name="txR" fmla="*/ 18 w 18"/>
                  <a:gd name="txB" fmla="*/ 19 h 19"/>
                </a:gdLst>
                <a:ahLst/>
                <a:cxnLst>
                  <a:cxn ang="0">
                    <a:pos x="18" y="19"/>
                  </a:cxn>
                  <a:cxn ang="0">
                    <a:pos x="18" y="10"/>
                  </a:cxn>
                  <a:cxn ang="0">
                    <a:pos x="18" y="0"/>
                  </a:cxn>
                  <a:cxn ang="0">
                    <a:pos x="9" y="0"/>
                  </a:cxn>
                  <a:cxn ang="0">
                    <a:pos x="9" y="0"/>
                  </a:cxn>
                  <a:cxn ang="0">
                    <a:pos x="0" y="10"/>
                  </a:cxn>
                  <a:cxn ang="0">
                    <a:pos x="9" y="19"/>
                  </a:cxn>
                  <a:cxn ang="0">
                    <a:pos x="18" y="19"/>
                  </a:cxn>
                </a:cxnLst>
                <a:rect l="txL" t="txT" r="txR" b="txB"/>
                <a:pathLst>
                  <a:path w="18" h="19">
                    <a:moveTo>
                      <a:pt x="18" y="19"/>
                    </a:moveTo>
                    <a:lnTo>
                      <a:pt x="18" y="10"/>
                    </a:lnTo>
                    <a:lnTo>
                      <a:pt x="18" y="0"/>
                    </a:lnTo>
                    <a:lnTo>
                      <a:pt x="9" y="0"/>
                    </a:lnTo>
                    <a:lnTo>
                      <a:pt x="0" y="10"/>
                    </a:lnTo>
                    <a:lnTo>
                      <a:pt x="9" y="19"/>
                    </a:lnTo>
                    <a:lnTo>
                      <a:pt x="18"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44" name="Freeform 130"/>
              <p:cNvSpPr/>
              <p:nvPr/>
            </p:nvSpPr>
            <p:spPr>
              <a:xfrm>
                <a:off x="4850" y="2933"/>
                <a:ext cx="19" cy="19"/>
              </a:xfrm>
              <a:custGeom>
                <a:avLst/>
                <a:gdLst>
                  <a:gd name="txL" fmla="*/ 0 w 19"/>
                  <a:gd name="txT" fmla="*/ 0 h 19"/>
                  <a:gd name="txR" fmla="*/ 19 w 19"/>
                  <a:gd name="txB" fmla="*/ 19 h 19"/>
                </a:gdLst>
                <a:ahLst/>
                <a:cxnLst>
                  <a:cxn ang="0">
                    <a:pos x="0" y="19"/>
                  </a:cxn>
                  <a:cxn ang="0">
                    <a:pos x="10" y="19"/>
                  </a:cxn>
                  <a:cxn ang="0">
                    <a:pos x="19" y="9"/>
                  </a:cxn>
                  <a:cxn ang="0">
                    <a:pos x="10" y="0"/>
                  </a:cxn>
                  <a:cxn ang="0">
                    <a:pos x="10" y="0"/>
                  </a:cxn>
                  <a:cxn ang="0">
                    <a:pos x="0" y="0"/>
                  </a:cxn>
                  <a:cxn ang="0">
                    <a:pos x="0" y="9"/>
                  </a:cxn>
                  <a:cxn ang="0">
                    <a:pos x="0" y="19"/>
                  </a:cxn>
                </a:cxnLst>
                <a:rect l="txL" t="txT" r="txR" b="txB"/>
                <a:pathLst>
                  <a:path w="19" h="19">
                    <a:moveTo>
                      <a:pt x="0" y="19"/>
                    </a:moveTo>
                    <a:lnTo>
                      <a:pt x="10" y="19"/>
                    </a:lnTo>
                    <a:lnTo>
                      <a:pt x="19" y="9"/>
                    </a:lnTo>
                    <a:lnTo>
                      <a:pt x="10" y="0"/>
                    </a:lnTo>
                    <a:lnTo>
                      <a:pt x="0" y="0"/>
                    </a:lnTo>
                    <a:lnTo>
                      <a:pt x="0" y="9"/>
                    </a:lnTo>
                    <a:lnTo>
                      <a:pt x="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45" name="Freeform 131"/>
              <p:cNvSpPr/>
              <p:nvPr/>
            </p:nvSpPr>
            <p:spPr>
              <a:xfrm>
                <a:off x="4814" y="2924"/>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46" name="Freeform 132"/>
              <p:cNvSpPr/>
              <p:nvPr/>
            </p:nvSpPr>
            <p:spPr>
              <a:xfrm>
                <a:off x="4777" y="2915"/>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47" name="Freeform 133"/>
              <p:cNvSpPr/>
              <p:nvPr/>
            </p:nvSpPr>
            <p:spPr>
              <a:xfrm>
                <a:off x="4740" y="2897"/>
                <a:ext cx="19" cy="18"/>
              </a:xfrm>
              <a:custGeom>
                <a:avLst/>
                <a:gdLst>
                  <a:gd name="txL" fmla="*/ 0 w 19"/>
                  <a:gd name="txT" fmla="*/ 0 h 18"/>
                  <a:gd name="txR" fmla="*/ 19 w 19"/>
                  <a:gd name="txB" fmla="*/ 18 h 18"/>
                </a:gdLst>
                <a:ahLst/>
                <a:cxnLst>
                  <a:cxn ang="0">
                    <a:pos x="10" y="18"/>
                  </a:cxn>
                  <a:cxn ang="0">
                    <a:pos x="19" y="18"/>
                  </a:cxn>
                  <a:cxn ang="0">
                    <a:pos x="19" y="9"/>
                  </a:cxn>
                  <a:cxn ang="0">
                    <a:pos x="19" y="0"/>
                  </a:cxn>
                  <a:cxn ang="0">
                    <a:pos x="19" y="0"/>
                  </a:cxn>
                  <a:cxn ang="0">
                    <a:pos x="10" y="0"/>
                  </a:cxn>
                  <a:cxn ang="0">
                    <a:pos x="0" y="9"/>
                  </a:cxn>
                  <a:cxn ang="0">
                    <a:pos x="10" y="18"/>
                  </a:cxn>
                </a:cxnLst>
                <a:rect l="txL" t="txT" r="txR" b="txB"/>
                <a:pathLst>
                  <a:path w="19" h="18">
                    <a:moveTo>
                      <a:pt x="10" y="18"/>
                    </a:moveTo>
                    <a:lnTo>
                      <a:pt x="19" y="18"/>
                    </a:lnTo>
                    <a:lnTo>
                      <a:pt x="19" y="9"/>
                    </a:lnTo>
                    <a:lnTo>
                      <a:pt x="19" y="0"/>
                    </a:lnTo>
                    <a:lnTo>
                      <a:pt x="10" y="0"/>
                    </a:lnTo>
                    <a:lnTo>
                      <a:pt x="0" y="9"/>
                    </a:lnTo>
                    <a:lnTo>
                      <a:pt x="1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48" name="Freeform 134"/>
              <p:cNvSpPr/>
              <p:nvPr/>
            </p:nvSpPr>
            <p:spPr>
              <a:xfrm>
                <a:off x="4704" y="2887"/>
                <a:ext cx="18" cy="19"/>
              </a:xfrm>
              <a:custGeom>
                <a:avLst/>
                <a:gdLst>
                  <a:gd name="txL" fmla="*/ 0 w 18"/>
                  <a:gd name="txT" fmla="*/ 0 h 19"/>
                  <a:gd name="txR" fmla="*/ 18 w 18"/>
                  <a:gd name="txB" fmla="*/ 19 h 19"/>
                </a:gdLst>
                <a:ahLst/>
                <a:cxnLst>
                  <a:cxn ang="0">
                    <a:pos x="9" y="19"/>
                  </a:cxn>
                  <a:cxn ang="0">
                    <a:pos x="18" y="19"/>
                  </a:cxn>
                  <a:cxn ang="0">
                    <a:pos x="18" y="10"/>
                  </a:cxn>
                  <a:cxn ang="0">
                    <a:pos x="18" y="0"/>
                  </a:cxn>
                  <a:cxn ang="0">
                    <a:pos x="18" y="0"/>
                  </a:cxn>
                  <a:cxn ang="0">
                    <a:pos x="9" y="0"/>
                  </a:cxn>
                  <a:cxn ang="0">
                    <a:pos x="0" y="10"/>
                  </a:cxn>
                  <a:cxn ang="0">
                    <a:pos x="9" y="19"/>
                  </a:cxn>
                </a:cxnLst>
                <a:rect l="txL" t="txT" r="txR" b="txB"/>
                <a:pathLst>
                  <a:path w="18" h="19">
                    <a:moveTo>
                      <a:pt x="9" y="19"/>
                    </a:moveTo>
                    <a:lnTo>
                      <a:pt x="18" y="19"/>
                    </a:lnTo>
                    <a:lnTo>
                      <a:pt x="18" y="10"/>
                    </a:lnTo>
                    <a:lnTo>
                      <a:pt x="18" y="0"/>
                    </a:lnTo>
                    <a:lnTo>
                      <a:pt x="9" y="0"/>
                    </a:lnTo>
                    <a:lnTo>
                      <a:pt x="0" y="10"/>
                    </a:lnTo>
                    <a:lnTo>
                      <a:pt x="9"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49" name="Freeform 135"/>
              <p:cNvSpPr/>
              <p:nvPr/>
            </p:nvSpPr>
            <p:spPr>
              <a:xfrm>
                <a:off x="4676" y="2878"/>
                <a:ext cx="19" cy="19"/>
              </a:xfrm>
              <a:custGeom>
                <a:avLst/>
                <a:gdLst>
                  <a:gd name="txL" fmla="*/ 0 w 19"/>
                  <a:gd name="txT" fmla="*/ 0 h 19"/>
                  <a:gd name="txR" fmla="*/ 19 w 19"/>
                  <a:gd name="txB" fmla="*/ 19 h 19"/>
                </a:gdLst>
                <a:ahLst/>
                <a:cxnLst>
                  <a:cxn ang="0">
                    <a:pos x="0" y="19"/>
                  </a:cxn>
                  <a:cxn ang="0">
                    <a:pos x="9" y="19"/>
                  </a:cxn>
                  <a:cxn ang="0">
                    <a:pos x="19" y="9"/>
                  </a:cxn>
                  <a:cxn ang="0">
                    <a:pos x="9" y="0"/>
                  </a:cxn>
                  <a:cxn ang="0">
                    <a:pos x="9" y="0"/>
                  </a:cxn>
                  <a:cxn ang="0">
                    <a:pos x="0" y="0"/>
                  </a:cxn>
                  <a:cxn ang="0">
                    <a:pos x="0" y="9"/>
                  </a:cxn>
                  <a:cxn ang="0">
                    <a:pos x="0" y="19"/>
                  </a:cxn>
                </a:cxnLst>
                <a:rect l="txL" t="txT" r="txR" b="txB"/>
                <a:pathLst>
                  <a:path w="19" h="19">
                    <a:moveTo>
                      <a:pt x="0" y="19"/>
                    </a:moveTo>
                    <a:lnTo>
                      <a:pt x="9" y="19"/>
                    </a:lnTo>
                    <a:lnTo>
                      <a:pt x="19" y="9"/>
                    </a:lnTo>
                    <a:lnTo>
                      <a:pt x="9" y="0"/>
                    </a:lnTo>
                    <a:lnTo>
                      <a:pt x="0" y="0"/>
                    </a:lnTo>
                    <a:lnTo>
                      <a:pt x="0" y="9"/>
                    </a:lnTo>
                    <a:lnTo>
                      <a:pt x="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50" name="Freeform 136"/>
              <p:cNvSpPr/>
              <p:nvPr/>
            </p:nvSpPr>
            <p:spPr>
              <a:xfrm>
                <a:off x="4640" y="2860"/>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51" name="Freeform 137"/>
              <p:cNvSpPr/>
              <p:nvPr/>
            </p:nvSpPr>
            <p:spPr>
              <a:xfrm>
                <a:off x="4603" y="2842"/>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52" name="Freeform 138"/>
              <p:cNvSpPr/>
              <p:nvPr/>
            </p:nvSpPr>
            <p:spPr>
              <a:xfrm>
                <a:off x="4575" y="2823"/>
                <a:ext cx="19" cy="19"/>
              </a:xfrm>
              <a:custGeom>
                <a:avLst/>
                <a:gdLst>
                  <a:gd name="txL" fmla="*/ 0 w 19"/>
                  <a:gd name="txT" fmla="*/ 0 h 19"/>
                  <a:gd name="txR" fmla="*/ 19 w 19"/>
                  <a:gd name="txB" fmla="*/ 19 h 19"/>
                </a:gdLst>
                <a:ahLst/>
                <a:cxnLst>
                  <a:cxn ang="0">
                    <a:pos x="0" y="19"/>
                  </a:cxn>
                  <a:cxn ang="0">
                    <a:pos x="10" y="19"/>
                  </a:cxn>
                  <a:cxn ang="0">
                    <a:pos x="19" y="9"/>
                  </a:cxn>
                  <a:cxn ang="0">
                    <a:pos x="10" y="0"/>
                  </a:cxn>
                  <a:cxn ang="0">
                    <a:pos x="10" y="0"/>
                  </a:cxn>
                  <a:cxn ang="0">
                    <a:pos x="0" y="0"/>
                  </a:cxn>
                  <a:cxn ang="0">
                    <a:pos x="0" y="9"/>
                  </a:cxn>
                  <a:cxn ang="0">
                    <a:pos x="0" y="19"/>
                  </a:cxn>
                </a:cxnLst>
                <a:rect l="txL" t="txT" r="txR" b="txB"/>
                <a:pathLst>
                  <a:path w="19" h="19">
                    <a:moveTo>
                      <a:pt x="0" y="19"/>
                    </a:moveTo>
                    <a:lnTo>
                      <a:pt x="10" y="19"/>
                    </a:lnTo>
                    <a:lnTo>
                      <a:pt x="19" y="9"/>
                    </a:lnTo>
                    <a:lnTo>
                      <a:pt x="10" y="0"/>
                    </a:lnTo>
                    <a:lnTo>
                      <a:pt x="0" y="0"/>
                    </a:lnTo>
                    <a:lnTo>
                      <a:pt x="0" y="9"/>
                    </a:lnTo>
                    <a:lnTo>
                      <a:pt x="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53" name="Freeform 139"/>
              <p:cNvSpPr/>
              <p:nvPr/>
            </p:nvSpPr>
            <p:spPr>
              <a:xfrm>
                <a:off x="4539" y="2814"/>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54" name="Freeform 140"/>
              <p:cNvSpPr/>
              <p:nvPr/>
            </p:nvSpPr>
            <p:spPr>
              <a:xfrm>
                <a:off x="4511" y="2796"/>
                <a:ext cx="19" cy="18"/>
              </a:xfrm>
              <a:custGeom>
                <a:avLst/>
                <a:gdLst>
                  <a:gd name="txL" fmla="*/ 0 w 19"/>
                  <a:gd name="txT" fmla="*/ 0 h 18"/>
                  <a:gd name="txR" fmla="*/ 19 w 19"/>
                  <a:gd name="txB" fmla="*/ 18 h 18"/>
                </a:gdLst>
                <a:ahLst/>
                <a:cxnLst>
                  <a:cxn ang="0">
                    <a:pos x="0" y="18"/>
                  </a:cxn>
                  <a:cxn ang="0">
                    <a:pos x="9" y="18"/>
                  </a:cxn>
                  <a:cxn ang="0">
                    <a:pos x="19" y="9"/>
                  </a:cxn>
                  <a:cxn ang="0">
                    <a:pos x="9" y="0"/>
                  </a:cxn>
                  <a:cxn ang="0">
                    <a:pos x="9" y="0"/>
                  </a:cxn>
                  <a:cxn ang="0">
                    <a:pos x="0" y="0"/>
                  </a:cxn>
                  <a:cxn ang="0">
                    <a:pos x="0" y="9"/>
                  </a:cxn>
                  <a:cxn ang="0">
                    <a:pos x="0" y="18"/>
                  </a:cxn>
                </a:cxnLst>
                <a:rect l="txL" t="txT" r="txR" b="txB"/>
                <a:pathLst>
                  <a:path w="19" h="18">
                    <a:moveTo>
                      <a:pt x="0" y="18"/>
                    </a:moveTo>
                    <a:lnTo>
                      <a:pt x="9" y="18"/>
                    </a:lnTo>
                    <a:lnTo>
                      <a:pt x="19"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55" name="Freeform 141"/>
              <p:cNvSpPr/>
              <p:nvPr/>
            </p:nvSpPr>
            <p:spPr>
              <a:xfrm>
                <a:off x="4475" y="2777"/>
                <a:ext cx="18" cy="19"/>
              </a:xfrm>
              <a:custGeom>
                <a:avLst/>
                <a:gdLst>
                  <a:gd name="txL" fmla="*/ 0 w 18"/>
                  <a:gd name="txT" fmla="*/ 0 h 19"/>
                  <a:gd name="txR" fmla="*/ 18 w 18"/>
                  <a:gd name="txB" fmla="*/ 19 h 19"/>
                </a:gdLst>
                <a:ahLst/>
                <a:cxnLst>
                  <a:cxn ang="0">
                    <a:pos x="9" y="19"/>
                  </a:cxn>
                  <a:cxn ang="0">
                    <a:pos x="18" y="19"/>
                  </a:cxn>
                  <a:cxn ang="0">
                    <a:pos x="18" y="10"/>
                  </a:cxn>
                  <a:cxn ang="0">
                    <a:pos x="18" y="0"/>
                  </a:cxn>
                  <a:cxn ang="0">
                    <a:pos x="18" y="0"/>
                  </a:cxn>
                  <a:cxn ang="0">
                    <a:pos x="9" y="0"/>
                  </a:cxn>
                  <a:cxn ang="0">
                    <a:pos x="0" y="10"/>
                  </a:cxn>
                  <a:cxn ang="0">
                    <a:pos x="9" y="19"/>
                  </a:cxn>
                </a:cxnLst>
                <a:rect l="txL" t="txT" r="txR" b="txB"/>
                <a:pathLst>
                  <a:path w="18" h="19">
                    <a:moveTo>
                      <a:pt x="9" y="19"/>
                    </a:moveTo>
                    <a:lnTo>
                      <a:pt x="18" y="19"/>
                    </a:lnTo>
                    <a:lnTo>
                      <a:pt x="18" y="10"/>
                    </a:lnTo>
                    <a:lnTo>
                      <a:pt x="18" y="0"/>
                    </a:lnTo>
                    <a:lnTo>
                      <a:pt x="9" y="0"/>
                    </a:lnTo>
                    <a:lnTo>
                      <a:pt x="0" y="10"/>
                    </a:lnTo>
                    <a:lnTo>
                      <a:pt x="9"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56" name="Freeform 142"/>
              <p:cNvSpPr/>
              <p:nvPr/>
            </p:nvSpPr>
            <p:spPr>
              <a:xfrm>
                <a:off x="4438" y="2759"/>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57" name="Freeform 143"/>
              <p:cNvSpPr/>
              <p:nvPr/>
            </p:nvSpPr>
            <p:spPr>
              <a:xfrm>
                <a:off x="4410" y="2741"/>
                <a:ext cx="19" cy="18"/>
              </a:xfrm>
              <a:custGeom>
                <a:avLst/>
                <a:gdLst>
                  <a:gd name="txL" fmla="*/ 0 w 19"/>
                  <a:gd name="txT" fmla="*/ 0 h 18"/>
                  <a:gd name="txR" fmla="*/ 19 w 19"/>
                  <a:gd name="txB" fmla="*/ 18 h 18"/>
                </a:gdLst>
                <a:ahLst/>
                <a:cxnLst>
                  <a:cxn ang="0">
                    <a:pos x="0" y="18"/>
                  </a:cxn>
                  <a:cxn ang="0">
                    <a:pos x="10" y="18"/>
                  </a:cxn>
                  <a:cxn ang="0">
                    <a:pos x="19" y="9"/>
                  </a:cxn>
                  <a:cxn ang="0">
                    <a:pos x="10" y="0"/>
                  </a:cxn>
                  <a:cxn ang="0">
                    <a:pos x="10" y="0"/>
                  </a:cxn>
                  <a:cxn ang="0">
                    <a:pos x="0" y="0"/>
                  </a:cxn>
                  <a:cxn ang="0">
                    <a:pos x="0" y="9"/>
                  </a:cxn>
                  <a:cxn ang="0">
                    <a:pos x="0" y="18"/>
                  </a:cxn>
                </a:cxnLst>
                <a:rect l="txL" t="txT" r="txR" b="txB"/>
                <a:pathLst>
                  <a:path w="19" h="18">
                    <a:moveTo>
                      <a:pt x="0" y="18"/>
                    </a:moveTo>
                    <a:lnTo>
                      <a:pt x="10" y="18"/>
                    </a:lnTo>
                    <a:lnTo>
                      <a:pt x="19" y="9"/>
                    </a:lnTo>
                    <a:lnTo>
                      <a:pt x="10"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grpSp>
        <p:grpSp>
          <p:nvGrpSpPr>
            <p:cNvPr id="121" name="Group 144"/>
            <p:cNvGrpSpPr/>
            <p:nvPr/>
          </p:nvGrpSpPr>
          <p:grpSpPr>
            <a:xfrm>
              <a:off x="3923" y="3521"/>
              <a:ext cx="394" cy="211"/>
              <a:chOff x="4346" y="2713"/>
              <a:chExt cx="394" cy="211"/>
            </a:xfrm>
          </p:grpSpPr>
          <p:sp>
            <p:nvSpPr>
              <p:cNvPr id="122" name="Freeform 145"/>
              <p:cNvSpPr/>
              <p:nvPr/>
            </p:nvSpPr>
            <p:spPr>
              <a:xfrm>
                <a:off x="4722" y="2906"/>
                <a:ext cx="18" cy="18"/>
              </a:xfrm>
              <a:custGeom>
                <a:avLst/>
                <a:gdLst>
                  <a:gd name="txL" fmla="*/ 0 w 18"/>
                  <a:gd name="txT" fmla="*/ 0 h 18"/>
                  <a:gd name="txR" fmla="*/ 18 w 18"/>
                  <a:gd name="txB" fmla="*/ 18 h 18"/>
                </a:gdLst>
                <a:ahLst/>
                <a:cxnLst>
                  <a:cxn ang="0">
                    <a:pos x="9" y="18"/>
                  </a:cxn>
                  <a:cxn ang="0">
                    <a:pos x="9" y="18"/>
                  </a:cxn>
                  <a:cxn ang="0">
                    <a:pos x="18" y="9"/>
                  </a:cxn>
                  <a:cxn ang="0">
                    <a:pos x="18" y="0"/>
                  </a:cxn>
                  <a:cxn ang="0">
                    <a:pos x="9" y="0"/>
                  </a:cxn>
                  <a:cxn ang="0">
                    <a:pos x="0" y="0"/>
                  </a:cxn>
                  <a:cxn ang="0">
                    <a:pos x="0" y="9"/>
                  </a:cxn>
                  <a:cxn ang="0">
                    <a:pos x="0" y="18"/>
                  </a:cxn>
                  <a:cxn ang="0">
                    <a:pos x="9" y="18"/>
                  </a:cxn>
                </a:cxnLst>
                <a:rect l="txL" t="txT" r="txR" b="txB"/>
                <a:pathLst>
                  <a:path w="18" h="18">
                    <a:moveTo>
                      <a:pt x="9" y="18"/>
                    </a:moveTo>
                    <a:lnTo>
                      <a:pt x="9" y="18"/>
                    </a:lnTo>
                    <a:lnTo>
                      <a:pt x="18" y="9"/>
                    </a:lnTo>
                    <a:lnTo>
                      <a:pt x="18" y="0"/>
                    </a:lnTo>
                    <a:lnTo>
                      <a:pt x="9" y="0"/>
                    </a:lnTo>
                    <a:lnTo>
                      <a:pt x="0" y="0"/>
                    </a:lnTo>
                    <a:lnTo>
                      <a:pt x="0" y="9"/>
                    </a:lnTo>
                    <a:lnTo>
                      <a:pt x="0" y="18"/>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23" name="Freeform 146"/>
              <p:cNvSpPr/>
              <p:nvPr/>
            </p:nvSpPr>
            <p:spPr>
              <a:xfrm>
                <a:off x="4685" y="2887"/>
                <a:ext cx="19" cy="19"/>
              </a:xfrm>
              <a:custGeom>
                <a:avLst/>
                <a:gdLst>
                  <a:gd name="txL" fmla="*/ 0 w 19"/>
                  <a:gd name="txT" fmla="*/ 0 h 19"/>
                  <a:gd name="txR" fmla="*/ 19 w 19"/>
                  <a:gd name="txB" fmla="*/ 19 h 19"/>
                </a:gdLst>
                <a:ahLst/>
                <a:cxnLst>
                  <a:cxn ang="0">
                    <a:pos x="10" y="19"/>
                  </a:cxn>
                  <a:cxn ang="0">
                    <a:pos x="19" y="19"/>
                  </a:cxn>
                  <a:cxn ang="0">
                    <a:pos x="19" y="10"/>
                  </a:cxn>
                  <a:cxn ang="0">
                    <a:pos x="19" y="0"/>
                  </a:cxn>
                  <a:cxn ang="0">
                    <a:pos x="19" y="0"/>
                  </a:cxn>
                  <a:cxn ang="0">
                    <a:pos x="10" y="0"/>
                  </a:cxn>
                  <a:cxn ang="0">
                    <a:pos x="0" y="10"/>
                  </a:cxn>
                  <a:cxn ang="0">
                    <a:pos x="10" y="19"/>
                  </a:cxn>
                </a:cxnLst>
                <a:rect l="txL" t="txT" r="txR" b="txB"/>
                <a:pathLst>
                  <a:path w="19" h="19">
                    <a:moveTo>
                      <a:pt x="10" y="19"/>
                    </a:moveTo>
                    <a:lnTo>
                      <a:pt x="19" y="19"/>
                    </a:lnTo>
                    <a:lnTo>
                      <a:pt x="19" y="10"/>
                    </a:lnTo>
                    <a:lnTo>
                      <a:pt x="19" y="0"/>
                    </a:lnTo>
                    <a:lnTo>
                      <a:pt x="10" y="0"/>
                    </a:lnTo>
                    <a:lnTo>
                      <a:pt x="0" y="10"/>
                    </a:lnTo>
                    <a:lnTo>
                      <a:pt x="1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24" name="Freeform 147"/>
              <p:cNvSpPr/>
              <p:nvPr/>
            </p:nvSpPr>
            <p:spPr>
              <a:xfrm>
                <a:off x="4658" y="2869"/>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25" name="Freeform 148"/>
              <p:cNvSpPr/>
              <p:nvPr/>
            </p:nvSpPr>
            <p:spPr>
              <a:xfrm>
                <a:off x="4621" y="2851"/>
                <a:ext cx="19" cy="18"/>
              </a:xfrm>
              <a:custGeom>
                <a:avLst/>
                <a:gdLst>
                  <a:gd name="txL" fmla="*/ 0 w 19"/>
                  <a:gd name="txT" fmla="*/ 0 h 18"/>
                  <a:gd name="txR" fmla="*/ 19 w 19"/>
                  <a:gd name="txB" fmla="*/ 18 h 18"/>
                </a:gdLst>
                <a:ahLst/>
                <a:cxnLst>
                  <a:cxn ang="0">
                    <a:pos x="9" y="18"/>
                  </a:cxn>
                  <a:cxn ang="0">
                    <a:pos x="19" y="18"/>
                  </a:cxn>
                  <a:cxn ang="0">
                    <a:pos x="19" y="9"/>
                  </a:cxn>
                  <a:cxn ang="0">
                    <a:pos x="19" y="0"/>
                  </a:cxn>
                  <a:cxn ang="0">
                    <a:pos x="19" y="0"/>
                  </a:cxn>
                  <a:cxn ang="0">
                    <a:pos x="9" y="0"/>
                  </a:cxn>
                  <a:cxn ang="0">
                    <a:pos x="0" y="9"/>
                  </a:cxn>
                  <a:cxn ang="0">
                    <a:pos x="9" y="18"/>
                  </a:cxn>
                </a:cxnLst>
                <a:rect l="txL" t="txT" r="txR" b="txB"/>
                <a:pathLst>
                  <a:path w="19" h="18">
                    <a:moveTo>
                      <a:pt x="9" y="18"/>
                    </a:moveTo>
                    <a:lnTo>
                      <a:pt x="19" y="18"/>
                    </a:lnTo>
                    <a:lnTo>
                      <a:pt x="19" y="9"/>
                    </a:lnTo>
                    <a:lnTo>
                      <a:pt x="19"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26" name="Freeform 149"/>
              <p:cNvSpPr/>
              <p:nvPr/>
            </p:nvSpPr>
            <p:spPr>
              <a:xfrm>
                <a:off x="4594" y="2832"/>
                <a:ext cx="18" cy="19"/>
              </a:xfrm>
              <a:custGeom>
                <a:avLst/>
                <a:gdLst>
                  <a:gd name="txL" fmla="*/ 0 w 18"/>
                  <a:gd name="txT" fmla="*/ 0 h 19"/>
                  <a:gd name="txR" fmla="*/ 18 w 18"/>
                  <a:gd name="txB" fmla="*/ 19 h 19"/>
                </a:gdLst>
                <a:ahLst/>
                <a:cxnLst>
                  <a:cxn ang="0">
                    <a:pos x="0" y="19"/>
                  </a:cxn>
                  <a:cxn ang="0">
                    <a:pos x="9" y="19"/>
                  </a:cxn>
                  <a:cxn ang="0">
                    <a:pos x="18" y="10"/>
                  </a:cxn>
                  <a:cxn ang="0">
                    <a:pos x="9" y="0"/>
                  </a:cxn>
                  <a:cxn ang="0">
                    <a:pos x="9" y="0"/>
                  </a:cxn>
                  <a:cxn ang="0">
                    <a:pos x="0" y="0"/>
                  </a:cxn>
                  <a:cxn ang="0">
                    <a:pos x="0" y="10"/>
                  </a:cxn>
                  <a:cxn ang="0">
                    <a:pos x="0" y="19"/>
                  </a:cxn>
                </a:cxnLst>
                <a:rect l="txL" t="txT" r="txR" b="txB"/>
                <a:pathLst>
                  <a:path w="18" h="19">
                    <a:moveTo>
                      <a:pt x="0" y="19"/>
                    </a:moveTo>
                    <a:lnTo>
                      <a:pt x="9" y="19"/>
                    </a:lnTo>
                    <a:lnTo>
                      <a:pt x="18" y="10"/>
                    </a:lnTo>
                    <a:lnTo>
                      <a:pt x="9" y="0"/>
                    </a:lnTo>
                    <a:lnTo>
                      <a:pt x="0" y="0"/>
                    </a:lnTo>
                    <a:lnTo>
                      <a:pt x="0" y="10"/>
                    </a:lnTo>
                    <a:lnTo>
                      <a:pt x="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27" name="Freeform 150"/>
              <p:cNvSpPr/>
              <p:nvPr/>
            </p:nvSpPr>
            <p:spPr>
              <a:xfrm>
                <a:off x="4557" y="2814"/>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28" name="Freeform 151"/>
              <p:cNvSpPr/>
              <p:nvPr/>
            </p:nvSpPr>
            <p:spPr>
              <a:xfrm>
                <a:off x="4530" y="2805"/>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29" name="Freeform 152"/>
              <p:cNvSpPr/>
              <p:nvPr/>
            </p:nvSpPr>
            <p:spPr>
              <a:xfrm>
                <a:off x="4493" y="2787"/>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30" name="Freeform 153"/>
              <p:cNvSpPr/>
              <p:nvPr/>
            </p:nvSpPr>
            <p:spPr>
              <a:xfrm>
                <a:off x="4465" y="2768"/>
                <a:ext cx="19" cy="19"/>
              </a:xfrm>
              <a:custGeom>
                <a:avLst/>
                <a:gdLst>
                  <a:gd name="txL" fmla="*/ 0 w 19"/>
                  <a:gd name="txT" fmla="*/ 0 h 19"/>
                  <a:gd name="txR" fmla="*/ 19 w 19"/>
                  <a:gd name="txB" fmla="*/ 19 h 19"/>
                </a:gdLst>
                <a:ahLst/>
                <a:cxnLst>
                  <a:cxn ang="0">
                    <a:pos x="0" y="19"/>
                  </a:cxn>
                  <a:cxn ang="0">
                    <a:pos x="10" y="19"/>
                  </a:cxn>
                  <a:cxn ang="0">
                    <a:pos x="19" y="9"/>
                  </a:cxn>
                  <a:cxn ang="0">
                    <a:pos x="10" y="0"/>
                  </a:cxn>
                  <a:cxn ang="0">
                    <a:pos x="10" y="0"/>
                  </a:cxn>
                  <a:cxn ang="0">
                    <a:pos x="0" y="0"/>
                  </a:cxn>
                  <a:cxn ang="0">
                    <a:pos x="0" y="9"/>
                  </a:cxn>
                  <a:cxn ang="0">
                    <a:pos x="0" y="19"/>
                  </a:cxn>
                </a:cxnLst>
                <a:rect l="txL" t="txT" r="txR" b="txB"/>
                <a:pathLst>
                  <a:path w="19" h="19">
                    <a:moveTo>
                      <a:pt x="0" y="19"/>
                    </a:moveTo>
                    <a:lnTo>
                      <a:pt x="10" y="19"/>
                    </a:lnTo>
                    <a:lnTo>
                      <a:pt x="19" y="9"/>
                    </a:lnTo>
                    <a:lnTo>
                      <a:pt x="10" y="0"/>
                    </a:lnTo>
                    <a:lnTo>
                      <a:pt x="0" y="0"/>
                    </a:lnTo>
                    <a:lnTo>
                      <a:pt x="0" y="9"/>
                    </a:lnTo>
                    <a:lnTo>
                      <a:pt x="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31" name="Freeform 154"/>
              <p:cNvSpPr/>
              <p:nvPr/>
            </p:nvSpPr>
            <p:spPr>
              <a:xfrm>
                <a:off x="4429" y="2750"/>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32" name="Freeform 155"/>
              <p:cNvSpPr/>
              <p:nvPr/>
            </p:nvSpPr>
            <p:spPr>
              <a:xfrm>
                <a:off x="4401" y="2732"/>
                <a:ext cx="19" cy="18"/>
              </a:xfrm>
              <a:custGeom>
                <a:avLst/>
                <a:gdLst>
                  <a:gd name="txL" fmla="*/ 0 w 19"/>
                  <a:gd name="txT" fmla="*/ 0 h 18"/>
                  <a:gd name="txR" fmla="*/ 19 w 19"/>
                  <a:gd name="txB" fmla="*/ 18 h 18"/>
                </a:gdLst>
                <a:ahLst/>
                <a:cxnLst>
                  <a:cxn ang="0">
                    <a:pos x="0" y="18"/>
                  </a:cxn>
                  <a:cxn ang="0">
                    <a:pos x="9" y="18"/>
                  </a:cxn>
                  <a:cxn ang="0">
                    <a:pos x="19" y="9"/>
                  </a:cxn>
                  <a:cxn ang="0">
                    <a:pos x="9" y="0"/>
                  </a:cxn>
                  <a:cxn ang="0">
                    <a:pos x="9" y="0"/>
                  </a:cxn>
                  <a:cxn ang="0">
                    <a:pos x="0" y="0"/>
                  </a:cxn>
                  <a:cxn ang="0">
                    <a:pos x="0" y="9"/>
                  </a:cxn>
                  <a:cxn ang="0">
                    <a:pos x="0" y="18"/>
                  </a:cxn>
                </a:cxnLst>
                <a:rect l="txL" t="txT" r="txR" b="txB"/>
                <a:pathLst>
                  <a:path w="19" h="18">
                    <a:moveTo>
                      <a:pt x="0" y="18"/>
                    </a:moveTo>
                    <a:lnTo>
                      <a:pt x="9" y="18"/>
                    </a:lnTo>
                    <a:lnTo>
                      <a:pt x="19"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33" name="Freeform 156"/>
              <p:cNvSpPr/>
              <p:nvPr/>
            </p:nvSpPr>
            <p:spPr>
              <a:xfrm>
                <a:off x="4346" y="2713"/>
                <a:ext cx="129" cy="101"/>
              </a:xfrm>
              <a:custGeom>
                <a:avLst/>
                <a:gdLst>
                  <a:gd name="txL" fmla="*/ 0 w 129"/>
                  <a:gd name="txT" fmla="*/ 0 h 101"/>
                  <a:gd name="txR" fmla="*/ 129 w 129"/>
                  <a:gd name="txB" fmla="*/ 101 h 101"/>
                </a:gdLst>
                <a:ahLst/>
                <a:cxnLst>
                  <a:cxn ang="0">
                    <a:pos x="129" y="28"/>
                  </a:cxn>
                  <a:cxn ang="0">
                    <a:pos x="0" y="0"/>
                  </a:cxn>
                  <a:cxn ang="0">
                    <a:pos x="92" y="101"/>
                  </a:cxn>
                  <a:cxn ang="0">
                    <a:pos x="74" y="46"/>
                  </a:cxn>
                  <a:cxn ang="0">
                    <a:pos x="129" y="28"/>
                  </a:cxn>
                </a:cxnLst>
                <a:rect l="txL" t="txT" r="txR" b="txB"/>
                <a:pathLst>
                  <a:path w="129" h="101">
                    <a:moveTo>
                      <a:pt x="129" y="28"/>
                    </a:moveTo>
                    <a:lnTo>
                      <a:pt x="0" y="0"/>
                    </a:lnTo>
                    <a:lnTo>
                      <a:pt x="92" y="101"/>
                    </a:lnTo>
                    <a:lnTo>
                      <a:pt x="74" y="46"/>
                    </a:lnTo>
                    <a:lnTo>
                      <a:pt x="129" y="2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grpSp>
      </p:grpSp>
      <p:grpSp>
        <p:nvGrpSpPr>
          <p:cNvPr id="158" name="Group 157"/>
          <p:cNvGrpSpPr/>
          <p:nvPr/>
        </p:nvGrpSpPr>
        <p:grpSpPr>
          <a:xfrm rot="3678525">
            <a:off x="3502409" y="2784872"/>
            <a:ext cx="697706" cy="138113"/>
            <a:chOff x="799" y="2007"/>
            <a:chExt cx="394" cy="83"/>
          </a:xfrm>
        </p:grpSpPr>
        <p:sp>
          <p:nvSpPr>
            <p:cNvPr id="159" name="Rectangle 158"/>
            <p:cNvSpPr/>
            <p:nvPr/>
          </p:nvSpPr>
          <p:spPr>
            <a:xfrm>
              <a:off x="799" y="2035"/>
              <a:ext cx="330" cy="18"/>
            </a:xfrm>
            <a:prstGeom prst="rect">
              <a:avLst/>
            </a:prstGeom>
            <a:solidFill>
              <a:srgbClr val="FF0000"/>
            </a:solid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160" name="Freeform 159"/>
            <p:cNvSpPr/>
            <p:nvPr/>
          </p:nvSpPr>
          <p:spPr>
            <a:xfrm>
              <a:off x="1074" y="2007"/>
              <a:ext cx="119" cy="83"/>
            </a:xfrm>
            <a:custGeom>
              <a:avLst/>
              <a:gdLst>
                <a:gd name="txL" fmla="*/ 0 w 119"/>
                <a:gd name="txT" fmla="*/ 0 h 83"/>
                <a:gd name="txR" fmla="*/ 119 w 119"/>
                <a:gd name="txB" fmla="*/ 83 h 83"/>
              </a:gdLst>
              <a:ahLst/>
              <a:cxnLst>
                <a:cxn ang="0">
                  <a:pos x="0" y="83"/>
                </a:cxn>
                <a:cxn ang="0">
                  <a:pos x="119" y="46"/>
                </a:cxn>
                <a:cxn ang="0">
                  <a:pos x="0" y="0"/>
                </a:cxn>
                <a:cxn ang="0">
                  <a:pos x="37" y="46"/>
                </a:cxn>
                <a:cxn ang="0">
                  <a:pos x="0" y="83"/>
                </a:cxn>
              </a:cxnLst>
              <a:rect l="txL" t="txT" r="txR" b="txB"/>
              <a:pathLst>
                <a:path w="119" h="83">
                  <a:moveTo>
                    <a:pt x="0" y="83"/>
                  </a:moveTo>
                  <a:lnTo>
                    <a:pt x="119" y="46"/>
                  </a:lnTo>
                  <a:lnTo>
                    <a:pt x="0" y="0"/>
                  </a:lnTo>
                  <a:lnTo>
                    <a:pt x="37" y="46"/>
                  </a:lnTo>
                  <a:lnTo>
                    <a:pt x="0" y="83"/>
                  </a:lnTo>
                  <a:close/>
                </a:path>
              </a:pathLst>
            </a:custGeom>
            <a:solidFill>
              <a:srgbClr val="FF0000">
                <a:alpha val="100000"/>
              </a:srgbClr>
            </a:solidFill>
            <a:ln w="9525">
              <a:noFill/>
            </a:ln>
          </p:spPr>
          <p:txBody>
            <a:bodyPr/>
            <a:lstStyle/>
            <a:p>
              <a:endParaRPr lang="zh-CN" altLang="en-US" sz="1015"/>
            </a:p>
          </p:txBody>
        </p:sp>
      </p:grpSp>
      <p:grpSp>
        <p:nvGrpSpPr>
          <p:cNvPr id="161" name="Group 160"/>
          <p:cNvGrpSpPr/>
          <p:nvPr/>
        </p:nvGrpSpPr>
        <p:grpSpPr>
          <a:xfrm>
            <a:off x="4213212" y="3207544"/>
            <a:ext cx="469106" cy="98822"/>
            <a:chOff x="799" y="2007"/>
            <a:chExt cx="394" cy="83"/>
          </a:xfrm>
        </p:grpSpPr>
        <p:sp>
          <p:nvSpPr>
            <p:cNvPr id="162" name="Rectangle 161"/>
            <p:cNvSpPr/>
            <p:nvPr/>
          </p:nvSpPr>
          <p:spPr>
            <a:xfrm>
              <a:off x="799" y="2035"/>
              <a:ext cx="330" cy="18"/>
            </a:xfrm>
            <a:prstGeom prst="rect">
              <a:avLst/>
            </a:prstGeom>
            <a:solidFill>
              <a:srgbClr val="FF0000"/>
            </a:solid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163" name="Freeform 162"/>
            <p:cNvSpPr/>
            <p:nvPr/>
          </p:nvSpPr>
          <p:spPr>
            <a:xfrm>
              <a:off x="1074" y="2007"/>
              <a:ext cx="119" cy="83"/>
            </a:xfrm>
            <a:custGeom>
              <a:avLst/>
              <a:gdLst>
                <a:gd name="txL" fmla="*/ 0 w 119"/>
                <a:gd name="txT" fmla="*/ 0 h 83"/>
                <a:gd name="txR" fmla="*/ 119 w 119"/>
                <a:gd name="txB" fmla="*/ 83 h 83"/>
              </a:gdLst>
              <a:ahLst/>
              <a:cxnLst>
                <a:cxn ang="0">
                  <a:pos x="0" y="83"/>
                </a:cxn>
                <a:cxn ang="0">
                  <a:pos x="119" y="46"/>
                </a:cxn>
                <a:cxn ang="0">
                  <a:pos x="0" y="0"/>
                </a:cxn>
                <a:cxn ang="0">
                  <a:pos x="37" y="46"/>
                </a:cxn>
                <a:cxn ang="0">
                  <a:pos x="0" y="83"/>
                </a:cxn>
              </a:cxnLst>
              <a:rect l="txL" t="txT" r="txR" b="txB"/>
              <a:pathLst>
                <a:path w="119" h="83">
                  <a:moveTo>
                    <a:pt x="0" y="83"/>
                  </a:moveTo>
                  <a:lnTo>
                    <a:pt x="119" y="46"/>
                  </a:lnTo>
                  <a:lnTo>
                    <a:pt x="0" y="0"/>
                  </a:lnTo>
                  <a:lnTo>
                    <a:pt x="37" y="46"/>
                  </a:lnTo>
                  <a:lnTo>
                    <a:pt x="0" y="83"/>
                  </a:lnTo>
                  <a:close/>
                </a:path>
              </a:pathLst>
            </a:custGeom>
            <a:solidFill>
              <a:srgbClr val="FF0000">
                <a:alpha val="100000"/>
              </a:srgbClr>
            </a:solidFill>
            <a:ln w="9525">
              <a:noFill/>
            </a:ln>
          </p:spPr>
          <p:txBody>
            <a:bodyPr/>
            <a:lstStyle/>
            <a:p>
              <a:endParaRPr lang="zh-CN" altLang="en-US" sz="1015"/>
            </a:p>
          </p:txBody>
        </p:sp>
      </p:grpSp>
      <p:grpSp>
        <p:nvGrpSpPr>
          <p:cNvPr id="164" name="Group 163"/>
          <p:cNvGrpSpPr/>
          <p:nvPr/>
        </p:nvGrpSpPr>
        <p:grpSpPr>
          <a:xfrm>
            <a:off x="5185953" y="3261122"/>
            <a:ext cx="469106" cy="98822"/>
            <a:chOff x="799" y="2007"/>
            <a:chExt cx="394" cy="83"/>
          </a:xfrm>
        </p:grpSpPr>
        <p:sp>
          <p:nvSpPr>
            <p:cNvPr id="165" name="Rectangle 164"/>
            <p:cNvSpPr/>
            <p:nvPr/>
          </p:nvSpPr>
          <p:spPr>
            <a:xfrm>
              <a:off x="799" y="2035"/>
              <a:ext cx="330" cy="18"/>
            </a:xfrm>
            <a:prstGeom prst="rect">
              <a:avLst/>
            </a:prstGeom>
            <a:solidFill>
              <a:srgbClr val="FF0000"/>
            </a:solid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1800" b="1" dirty="0"/>
            </a:p>
          </p:txBody>
        </p:sp>
        <p:sp>
          <p:nvSpPr>
            <p:cNvPr id="167" name="Freeform 165"/>
            <p:cNvSpPr/>
            <p:nvPr/>
          </p:nvSpPr>
          <p:spPr>
            <a:xfrm>
              <a:off x="1074" y="2007"/>
              <a:ext cx="119" cy="83"/>
            </a:xfrm>
            <a:custGeom>
              <a:avLst/>
              <a:gdLst>
                <a:gd name="txL" fmla="*/ 0 w 119"/>
                <a:gd name="txT" fmla="*/ 0 h 83"/>
                <a:gd name="txR" fmla="*/ 119 w 119"/>
                <a:gd name="txB" fmla="*/ 83 h 83"/>
              </a:gdLst>
              <a:ahLst/>
              <a:cxnLst>
                <a:cxn ang="0">
                  <a:pos x="0" y="83"/>
                </a:cxn>
                <a:cxn ang="0">
                  <a:pos x="119" y="46"/>
                </a:cxn>
                <a:cxn ang="0">
                  <a:pos x="0" y="0"/>
                </a:cxn>
                <a:cxn ang="0">
                  <a:pos x="37" y="46"/>
                </a:cxn>
                <a:cxn ang="0">
                  <a:pos x="0" y="83"/>
                </a:cxn>
              </a:cxnLst>
              <a:rect l="txL" t="txT" r="txR" b="txB"/>
              <a:pathLst>
                <a:path w="119" h="83">
                  <a:moveTo>
                    <a:pt x="0" y="83"/>
                  </a:moveTo>
                  <a:lnTo>
                    <a:pt x="119" y="46"/>
                  </a:lnTo>
                  <a:lnTo>
                    <a:pt x="0" y="0"/>
                  </a:lnTo>
                  <a:lnTo>
                    <a:pt x="37" y="46"/>
                  </a:lnTo>
                  <a:lnTo>
                    <a:pt x="0" y="83"/>
                  </a:lnTo>
                  <a:close/>
                </a:path>
              </a:pathLst>
            </a:custGeom>
            <a:solidFill>
              <a:srgbClr val="FF0000">
                <a:alpha val="100000"/>
              </a:srgbClr>
            </a:solidFill>
            <a:ln w="9525">
              <a:noFill/>
            </a:ln>
          </p:spPr>
          <p:txBody>
            <a:bodyPr/>
            <a:lstStyle/>
            <a:p>
              <a:endParaRPr lang="zh-CN" altLang="en-US" sz="1015"/>
            </a:p>
          </p:txBody>
        </p:sp>
      </p:grpSp>
      <p:grpSp>
        <p:nvGrpSpPr>
          <p:cNvPr id="168" name="Group 166"/>
          <p:cNvGrpSpPr/>
          <p:nvPr/>
        </p:nvGrpSpPr>
        <p:grpSpPr>
          <a:xfrm rot="-568267">
            <a:off x="5024028" y="3314700"/>
            <a:ext cx="917972" cy="485775"/>
            <a:chOff x="3923" y="3521"/>
            <a:chExt cx="1124" cy="447"/>
          </a:xfrm>
        </p:grpSpPr>
        <p:grpSp>
          <p:nvGrpSpPr>
            <p:cNvPr id="169" name="Group 167"/>
            <p:cNvGrpSpPr/>
            <p:nvPr/>
          </p:nvGrpSpPr>
          <p:grpSpPr>
            <a:xfrm>
              <a:off x="4332" y="3748"/>
              <a:ext cx="715" cy="220"/>
              <a:chOff x="4410" y="2741"/>
              <a:chExt cx="715" cy="220"/>
            </a:xfrm>
          </p:grpSpPr>
          <p:sp>
            <p:nvSpPr>
              <p:cNvPr id="183" name="Freeform 168"/>
              <p:cNvSpPr/>
              <p:nvPr/>
            </p:nvSpPr>
            <p:spPr>
              <a:xfrm>
                <a:off x="5107" y="2741"/>
                <a:ext cx="18" cy="18"/>
              </a:xfrm>
              <a:custGeom>
                <a:avLst/>
                <a:gdLst>
                  <a:gd name="txL" fmla="*/ 0 w 18"/>
                  <a:gd name="txT" fmla="*/ 0 h 18"/>
                  <a:gd name="txR" fmla="*/ 18 w 18"/>
                  <a:gd name="txB" fmla="*/ 18 h 18"/>
                </a:gdLst>
                <a:ahLst/>
                <a:cxnLst>
                  <a:cxn ang="0">
                    <a:pos x="18" y="9"/>
                  </a:cxn>
                  <a:cxn ang="0">
                    <a:pos x="9" y="0"/>
                  </a:cxn>
                  <a:cxn ang="0">
                    <a:pos x="9" y="0"/>
                  </a:cxn>
                  <a:cxn ang="0">
                    <a:pos x="0" y="9"/>
                  </a:cxn>
                  <a:cxn ang="0">
                    <a:pos x="0" y="9"/>
                  </a:cxn>
                  <a:cxn ang="0">
                    <a:pos x="0" y="18"/>
                  </a:cxn>
                  <a:cxn ang="0">
                    <a:pos x="9" y="18"/>
                  </a:cxn>
                  <a:cxn ang="0">
                    <a:pos x="18" y="9"/>
                  </a:cxn>
                </a:cxnLst>
                <a:rect l="txL" t="txT" r="txR" b="txB"/>
                <a:pathLst>
                  <a:path w="18" h="18">
                    <a:moveTo>
                      <a:pt x="18" y="9"/>
                    </a:moveTo>
                    <a:lnTo>
                      <a:pt x="9" y="0"/>
                    </a:lnTo>
                    <a:lnTo>
                      <a:pt x="0" y="9"/>
                    </a:lnTo>
                    <a:lnTo>
                      <a:pt x="0" y="18"/>
                    </a:lnTo>
                    <a:lnTo>
                      <a:pt x="9" y="18"/>
                    </a:lnTo>
                    <a:lnTo>
                      <a:pt x="18" y="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84" name="Freeform 169"/>
              <p:cNvSpPr/>
              <p:nvPr/>
            </p:nvSpPr>
            <p:spPr>
              <a:xfrm>
                <a:off x="5089" y="2777"/>
                <a:ext cx="18" cy="19"/>
              </a:xfrm>
              <a:custGeom>
                <a:avLst/>
                <a:gdLst>
                  <a:gd name="txL" fmla="*/ 0 w 18"/>
                  <a:gd name="txT" fmla="*/ 0 h 19"/>
                  <a:gd name="txR" fmla="*/ 18 w 18"/>
                  <a:gd name="txB" fmla="*/ 19 h 19"/>
                </a:gdLst>
                <a:ahLst/>
                <a:cxnLst>
                  <a:cxn ang="0">
                    <a:pos x="18" y="10"/>
                  </a:cxn>
                  <a:cxn ang="0">
                    <a:pos x="18" y="0"/>
                  </a:cxn>
                  <a:cxn ang="0">
                    <a:pos x="9" y="0"/>
                  </a:cxn>
                  <a:cxn ang="0">
                    <a:pos x="0" y="10"/>
                  </a:cxn>
                  <a:cxn ang="0">
                    <a:pos x="0" y="10"/>
                  </a:cxn>
                  <a:cxn ang="0">
                    <a:pos x="9" y="19"/>
                  </a:cxn>
                  <a:cxn ang="0">
                    <a:pos x="18" y="19"/>
                  </a:cxn>
                  <a:cxn ang="0">
                    <a:pos x="18" y="10"/>
                  </a:cxn>
                </a:cxnLst>
                <a:rect l="txL" t="txT" r="txR" b="txB"/>
                <a:pathLst>
                  <a:path w="18" h="19">
                    <a:moveTo>
                      <a:pt x="18" y="10"/>
                    </a:moveTo>
                    <a:lnTo>
                      <a:pt x="18" y="0"/>
                    </a:lnTo>
                    <a:lnTo>
                      <a:pt x="9" y="0"/>
                    </a:lnTo>
                    <a:lnTo>
                      <a:pt x="0" y="10"/>
                    </a:lnTo>
                    <a:lnTo>
                      <a:pt x="9" y="19"/>
                    </a:lnTo>
                    <a:lnTo>
                      <a:pt x="18" y="19"/>
                    </a:lnTo>
                    <a:lnTo>
                      <a:pt x="18" y="10"/>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85" name="Freeform 170"/>
              <p:cNvSpPr/>
              <p:nvPr/>
            </p:nvSpPr>
            <p:spPr>
              <a:xfrm>
                <a:off x="5080" y="2805"/>
                <a:ext cx="18" cy="18"/>
              </a:xfrm>
              <a:custGeom>
                <a:avLst/>
                <a:gdLst>
                  <a:gd name="txL" fmla="*/ 0 w 18"/>
                  <a:gd name="txT" fmla="*/ 0 h 18"/>
                  <a:gd name="txR" fmla="*/ 18 w 18"/>
                  <a:gd name="txB" fmla="*/ 18 h 18"/>
                </a:gdLst>
                <a:ahLst/>
                <a:cxnLst>
                  <a:cxn ang="0">
                    <a:pos x="18" y="9"/>
                  </a:cxn>
                  <a:cxn ang="0">
                    <a:pos x="9" y="0"/>
                  </a:cxn>
                  <a:cxn ang="0">
                    <a:pos x="0" y="0"/>
                  </a:cxn>
                  <a:cxn ang="0">
                    <a:pos x="0" y="9"/>
                  </a:cxn>
                  <a:cxn ang="0">
                    <a:pos x="0" y="9"/>
                  </a:cxn>
                  <a:cxn ang="0">
                    <a:pos x="0" y="18"/>
                  </a:cxn>
                  <a:cxn ang="0">
                    <a:pos x="9" y="18"/>
                  </a:cxn>
                  <a:cxn ang="0">
                    <a:pos x="18" y="9"/>
                  </a:cxn>
                </a:cxnLst>
                <a:rect l="txL" t="txT" r="txR" b="txB"/>
                <a:pathLst>
                  <a:path w="18" h="18">
                    <a:moveTo>
                      <a:pt x="18" y="9"/>
                    </a:moveTo>
                    <a:lnTo>
                      <a:pt x="9" y="0"/>
                    </a:lnTo>
                    <a:lnTo>
                      <a:pt x="0" y="0"/>
                    </a:lnTo>
                    <a:lnTo>
                      <a:pt x="0" y="9"/>
                    </a:lnTo>
                    <a:lnTo>
                      <a:pt x="0" y="18"/>
                    </a:lnTo>
                    <a:lnTo>
                      <a:pt x="9" y="18"/>
                    </a:lnTo>
                    <a:lnTo>
                      <a:pt x="18" y="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86" name="Freeform 171"/>
              <p:cNvSpPr/>
              <p:nvPr/>
            </p:nvSpPr>
            <p:spPr>
              <a:xfrm>
                <a:off x="5061" y="2842"/>
                <a:ext cx="19" cy="18"/>
              </a:xfrm>
              <a:custGeom>
                <a:avLst/>
                <a:gdLst>
                  <a:gd name="txL" fmla="*/ 0 w 19"/>
                  <a:gd name="txT" fmla="*/ 0 h 18"/>
                  <a:gd name="txR" fmla="*/ 19 w 19"/>
                  <a:gd name="txB" fmla="*/ 18 h 18"/>
                </a:gdLst>
                <a:ahLst/>
                <a:cxnLst>
                  <a:cxn ang="0">
                    <a:pos x="9" y="18"/>
                  </a:cxn>
                  <a:cxn ang="0">
                    <a:pos x="19" y="9"/>
                  </a:cxn>
                  <a:cxn ang="0">
                    <a:pos x="9" y="0"/>
                  </a:cxn>
                  <a:cxn ang="0">
                    <a:pos x="0" y="0"/>
                  </a:cxn>
                  <a:cxn ang="0">
                    <a:pos x="0" y="0"/>
                  </a:cxn>
                  <a:cxn ang="0">
                    <a:pos x="0" y="9"/>
                  </a:cxn>
                  <a:cxn ang="0">
                    <a:pos x="0" y="18"/>
                  </a:cxn>
                  <a:cxn ang="0">
                    <a:pos x="9" y="18"/>
                  </a:cxn>
                </a:cxnLst>
                <a:rect l="txL" t="txT" r="txR" b="txB"/>
                <a:pathLst>
                  <a:path w="19" h="18">
                    <a:moveTo>
                      <a:pt x="9" y="18"/>
                    </a:moveTo>
                    <a:lnTo>
                      <a:pt x="19" y="9"/>
                    </a:lnTo>
                    <a:lnTo>
                      <a:pt x="9" y="0"/>
                    </a:lnTo>
                    <a:lnTo>
                      <a:pt x="0" y="0"/>
                    </a:lnTo>
                    <a:lnTo>
                      <a:pt x="0" y="9"/>
                    </a:lnTo>
                    <a:lnTo>
                      <a:pt x="0" y="18"/>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87" name="Freeform 172"/>
              <p:cNvSpPr/>
              <p:nvPr/>
            </p:nvSpPr>
            <p:spPr>
              <a:xfrm>
                <a:off x="5043" y="2869"/>
                <a:ext cx="18" cy="18"/>
              </a:xfrm>
              <a:custGeom>
                <a:avLst/>
                <a:gdLst>
                  <a:gd name="txL" fmla="*/ 0 w 18"/>
                  <a:gd name="txT" fmla="*/ 0 h 18"/>
                  <a:gd name="txR" fmla="*/ 18 w 18"/>
                  <a:gd name="txB" fmla="*/ 18 h 18"/>
                </a:gdLst>
                <a:ahLst/>
                <a:cxnLst>
                  <a:cxn ang="0">
                    <a:pos x="9" y="18"/>
                  </a:cxn>
                  <a:cxn ang="0">
                    <a:pos x="18" y="9"/>
                  </a:cxn>
                  <a:cxn ang="0">
                    <a:pos x="9" y="0"/>
                  </a:cxn>
                  <a:cxn ang="0">
                    <a:pos x="0" y="0"/>
                  </a:cxn>
                  <a:cxn ang="0">
                    <a:pos x="0" y="0"/>
                  </a:cxn>
                  <a:cxn ang="0">
                    <a:pos x="0" y="9"/>
                  </a:cxn>
                  <a:cxn ang="0">
                    <a:pos x="0" y="18"/>
                  </a:cxn>
                  <a:cxn ang="0">
                    <a:pos x="9" y="18"/>
                  </a:cxn>
                </a:cxnLst>
                <a:rect l="txL" t="txT" r="txR" b="txB"/>
                <a:pathLst>
                  <a:path w="18" h="18">
                    <a:moveTo>
                      <a:pt x="9" y="18"/>
                    </a:moveTo>
                    <a:lnTo>
                      <a:pt x="18" y="9"/>
                    </a:lnTo>
                    <a:lnTo>
                      <a:pt x="9" y="0"/>
                    </a:lnTo>
                    <a:lnTo>
                      <a:pt x="0" y="0"/>
                    </a:lnTo>
                    <a:lnTo>
                      <a:pt x="0" y="9"/>
                    </a:lnTo>
                    <a:lnTo>
                      <a:pt x="0" y="18"/>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88" name="Freeform 173"/>
              <p:cNvSpPr/>
              <p:nvPr/>
            </p:nvSpPr>
            <p:spPr>
              <a:xfrm>
                <a:off x="5015" y="2897"/>
                <a:ext cx="19" cy="18"/>
              </a:xfrm>
              <a:custGeom>
                <a:avLst/>
                <a:gdLst>
                  <a:gd name="txL" fmla="*/ 0 w 19"/>
                  <a:gd name="txT" fmla="*/ 0 h 18"/>
                  <a:gd name="txR" fmla="*/ 19 w 19"/>
                  <a:gd name="txB" fmla="*/ 18 h 18"/>
                </a:gdLst>
                <a:ahLst/>
                <a:cxnLst>
                  <a:cxn ang="0">
                    <a:pos x="19" y="18"/>
                  </a:cxn>
                  <a:cxn ang="0">
                    <a:pos x="19" y="9"/>
                  </a:cxn>
                  <a:cxn ang="0">
                    <a:pos x="19" y="0"/>
                  </a:cxn>
                  <a:cxn ang="0">
                    <a:pos x="10" y="0"/>
                  </a:cxn>
                  <a:cxn ang="0">
                    <a:pos x="10" y="0"/>
                  </a:cxn>
                  <a:cxn ang="0">
                    <a:pos x="0" y="9"/>
                  </a:cxn>
                  <a:cxn ang="0">
                    <a:pos x="10" y="18"/>
                  </a:cxn>
                  <a:cxn ang="0">
                    <a:pos x="19" y="18"/>
                  </a:cxn>
                </a:cxnLst>
                <a:rect l="txL" t="txT" r="txR" b="txB"/>
                <a:pathLst>
                  <a:path w="19" h="18">
                    <a:moveTo>
                      <a:pt x="19" y="18"/>
                    </a:moveTo>
                    <a:lnTo>
                      <a:pt x="19" y="9"/>
                    </a:lnTo>
                    <a:lnTo>
                      <a:pt x="19" y="0"/>
                    </a:lnTo>
                    <a:lnTo>
                      <a:pt x="10" y="0"/>
                    </a:lnTo>
                    <a:lnTo>
                      <a:pt x="0" y="9"/>
                    </a:lnTo>
                    <a:lnTo>
                      <a:pt x="10" y="18"/>
                    </a:lnTo>
                    <a:lnTo>
                      <a:pt x="1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89" name="Freeform 174"/>
              <p:cNvSpPr/>
              <p:nvPr/>
            </p:nvSpPr>
            <p:spPr>
              <a:xfrm>
                <a:off x="4988" y="2924"/>
                <a:ext cx="18" cy="18"/>
              </a:xfrm>
              <a:custGeom>
                <a:avLst/>
                <a:gdLst>
                  <a:gd name="txL" fmla="*/ 0 w 18"/>
                  <a:gd name="txT" fmla="*/ 0 h 18"/>
                  <a:gd name="txR" fmla="*/ 18 w 18"/>
                  <a:gd name="txB" fmla="*/ 18 h 18"/>
                </a:gdLst>
                <a:ahLst/>
                <a:cxnLst>
                  <a:cxn ang="0">
                    <a:pos x="9" y="18"/>
                  </a:cxn>
                  <a:cxn ang="0">
                    <a:pos x="18" y="9"/>
                  </a:cxn>
                  <a:cxn ang="0">
                    <a:pos x="9" y="0"/>
                  </a:cxn>
                  <a:cxn ang="0">
                    <a:pos x="0" y="0"/>
                  </a:cxn>
                  <a:cxn ang="0">
                    <a:pos x="0" y="0"/>
                  </a:cxn>
                  <a:cxn ang="0">
                    <a:pos x="0" y="9"/>
                  </a:cxn>
                  <a:cxn ang="0">
                    <a:pos x="0" y="18"/>
                  </a:cxn>
                  <a:cxn ang="0">
                    <a:pos x="9" y="18"/>
                  </a:cxn>
                </a:cxnLst>
                <a:rect l="txL" t="txT" r="txR" b="txB"/>
                <a:pathLst>
                  <a:path w="18" h="18">
                    <a:moveTo>
                      <a:pt x="9" y="18"/>
                    </a:moveTo>
                    <a:lnTo>
                      <a:pt x="18" y="9"/>
                    </a:lnTo>
                    <a:lnTo>
                      <a:pt x="9" y="0"/>
                    </a:lnTo>
                    <a:lnTo>
                      <a:pt x="0" y="0"/>
                    </a:lnTo>
                    <a:lnTo>
                      <a:pt x="0" y="9"/>
                    </a:lnTo>
                    <a:lnTo>
                      <a:pt x="0" y="18"/>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90" name="Freeform 175"/>
              <p:cNvSpPr/>
              <p:nvPr/>
            </p:nvSpPr>
            <p:spPr>
              <a:xfrm>
                <a:off x="4951" y="2933"/>
                <a:ext cx="19" cy="19"/>
              </a:xfrm>
              <a:custGeom>
                <a:avLst/>
                <a:gdLst>
                  <a:gd name="txL" fmla="*/ 0 w 19"/>
                  <a:gd name="txT" fmla="*/ 0 h 19"/>
                  <a:gd name="txR" fmla="*/ 19 w 19"/>
                  <a:gd name="txB" fmla="*/ 19 h 19"/>
                </a:gdLst>
                <a:ahLst/>
                <a:cxnLst>
                  <a:cxn ang="0">
                    <a:pos x="19" y="19"/>
                  </a:cxn>
                  <a:cxn ang="0">
                    <a:pos x="19" y="9"/>
                  </a:cxn>
                  <a:cxn ang="0">
                    <a:pos x="19" y="0"/>
                  </a:cxn>
                  <a:cxn ang="0">
                    <a:pos x="9" y="0"/>
                  </a:cxn>
                  <a:cxn ang="0">
                    <a:pos x="9" y="0"/>
                  </a:cxn>
                  <a:cxn ang="0">
                    <a:pos x="0" y="9"/>
                  </a:cxn>
                  <a:cxn ang="0">
                    <a:pos x="9" y="19"/>
                  </a:cxn>
                  <a:cxn ang="0">
                    <a:pos x="19" y="19"/>
                  </a:cxn>
                </a:cxnLst>
                <a:rect l="txL" t="txT" r="txR" b="txB"/>
                <a:pathLst>
                  <a:path w="19" h="19">
                    <a:moveTo>
                      <a:pt x="19" y="19"/>
                    </a:moveTo>
                    <a:lnTo>
                      <a:pt x="19" y="9"/>
                    </a:lnTo>
                    <a:lnTo>
                      <a:pt x="19" y="0"/>
                    </a:lnTo>
                    <a:lnTo>
                      <a:pt x="9" y="0"/>
                    </a:lnTo>
                    <a:lnTo>
                      <a:pt x="0" y="9"/>
                    </a:lnTo>
                    <a:lnTo>
                      <a:pt x="9" y="19"/>
                    </a:lnTo>
                    <a:lnTo>
                      <a:pt x="19"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91" name="Freeform 176"/>
              <p:cNvSpPr/>
              <p:nvPr/>
            </p:nvSpPr>
            <p:spPr>
              <a:xfrm>
                <a:off x="4915" y="2942"/>
                <a:ext cx="18" cy="19"/>
              </a:xfrm>
              <a:custGeom>
                <a:avLst/>
                <a:gdLst>
                  <a:gd name="txL" fmla="*/ 0 w 18"/>
                  <a:gd name="txT" fmla="*/ 0 h 19"/>
                  <a:gd name="txR" fmla="*/ 18 w 18"/>
                  <a:gd name="txB" fmla="*/ 19 h 19"/>
                </a:gdLst>
                <a:ahLst/>
                <a:cxnLst>
                  <a:cxn ang="0">
                    <a:pos x="18" y="19"/>
                  </a:cxn>
                  <a:cxn ang="0">
                    <a:pos x="18" y="10"/>
                  </a:cxn>
                  <a:cxn ang="0">
                    <a:pos x="18" y="0"/>
                  </a:cxn>
                  <a:cxn ang="0">
                    <a:pos x="9" y="0"/>
                  </a:cxn>
                  <a:cxn ang="0">
                    <a:pos x="9" y="0"/>
                  </a:cxn>
                  <a:cxn ang="0">
                    <a:pos x="0" y="10"/>
                  </a:cxn>
                  <a:cxn ang="0">
                    <a:pos x="9" y="19"/>
                  </a:cxn>
                  <a:cxn ang="0">
                    <a:pos x="18" y="19"/>
                  </a:cxn>
                </a:cxnLst>
                <a:rect l="txL" t="txT" r="txR" b="txB"/>
                <a:pathLst>
                  <a:path w="18" h="19">
                    <a:moveTo>
                      <a:pt x="18" y="19"/>
                    </a:moveTo>
                    <a:lnTo>
                      <a:pt x="18" y="10"/>
                    </a:lnTo>
                    <a:lnTo>
                      <a:pt x="18" y="0"/>
                    </a:lnTo>
                    <a:lnTo>
                      <a:pt x="9" y="0"/>
                    </a:lnTo>
                    <a:lnTo>
                      <a:pt x="0" y="10"/>
                    </a:lnTo>
                    <a:lnTo>
                      <a:pt x="9" y="19"/>
                    </a:lnTo>
                    <a:lnTo>
                      <a:pt x="18"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92" name="Freeform 177"/>
              <p:cNvSpPr/>
              <p:nvPr/>
            </p:nvSpPr>
            <p:spPr>
              <a:xfrm>
                <a:off x="4878" y="2942"/>
                <a:ext cx="18" cy="19"/>
              </a:xfrm>
              <a:custGeom>
                <a:avLst/>
                <a:gdLst>
                  <a:gd name="txL" fmla="*/ 0 w 18"/>
                  <a:gd name="txT" fmla="*/ 0 h 19"/>
                  <a:gd name="txR" fmla="*/ 18 w 18"/>
                  <a:gd name="txB" fmla="*/ 19 h 19"/>
                </a:gdLst>
                <a:ahLst/>
                <a:cxnLst>
                  <a:cxn ang="0">
                    <a:pos x="18" y="19"/>
                  </a:cxn>
                  <a:cxn ang="0">
                    <a:pos x="18" y="10"/>
                  </a:cxn>
                  <a:cxn ang="0">
                    <a:pos x="18" y="0"/>
                  </a:cxn>
                  <a:cxn ang="0">
                    <a:pos x="9" y="0"/>
                  </a:cxn>
                  <a:cxn ang="0">
                    <a:pos x="9" y="0"/>
                  </a:cxn>
                  <a:cxn ang="0">
                    <a:pos x="0" y="10"/>
                  </a:cxn>
                  <a:cxn ang="0">
                    <a:pos x="9" y="19"/>
                  </a:cxn>
                  <a:cxn ang="0">
                    <a:pos x="18" y="19"/>
                  </a:cxn>
                </a:cxnLst>
                <a:rect l="txL" t="txT" r="txR" b="txB"/>
                <a:pathLst>
                  <a:path w="18" h="19">
                    <a:moveTo>
                      <a:pt x="18" y="19"/>
                    </a:moveTo>
                    <a:lnTo>
                      <a:pt x="18" y="10"/>
                    </a:lnTo>
                    <a:lnTo>
                      <a:pt x="18" y="0"/>
                    </a:lnTo>
                    <a:lnTo>
                      <a:pt x="9" y="0"/>
                    </a:lnTo>
                    <a:lnTo>
                      <a:pt x="0" y="10"/>
                    </a:lnTo>
                    <a:lnTo>
                      <a:pt x="9" y="19"/>
                    </a:lnTo>
                    <a:lnTo>
                      <a:pt x="18"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93" name="Freeform 178"/>
              <p:cNvSpPr/>
              <p:nvPr/>
            </p:nvSpPr>
            <p:spPr>
              <a:xfrm>
                <a:off x="4850" y="2933"/>
                <a:ext cx="19" cy="19"/>
              </a:xfrm>
              <a:custGeom>
                <a:avLst/>
                <a:gdLst>
                  <a:gd name="txL" fmla="*/ 0 w 19"/>
                  <a:gd name="txT" fmla="*/ 0 h 19"/>
                  <a:gd name="txR" fmla="*/ 19 w 19"/>
                  <a:gd name="txB" fmla="*/ 19 h 19"/>
                </a:gdLst>
                <a:ahLst/>
                <a:cxnLst>
                  <a:cxn ang="0">
                    <a:pos x="0" y="19"/>
                  </a:cxn>
                  <a:cxn ang="0">
                    <a:pos x="10" y="19"/>
                  </a:cxn>
                  <a:cxn ang="0">
                    <a:pos x="19" y="9"/>
                  </a:cxn>
                  <a:cxn ang="0">
                    <a:pos x="10" y="0"/>
                  </a:cxn>
                  <a:cxn ang="0">
                    <a:pos x="10" y="0"/>
                  </a:cxn>
                  <a:cxn ang="0">
                    <a:pos x="0" y="0"/>
                  </a:cxn>
                  <a:cxn ang="0">
                    <a:pos x="0" y="9"/>
                  </a:cxn>
                  <a:cxn ang="0">
                    <a:pos x="0" y="19"/>
                  </a:cxn>
                </a:cxnLst>
                <a:rect l="txL" t="txT" r="txR" b="txB"/>
                <a:pathLst>
                  <a:path w="19" h="19">
                    <a:moveTo>
                      <a:pt x="0" y="19"/>
                    </a:moveTo>
                    <a:lnTo>
                      <a:pt x="10" y="19"/>
                    </a:lnTo>
                    <a:lnTo>
                      <a:pt x="19" y="9"/>
                    </a:lnTo>
                    <a:lnTo>
                      <a:pt x="10" y="0"/>
                    </a:lnTo>
                    <a:lnTo>
                      <a:pt x="0" y="0"/>
                    </a:lnTo>
                    <a:lnTo>
                      <a:pt x="0" y="9"/>
                    </a:lnTo>
                    <a:lnTo>
                      <a:pt x="0"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94" name="Freeform 179"/>
              <p:cNvSpPr/>
              <p:nvPr/>
            </p:nvSpPr>
            <p:spPr>
              <a:xfrm>
                <a:off x="4814" y="2924"/>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95" name="Freeform 180"/>
              <p:cNvSpPr/>
              <p:nvPr/>
            </p:nvSpPr>
            <p:spPr>
              <a:xfrm>
                <a:off x="4777" y="2915"/>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96" name="Freeform 181"/>
              <p:cNvSpPr/>
              <p:nvPr/>
            </p:nvSpPr>
            <p:spPr>
              <a:xfrm>
                <a:off x="4740" y="2897"/>
                <a:ext cx="19" cy="18"/>
              </a:xfrm>
              <a:custGeom>
                <a:avLst/>
                <a:gdLst>
                  <a:gd name="txL" fmla="*/ 0 w 19"/>
                  <a:gd name="txT" fmla="*/ 0 h 18"/>
                  <a:gd name="txR" fmla="*/ 19 w 19"/>
                  <a:gd name="txB" fmla="*/ 18 h 18"/>
                </a:gdLst>
                <a:ahLst/>
                <a:cxnLst>
                  <a:cxn ang="0">
                    <a:pos x="10" y="18"/>
                  </a:cxn>
                  <a:cxn ang="0">
                    <a:pos x="19" y="18"/>
                  </a:cxn>
                  <a:cxn ang="0">
                    <a:pos x="19" y="9"/>
                  </a:cxn>
                  <a:cxn ang="0">
                    <a:pos x="19" y="0"/>
                  </a:cxn>
                  <a:cxn ang="0">
                    <a:pos x="19" y="0"/>
                  </a:cxn>
                  <a:cxn ang="0">
                    <a:pos x="10" y="0"/>
                  </a:cxn>
                  <a:cxn ang="0">
                    <a:pos x="0" y="9"/>
                  </a:cxn>
                  <a:cxn ang="0">
                    <a:pos x="10" y="18"/>
                  </a:cxn>
                </a:cxnLst>
                <a:rect l="txL" t="txT" r="txR" b="txB"/>
                <a:pathLst>
                  <a:path w="19" h="18">
                    <a:moveTo>
                      <a:pt x="10" y="18"/>
                    </a:moveTo>
                    <a:lnTo>
                      <a:pt x="19" y="18"/>
                    </a:lnTo>
                    <a:lnTo>
                      <a:pt x="19" y="9"/>
                    </a:lnTo>
                    <a:lnTo>
                      <a:pt x="19" y="0"/>
                    </a:lnTo>
                    <a:lnTo>
                      <a:pt x="10" y="0"/>
                    </a:lnTo>
                    <a:lnTo>
                      <a:pt x="0" y="9"/>
                    </a:lnTo>
                    <a:lnTo>
                      <a:pt x="1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97" name="Freeform 182"/>
              <p:cNvSpPr/>
              <p:nvPr/>
            </p:nvSpPr>
            <p:spPr>
              <a:xfrm>
                <a:off x="4704" y="2887"/>
                <a:ext cx="18" cy="19"/>
              </a:xfrm>
              <a:custGeom>
                <a:avLst/>
                <a:gdLst>
                  <a:gd name="txL" fmla="*/ 0 w 18"/>
                  <a:gd name="txT" fmla="*/ 0 h 19"/>
                  <a:gd name="txR" fmla="*/ 18 w 18"/>
                  <a:gd name="txB" fmla="*/ 19 h 19"/>
                </a:gdLst>
                <a:ahLst/>
                <a:cxnLst>
                  <a:cxn ang="0">
                    <a:pos x="9" y="19"/>
                  </a:cxn>
                  <a:cxn ang="0">
                    <a:pos x="18" y="19"/>
                  </a:cxn>
                  <a:cxn ang="0">
                    <a:pos x="18" y="10"/>
                  </a:cxn>
                  <a:cxn ang="0">
                    <a:pos x="18" y="0"/>
                  </a:cxn>
                  <a:cxn ang="0">
                    <a:pos x="18" y="0"/>
                  </a:cxn>
                  <a:cxn ang="0">
                    <a:pos x="9" y="0"/>
                  </a:cxn>
                  <a:cxn ang="0">
                    <a:pos x="0" y="10"/>
                  </a:cxn>
                  <a:cxn ang="0">
                    <a:pos x="9" y="19"/>
                  </a:cxn>
                </a:cxnLst>
                <a:rect l="txL" t="txT" r="txR" b="txB"/>
                <a:pathLst>
                  <a:path w="18" h="19">
                    <a:moveTo>
                      <a:pt x="9" y="19"/>
                    </a:moveTo>
                    <a:lnTo>
                      <a:pt x="18" y="19"/>
                    </a:lnTo>
                    <a:lnTo>
                      <a:pt x="18" y="10"/>
                    </a:lnTo>
                    <a:lnTo>
                      <a:pt x="18" y="0"/>
                    </a:lnTo>
                    <a:lnTo>
                      <a:pt x="9" y="0"/>
                    </a:lnTo>
                    <a:lnTo>
                      <a:pt x="0" y="10"/>
                    </a:lnTo>
                    <a:lnTo>
                      <a:pt x="9"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98" name="Freeform 183"/>
              <p:cNvSpPr/>
              <p:nvPr/>
            </p:nvSpPr>
            <p:spPr>
              <a:xfrm>
                <a:off x="4676" y="2878"/>
                <a:ext cx="19" cy="19"/>
              </a:xfrm>
              <a:custGeom>
                <a:avLst/>
                <a:gdLst>
                  <a:gd name="txL" fmla="*/ 0 w 19"/>
                  <a:gd name="txT" fmla="*/ 0 h 19"/>
                  <a:gd name="txR" fmla="*/ 19 w 19"/>
                  <a:gd name="txB" fmla="*/ 19 h 19"/>
                </a:gdLst>
                <a:ahLst/>
                <a:cxnLst>
                  <a:cxn ang="0">
                    <a:pos x="0" y="19"/>
                  </a:cxn>
                  <a:cxn ang="0">
                    <a:pos x="9" y="19"/>
                  </a:cxn>
                  <a:cxn ang="0">
                    <a:pos x="19" y="9"/>
                  </a:cxn>
                  <a:cxn ang="0">
                    <a:pos x="9" y="0"/>
                  </a:cxn>
                  <a:cxn ang="0">
                    <a:pos x="9" y="0"/>
                  </a:cxn>
                  <a:cxn ang="0">
                    <a:pos x="0" y="0"/>
                  </a:cxn>
                  <a:cxn ang="0">
                    <a:pos x="0" y="9"/>
                  </a:cxn>
                  <a:cxn ang="0">
                    <a:pos x="0" y="19"/>
                  </a:cxn>
                </a:cxnLst>
                <a:rect l="txL" t="txT" r="txR" b="txB"/>
                <a:pathLst>
                  <a:path w="19" h="19">
                    <a:moveTo>
                      <a:pt x="0" y="19"/>
                    </a:moveTo>
                    <a:lnTo>
                      <a:pt x="9" y="19"/>
                    </a:lnTo>
                    <a:lnTo>
                      <a:pt x="19" y="9"/>
                    </a:lnTo>
                    <a:lnTo>
                      <a:pt x="9" y="0"/>
                    </a:lnTo>
                    <a:lnTo>
                      <a:pt x="0" y="0"/>
                    </a:lnTo>
                    <a:lnTo>
                      <a:pt x="0" y="9"/>
                    </a:lnTo>
                    <a:lnTo>
                      <a:pt x="0"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99" name="Freeform 184"/>
              <p:cNvSpPr/>
              <p:nvPr/>
            </p:nvSpPr>
            <p:spPr>
              <a:xfrm>
                <a:off x="4640" y="2860"/>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00" name="Freeform 185"/>
              <p:cNvSpPr/>
              <p:nvPr/>
            </p:nvSpPr>
            <p:spPr>
              <a:xfrm>
                <a:off x="4603" y="2842"/>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01" name="Freeform 186"/>
              <p:cNvSpPr/>
              <p:nvPr/>
            </p:nvSpPr>
            <p:spPr>
              <a:xfrm>
                <a:off x="4575" y="2823"/>
                <a:ext cx="19" cy="19"/>
              </a:xfrm>
              <a:custGeom>
                <a:avLst/>
                <a:gdLst>
                  <a:gd name="txL" fmla="*/ 0 w 19"/>
                  <a:gd name="txT" fmla="*/ 0 h 19"/>
                  <a:gd name="txR" fmla="*/ 19 w 19"/>
                  <a:gd name="txB" fmla="*/ 19 h 19"/>
                </a:gdLst>
                <a:ahLst/>
                <a:cxnLst>
                  <a:cxn ang="0">
                    <a:pos x="0" y="19"/>
                  </a:cxn>
                  <a:cxn ang="0">
                    <a:pos x="10" y="19"/>
                  </a:cxn>
                  <a:cxn ang="0">
                    <a:pos x="19" y="9"/>
                  </a:cxn>
                  <a:cxn ang="0">
                    <a:pos x="10" y="0"/>
                  </a:cxn>
                  <a:cxn ang="0">
                    <a:pos x="10" y="0"/>
                  </a:cxn>
                  <a:cxn ang="0">
                    <a:pos x="0" y="0"/>
                  </a:cxn>
                  <a:cxn ang="0">
                    <a:pos x="0" y="9"/>
                  </a:cxn>
                  <a:cxn ang="0">
                    <a:pos x="0" y="19"/>
                  </a:cxn>
                </a:cxnLst>
                <a:rect l="txL" t="txT" r="txR" b="txB"/>
                <a:pathLst>
                  <a:path w="19" h="19">
                    <a:moveTo>
                      <a:pt x="0" y="19"/>
                    </a:moveTo>
                    <a:lnTo>
                      <a:pt x="10" y="19"/>
                    </a:lnTo>
                    <a:lnTo>
                      <a:pt x="19" y="9"/>
                    </a:lnTo>
                    <a:lnTo>
                      <a:pt x="10" y="0"/>
                    </a:lnTo>
                    <a:lnTo>
                      <a:pt x="0" y="0"/>
                    </a:lnTo>
                    <a:lnTo>
                      <a:pt x="0" y="9"/>
                    </a:lnTo>
                    <a:lnTo>
                      <a:pt x="0"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02" name="Freeform 187"/>
              <p:cNvSpPr/>
              <p:nvPr/>
            </p:nvSpPr>
            <p:spPr>
              <a:xfrm>
                <a:off x="4539" y="2814"/>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03" name="Freeform 188"/>
              <p:cNvSpPr/>
              <p:nvPr/>
            </p:nvSpPr>
            <p:spPr>
              <a:xfrm>
                <a:off x="4511" y="2796"/>
                <a:ext cx="19" cy="18"/>
              </a:xfrm>
              <a:custGeom>
                <a:avLst/>
                <a:gdLst>
                  <a:gd name="txL" fmla="*/ 0 w 19"/>
                  <a:gd name="txT" fmla="*/ 0 h 18"/>
                  <a:gd name="txR" fmla="*/ 19 w 19"/>
                  <a:gd name="txB" fmla="*/ 18 h 18"/>
                </a:gdLst>
                <a:ahLst/>
                <a:cxnLst>
                  <a:cxn ang="0">
                    <a:pos x="0" y="18"/>
                  </a:cxn>
                  <a:cxn ang="0">
                    <a:pos x="9" y="18"/>
                  </a:cxn>
                  <a:cxn ang="0">
                    <a:pos x="19" y="9"/>
                  </a:cxn>
                  <a:cxn ang="0">
                    <a:pos x="9" y="0"/>
                  </a:cxn>
                  <a:cxn ang="0">
                    <a:pos x="9" y="0"/>
                  </a:cxn>
                  <a:cxn ang="0">
                    <a:pos x="0" y="0"/>
                  </a:cxn>
                  <a:cxn ang="0">
                    <a:pos x="0" y="9"/>
                  </a:cxn>
                  <a:cxn ang="0">
                    <a:pos x="0" y="18"/>
                  </a:cxn>
                </a:cxnLst>
                <a:rect l="txL" t="txT" r="txR" b="txB"/>
                <a:pathLst>
                  <a:path w="19" h="18">
                    <a:moveTo>
                      <a:pt x="0" y="18"/>
                    </a:moveTo>
                    <a:lnTo>
                      <a:pt x="9" y="18"/>
                    </a:lnTo>
                    <a:lnTo>
                      <a:pt x="19" y="9"/>
                    </a:lnTo>
                    <a:lnTo>
                      <a:pt x="9" y="0"/>
                    </a:lnTo>
                    <a:lnTo>
                      <a:pt x="0" y="0"/>
                    </a:lnTo>
                    <a:lnTo>
                      <a:pt x="0" y="9"/>
                    </a:lnTo>
                    <a:lnTo>
                      <a:pt x="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04" name="Freeform 189"/>
              <p:cNvSpPr/>
              <p:nvPr/>
            </p:nvSpPr>
            <p:spPr>
              <a:xfrm>
                <a:off x="4475" y="2777"/>
                <a:ext cx="18" cy="19"/>
              </a:xfrm>
              <a:custGeom>
                <a:avLst/>
                <a:gdLst>
                  <a:gd name="txL" fmla="*/ 0 w 18"/>
                  <a:gd name="txT" fmla="*/ 0 h 19"/>
                  <a:gd name="txR" fmla="*/ 18 w 18"/>
                  <a:gd name="txB" fmla="*/ 19 h 19"/>
                </a:gdLst>
                <a:ahLst/>
                <a:cxnLst>
                  <a:cxn ang="0">
                    <a:pos x="9" y="19"/>
                  </a:cxn>
                  <a:cxn ang="0">
                    <a:pos x="18" y="19"/>
                  </a:cxn>
                  <a:cxn ang="0">
                    <a:pos x="18" y="10"/>
                  </a:cxn>
                  <a:cxn ang="0">
                    <a:pos x="18" y="0"/>
                  </a:cxn>
                  <a:cxn ang="0">
                    <a:pos x="18" y="0"/>
                  </a:cxn>
                  <a:cxn ang="0">
                    <a:pos x="9" y="0"/>
                  </a:cxn>
                  <a:cxn ang="0">
                    <a:pos x="0" y="10"/>
                  </a:cxn>
                  <a:cxn ang="0">
                    <a:pos x="9" y="19"/>
                  </a:cxn>
                </a:cxnLst>
                <a:rect l="txL" t="txT" r="txR" b="txB"/>
                <a:pathLst>
                  <a:path w="18" h="19">
                    <a:moveTo>
                      <a:pt x="9" y="19"/>
                    </a:moveTo>
                    <a:lnTo>
                      <a:pt x="18" y="19"/>
                    </a:lnTo>
                    <a:lnTo>
                      <a:pt x="18" y="10"/>
                    </a:lnTo>
                    <a:lnTo>
                      <a:pt x="18" y="0"/>
                    </a:lnTo>
                    <a:lnTo>
                      <a:pt x="9" y="0"/>
                    </a:lnTo>
                    <a:lnTo>
                      <a:pt x="0" y="10"/>
                    </a:lnTo>
                    <a:lnTo>
                      <a:pt x="9"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05" name="Freeform 190"/>
              <p:cNvSpPr/>
              <p:nvPr/>
            </p:nvSpPr>
            <p:spPr>
              <a:xfrm>
                <a:off x="4438" y="2759"/>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06" name="Freeform 191"/>
              <p:cNvSpPr/>
              <p:nvPr/>
            </p:nvSpPr>
            <p:spPr>
              <a:xfrm>
                <a:off x="4410" y="2741"/>
                <a:ext cx="19" cy="18"/>
              </a:xfrm>
              <a:custGeom>
                <a:avLst/>
                <a:gdLst>
                  <a:gd name="txL" fmla="*/ 0 w 19"/>
                  <a:gd name="txT" fmla="*/ 0 h 18"/>
                  <a:gd name="txR" fmla="*/ 19 w 19"/>
                  <a:gd name="txB" fmla="*/ 18 h 18"/>
                </a:gdLst>
                <a:ahLst/>
                <a:cxnLst>
                  <a:cxn ang="0">
                    <a:pos x="0" y="18"/>
                  </a:cxn>
                  <a:cxn ang="0">
                    <a:pos x="10" y="18"/>
                  </a:cxn>
                  <a:cxn ang="0">
                    <a:pos x="19" y="9"/>
                  </a:cxn>
                  <a:cxn ang="0">
                    <a:pos x="10" y="0"/>
                  </a:cxn>
                  <a:cxn ang="0">
                    <a:pos x="10" y="0"/>
                  </a:cxn>
                  <a:cxn ang="0">
                    <a:pos x="0" y="0"/>
                  </a:cxn>
                  <a:cxn ang="0">
                    <a:pos x="0" y="9"/>
                  </a:cxn>
                  <a:cxn ang="0">
                    <a:pos x="0" y="18"/>
                  </a:cxn>
                </a:cxnLst>
                <a:rect l="txL" t="txT" r="txR" b="txB"/>
                <a:pathLst>
                  <a:path w="19" h="18">
                    <a:moveTo>
                      <a:pt x="0" y="18"/>
                    </a:moveTo>
                    <a:lnTo>
                      <a:pt x="10" y="18"/>
                    </a:lnTo>
                    <a:lnTo>
                      <a:pt x="19" y="9"/>
                    </a:lnTo>
                    <a:lnTo>
                      <a:pt x="10" y="0"/>
                    </a:lnTo>
                    <a:lnTo>
                      <a:pt x="0" y="0"/>
                    </a:lnTo>
                    <a:lnTo>
                      <a:pt x="0" y="9"/>
                    </a:lnTo>
                    <a:lnTo>
                      <a:pt x="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grpSp>
        <p:grpSp>
          <p:nvGrpSpPr>
            <p:cNvPr id="170" name="Group 192"/>
            <p:cNvGrpSpPr/>
            <p:nvPr/>
          </p:nvGrpSpPr>
          <p:grpSpPr>
            <a:xfrm>
              <a:off x="3923" y="3521"/>
              <a:ext cx="394" cy="211"/>
              <a:chOff x="4346" y="2713"/>
              <a:chExt cx="394" cy="211"/>
            </a:xfrm>
          </p:grpSpPr>
          <p:sp>
            <p:nvSpPr>
              <p:cNvPr id="171" name="Freeform 193"/>
              <p:cNvSpPr/>
              <p:nvPr/>
            </p:nvSpPr>
            <p:spPr>
              <a:xfrm>
                <a:off x="4722" y="2906"/>
                <a:ext cx="18" cy="18"/>
              </a:xfrm>
              <a:custGeom>
                <a:avLst/>
                <a:gdLst>
                  <a:gd name="txL" fmla="*/ 0 w 18"/>
                  <a:gd name="txT" fmla="*/ 0 h 18"/>
                  <a:gd name="txR" fmla="*/ 18 w 18"/>
                  <a:gd name="txB" fmla="*/ 18 h 18"/>
                </a:gdLst>
                <a:ahLst/>
                <a:cxnLst>
                  <a:cxn ang="0">
                    <a:pos x="9" y="18"/>
                  </a:cxn>
                  <a:cxn ang="0">
                    <a:pos x="9" y="18"/>
                  </a:cxn>
                  <a:cxn ang="0">
                    <a:pos x="18" y="9"/>
                  </a:cxn>
                  <a:cxn ang="0">
                    <a:pos x="18" y="0"/>
                  </a:cxn>
                  <a:cxn ang="0">
                    <a:pos x="9" y="0"/>
                  </a:cxn>
                  <a:cxn ang="0">
                    <a:pos x="0" y="0"/>
                  </a:cxn>
                  <a:cxn ang="0">
                    <a:pos x="0" y="9"/>
                  </a:cxn>
                  <a:cxn ang="0">
                    <a:pos x="0" y="18"/>
                  </a:cxn>
                  <a:cxn ang="0">
                    <a:pos x="9" y="18"/>
                  </a:cxn>
                </a:cxnLst>
                <a:rect l="txL" t="txT" r="txR" b="txB"/>
                <a:pathLst>
                  <a:path w="18" h="18">
                    <a:moveTo>
                      <a:pt x="9" y="18"/>
                    </a:moveTo>
                    <a:lnTo>
                      <a:pt x="9" y="18"/>
                    </a:lnTo>
                    <a:lnTo>
                      <a:pt x="18" y="9"/>
                    </a:lnTo>
                    <a:lnTo>
                      <a:pt x="18" y="0"/>
                    </a:lnTo>
                    <a:lnTo>
                      <a:pt x="9" y="0"/>
                    </a:lnTo>
                    <a:lnTo>
                      <a:pt x="0" y="0"/>
                    </a:lnTo>
                    <a:lnTo>
                      <a:pt x="0" y="9"/>
                    </a:lnTo>
                    <a:lnTo>
                      <a:pt x="0" y="18"/>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72" name="Freeform 194"/>
              <p:cNvSpPr/>
              <p:nvPr/>
            </p:nvSpPr>
            <p:spPr>
              <a:xfrm>
                <a:off x="4685" y="2887"/>
                <a:ext cx="19" cy="19"/>
              </a:xfrm>
              <a:custGeom>
                <a:avLst/>
                <a:gdLst>
                  <a:gd name="txL" fmla="*/ 0 w 19"/>
                  <a:gd name="txT" fmla="*/ 0 h 19"/>
                  <a:gd name="txR" fmla="*/ 19 w 19"/>
                  <a:gd name="txB" fmla="*/ 19 h 19"/>
                </a:gdLst>
                <a:ahLst/>
                <a:cxnLst>
                  <a:cxn ang="0">
                    <a:pos x="10" y="19"/>
                  </a:cxn>
                  <a:cxn ang="0">
                    <a:pos x="19" y="19"/>
                  </a:cxn>
                  <a:cxn ang="0">
                    <a:pos x="19" y="10"/>
                  </a:cxn>
                  <a:cxn ang="0">
                    <a:pos x="19" y="0"/>
                  </a:cxn>
                  <a:cxn ang="0">
                    <a:pos x="19" y="0"/>
                  </a:cxn>
                  <a:cxn ang="0">
                    <a:pos x="10" y="0"/>
                  </a:cxn>
                  <a:cxn ang="0">
                    <a:pos x="0" y="10"/>
                  </a:cxn>
                  <a:cxn ang="0">
                    <a:pos x="10" y="19"/>
                  </a:cxn>
                </a:cxnLst>
                <a:rect l="txL" t="txT" r="txR" b="txB"/>
                <a:pathLst>
                  <a:path w="19" h="19">
                    <a:moveTo>
                      <a:pt x="10" y="19"/>
                    </a:moveTo>
                    <a:lnTo>
                      <a:pt x="19" y="19"/>
                    </a:lnTo>
                    <a:lnTo>
                      <a:pt x="19" y="10"/>
                    </a:lnTo>
                    <a:lnTo>
                      <a:pt x="19" y="0"/>
                    </a:lnTo>
                    <a:lnTo>
                      <a:pt x="10" y="0"/>
                    </a:lnTo>
                    <a:lnTo>
                      <a:pt x="0" y="10"/>
                    </a:lnTo>
                    <a:lnTo>
                      <a:pt x="10"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73" name="Freeform 195"/>
              <p:cNvSpPr/>
              <p:nvPr/>
            </p:nvSpPr>
            <p:spPr>
              <a:xfrm>
                <a:off x="4658" y="2869"/>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74" name="Freeform 196"/>
              <p:cNvSpPr/>
              <p:nvPr/>
            </p:nvSpPr>
            <p:spPr>
              <a:xfrm>
                <a:off x="4621" y="2851"/>
                <a:ext cx="19" cy="18"/>
              </a:xfrm>
              <a:custGeom>
                <a:avLst/>
                <a:gdLst>
                  <a:gd name="txL" fmla="*/ 0 w 19"/>
                  <a:gd name="txT" fmla="*/ 0 h 18"/>
                  <a:gd name="txR" fmla="*/ 19 w 19"/>
                  <a:gd name="txB" fmla="*/ 18 h 18"/>
                </a:gdLst>
                <a:ahLst/>
                <a:cxnLst>
                  <a:cxn ang="0">
                    <a:pos x="9" y="18"/>
                  </a:cxn>
                  <a:cxn ang="0">
                    <a:pos x="19" y="18"/>
                  </a:cxn>
                  <a:cxn ang="0">
                    <a:pos x="19" y="9"/>
                  </a:cxn>
                  <a:cxn ang="0">
                    <a:pos x="19" y="0"/>
                  </a:cxn>
                  <a:cxn ang="0">
                    <a:pos x="19" y="0"/>
                  </a:cxn>
                  <a:cxn ang="0">
                    <a:pos x="9" y="0"/>
                  </a:cxn>
                  <a:cxn ang="0">
                    <a:pos x="0" y="9"/>
                  </a:cxn>
                  <a:cxn ang="0">
                    <a:pos x="9" y="18"/>
                  </a:cxn>
                </a:cxnLst>
                <a:rect l="txL" t="txT" r="txR" b="txB"/>
                <a:pathLst>
                  <a:path w="19" h="18">
                    <a:moveTo>
                      <a:pt x="9" y="18"/>
                    </a:moveTo>
                    <a:lnTo>
                      <a:pt x="19" y="18"/>
                    </a:lnTo>
                    <a:lnTo>
                      <a:pt x="19" y="9"/>
                    </a:lnTo>
                    <a:lnTo>
                      <a:pt x="19"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75" name="Freeform 197"/>
              <p:cNvSpPr/>
              <p:nvPr/>
            </p:nvSpPr>
            <p:spPr>
              <a:xfrm>
                <a:off x="4594" y="2832"/>
                <a:ext cx="18" cy="19"/>
              </a:xfrm>
              <a:custGeom>
                <a:avLst/>
                <a:gdLst>
                  <a:gd name="txL" fmla="*/ 0 w 18"/>
                  <a:gd name="txT" fmla="*/ 0 h 19"/>
                  <a:gd name="txR" fmla="*/ 18 w 18"/>
                  <a:gd name="txB" fmla="*/ 19 h 19"/>
                </a:gdLst>
                <a:ahLst/>
                <a:cxnLst>
                  <a:cxn ang="0">
                    <a:pos x="0" y="19"/>
                  </a:cxn>
                  <a:cxn ang="0">
                    <a:pos x="9" y="19"/>
                  </a:cxn>
                  <a:cxn ang="0">
                    <a:pos x="18" y="10"/>
                  </a:cxn>
                  <a:cxn ang="0">
                    <a:pos x="9" y="0"/>
                  </a:cxn>
                  <a:cxn ang="0">
                    <a:pos x="9" y="0"/>
                  </a:cxn>
                  <a:cxn ang="0">
                    <a:pos x="0" y="0"/>
                  </a:cxn>
                  <a:cxn ang="0">
                    <a:pos x="0" y="10"/>
                  </a:cxn>
                  <a:cxn ang="0">
                    <a:pos x="0" y="19"/>
                  </a:cxn>
                </a:cxnLst>
                <a:rect l="txL" t="txT" r="txR" b="txB"/>
                <a:pathLst>
                  <a:path w="18" h="19">
                    <a:moveTo>
                      <a:pt x="0" y="19"/>
                    </a:moveTo>
                    <a:lnTo>
                      <a:pt x="9" y="19"/>
                    </a:lnTo>
                    <a:lnTo>
                      <a:pt x="18" y="10"/>
                    </a:lnTo>
                    <a:lnTo>
                      <a:pt x="9" y="0"/>
                    </a:lnTo>
                    <a:lnTo>
                      <a:pt x="0" y="0"/>
                    </a:lnTo>
                    <a:lnTo>
                      <a:pt x="0" y="10"/>
                    </a:lnTo>
                    <a:lnTo>
                      <a:pt x="0"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76" name="Freeform 198"/>
              <p:cNvSpPr/>
              <p:nvPr/>
            </p:nvSpPr>
            <p:spPr>
              <a:xfrm>
                <a:off x="4557" y="2814"/>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77" name="Freeform 199"/>
              <p:cNvSpPr/>
              <p:nvPr/>
            </p:nvSpPr>
            <p:spPr>
              <a:xfrm>
                <a:off x="4530" y="2805"/>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78" name="Freeform 200"/>
              <p:cNvSpPr/>
              <p:nvPr/>
            </p:nvSpPr>
            <p:spPr>
              <a:xfrm>
                <a:off x="4493" y="2787"/>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79" name="Freeform 201"/>
              <p:cNvSpPr/>
              <p:nvPr/>
            </p:nvSpPr>
            <p:spPr>
              <a:xfrm>
                <a:off x="4465" y="2768"/>
                <a:ext cx="19" cy="19"/>
              </a:xfrm>
              <a:custGeom>
                <a:avLst/>
                <a:gdLst>
                  <a:gd name="txL" fmla="*/ 0 w 19"/>
                  <a:gd name="txT" fmla="*/ 0 h 19"/>
                  <a:gd name="txR" fmla="*/ 19 w 19"/>
                  <a:gd name="txB" fmla="*/ 19 h 19"/>
                </a:gdLst>
                <a:ahLst/>
                <a:cxnLst>
                  <a:cxn ang="0">
                    <a:pos x="0" y="19"/>
                  </a:cxn>
                  <a:cxn ang="0">
                    <a:pos x="10" y="19"/>
                  </a:cxn>
                  <a:cxn ang="0">
                    <a:pos x="19" y="9"/>
                  </a:cxn>
                  <a:cxn ang="0">
                    <a:pos x="10" y="0"/>
                  </a:cxn>
                  <a:cxn ang="0">
                    <a:pos x="10" y="0"/>
                  </a:cxn>
                  <a:cxn ang="0">
                    <a:pos x="0" y="0"/>
                  </a:cxn>
                  <a:cxn ang="0">
                    <a:pos x="0" y="9"/>
                  </a:cxn>
                  <a:cxn ang="0">
                    <a:pos x="0" y="19"/>
                  </a:cxn>
                </a:cxnLst>
                <a:rect l="txL" t="txT" r="txR" b="txB"/>
                <a:pathLst>
                  <a:path w="19" h="19">
                    <a:moveTo>
                      <a:pt x="0" y="19"/>
                    </a:moveTo>
                    <a:lnTo>
                      <a:pt x="10" y="19"/>
                    </a:lnTo>
                    <a:lnTo>
                      <a:pt x="19" y="9"/>
                    </a:lnTo>
                    <a:lnTo>
                      <a:pt x="10" y="0"/>
                    </a:lnTo>
                    <a:lnTo>
                      <a:pt x="0" y="0"/>
                    </a:lnTo>
                    <a:lnTo>
                      <a:pt x="0" y="9"/>
                    </a:lnTo>
                    <a:lnTo>
                      <a:pt x="0"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80" name="Freeform 202"/>
              <p:cNvSpPr/>
              <p:nvPr/>
            </p:nvSpPr>
            <p:spPr>
              <a:xfrm>
                <a:off x="4429" y="2750"/>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81" name="Freeform 203"/>
              <p:cNvSpPr/>
              <p:nvPr/>
            </p:nvSpPr>
            <p:spPr>
              <a:xfrm>
                <a:off x="4401" y="2732"/>
                <a:ext cx="19" cy="18"/>
              </a:xfrm>
              <a:custGeom>
                <a:avLst/>
                <a:gdLst>
                  <a:gd name="txL" fmla="*/ 0 w 19"/>
                  <a:gd name="txT" fmla="*/ 0 h 18"/>
                  <a:gd name="txR" fmla="*/ 19 w 19"/>
                  <a:gd name="txB" fmla="*/ 18 h 18"/>
                </a:gdLst>
                <a:ahLst/>
                <a:cxnLst>
                  <a:cxn ang="0">
                    <a:pos x="0" y="18"/>
                  </a:cxn>
                  <a:cxn ang="0">
                    <a:pos x="9" y="18"/>
                  </a:cxn>
                  <a:cxn ang="0">
                    <a:pos x="19" y="9"/>
                  </a:cxn>
                  <a:cxn ang="0">
                    <a:pos x="9" y="0"/>
                  </a:cxn>
                  <a:cxn ang="0">
                    <a:pos x="9" y="0"/>
                  </a:cxn>
                  <a:cxn ang="0">
                    <a:pos x="0" y="0"/>
                  </a:cxn>
                  <a:cxn ang="0">
                    <a:pos x="0" y="9"/>
                  </a:cxn>
                  <a:cxn ang="0">
                    <a:pos x="0" y="18"/>
                  </a:cxn>
                </a:cxnLst>
                <a:rect l="txL" t="txT" r="txR" b="txB"/>
                <a:pathLst>
                  <a:path w="19" h="18">
                    <a:moveTo>
                      <a:pt x="0" y="18"/>
                    </a:moveTo>
                    <a:lnTo>
                      <a:pt x="9" y="18"/>
                    </a:lnTo>
                    <a:lnTo>
                      <a:pt x="19" y="9"/>
                    </a:lnTo>
                    <a:lnTo>
                      <a:pt x="9" y="0"/>
                    </a:lnTo>
                    <a:lnTo>
                      <a:pt x="0" y="0"/>
                    </a:lnTo>
                    <a:lnTo>
                      <a:pt x="0" y="9"/>
                    </a:lnTo>
                    <a:lnTo>
                      <a:pt x="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182" name="Freeform 204"/>
              <p:cNvSpPr/>
              <p:nvPr/>
            </p:nvSpPr>
            <p:spPr>
              <a:xfrm>
                <a:off x="4346" y="2713"/>
                <a:ext cx="129" cy="101"/>
              </a:xfrm>
              <a:custGeom>
                <a:avLst/>
                <a:gdLst>
                  <a:gd name="txL" fmla="*/ 0 w 129"/>
                  <a:gd name="txT" fmla="*/ 0 h 101"/>
                  <a:gd name="txR" fmla="*/ 129 w 129"/>
                  <a:gd name="txB" fmla="*/ 101 h 101"/>
                </a:gdLst>
                <a:ahLst/>
                <a:cxnLst>
                  <a:cxn ang="0">
                    <a:pos x="129" y="28"/>
                  </a:cxn>
                  <a:cxn ang="0">
                    <a:pos x="0" y="0"/>
                  </a:cxn>
                  <a:cxn ang="0">
                    <a:pos x="92" y="101"/>
                  </a:cxn>
                  <a:cxn ang="0">
                    <a:pos x="74" y="46"/>
                  </a:cxn>
                  <a:cxn ang="0">
                    <a:pos x="129" y="28"/>
                  </a:cxn>
                </a:cxnLst>
                <a:rect l="txL" t="txT" r="txR" b="txB"/>
                <a:pathLst>
                  <a:path w="129" h="101">
                    <a:moveTo>
                      <a:pt x="129" y="28"/>
                    </a:moveTo>
                    <a:lnTo>
                      <a:pt x="0" y="0"/>
                    </a:lnTo>
                    <a:lnTo>
                      <a:pt x="92" y="101"/>
                    </a:lnTo>
                    <a:lnTo>
                      <a:pt x="74" y="46"/>
                    </a:lnTo>
                    <a:lnTo>
                      <a:pt x="129" y="2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grpSp>
      </p:grpSp>
      <p:grpSp>
        <p:nvGrpSpPr>
          <p:cNvPr id="207" name="Group 205"/>
          <p:cNvGrpSpPr/>
          <p:nvPr/>
        </p:nvGrpSpPr>
        <p:grpSpPr>
          <a:xfrm rot="2494305">
            <a:off x="3111884" y="2688431"/>
            <a:ext cx="917972" cy="648891"/>
            <a:chOff x="3923" y="3521"/>
            <a:chExt cx="1124" cy="447"/>
          </a:xfrm>
        </p:grpSpPr>
        <p:grpSp>
          <p:nvGrpSpPr>
            <p:cNvPr id="208" name="Group 206"/>
            <p:cNvGrpSpPr/>
            <p:nvPr/>
          </p:nvGrpSpPr>
          <p:grpSpPr>
            <a:xfrm>
              <a:off x="4332" y="3748"/>
              <a:ext cx="715" cy="220"/>
              <a:chOff x="4410" y="2741"/>
              <a:chExt cx="715" cy="220"/>
            </a:xfrm>
          </p:grpSpPr>
          <p:sp>
            <p:nvSpPr>
              <p:cNvPr id="222" name="Freeform 207"/>
              <p:cNvSpPr/>
              <p:nvPr/>
            </p:nvSpPr>
            <p:spPr>
              <a:xfrm>
                <a:off x="5107" y="2741"/>
                <a:ext cx="18" cy="18"/>
              </a:xfrm>
              <a:custGeom>
                <a:avLst/>
                <a:gdLst>
                  <a:gd name="txL" fmla="*/ 0 w 18"/>
                  <a:gd name="txT" fmla="*/ 0 h 18"/>
                  <a:gd name="txR" fmla="*/ 18 w 18"/>
                  <a:gd name="txB" fmla="*/ 18 h 18"/>
                </a:gdLst>
                <a:ahLst/>
                <a:cxnLst>
                  <a:cxn ang="0">
                    <a:pos x="18" y="9"/>
                  </a:cxn>
                  <a:cxn ang="0">
                    <a:pos x="9" y="0"/>
                  </a:cxn>
                  <a:cxn ang="0">
                    <a:pos x="9" y="0"/>
                  </a:cxn>
                  <a:cxn ang="0">
                    <a:pos x="0" y="9"/>
                  </a:cxn>
                  <a:cxn ang="0">
                    <a:pos x="0" y="9"/>
                  </a:cxn>
                  <a:cxn ang="0">
                    <a:pos x="0" y="18"/>
                  </a:cxn>
                  <a:cxn ang="0">
                    <a:pos x="9" y="18"/>
                  </a:cxn>
                  <a:cxn ang="0">
                    <a:pos x="18" y="9"/>
                  </a:cxn>
                </a:cxnLst>
                <a:rect l="txL" t="txT" r="txR" b="txB"/>
                <a:pathLst>
                  <a:path w="18" h="18">
                    <a:moveTo>
                      <a:pt x="18" y="9"/>
                    </a:moveTo>
                    <a:lnTo>
                      <a:pt x="9" y="0"/>
                    </a:lnTo>
                    <a:lnTo>
                      <a:pt x="0" y="9"/>
                    </a:lnTo>
                    <a:lnTo>
                      <a:pt x="0" y="18"/>
                    </a:lnTo>
                    <a:lnTo>
                      <a:pt x="9" y="18"/>
                    </a:lnTo>
                    <a:lnTo>
                      <a:pt x="18" y="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23" name="Freeform 208"/>
              <p:cNvSpPr/>
              <p:nvPr/>
            </p:nvSpPr>
            <p:spPr>
              <a:xfrm>
                <a:off x="5089" y="2777"/>
                <a:ext cx="18" cy="19"/>
              </a:xfrm>
              <a:custGeom>
                <a:avLst/>
                <a:gdLst>
                  <a:gd name="txL" fmla="*/ 0 w 18"/>
                  <a:gd name="txT" fmla="*/ 0 h 19"/>
                  <a:gd name="txR" fmla="*/ 18 w 18"/>
                  <a:gd name="txB" fmla="*/ 19 h 19"/>
                </a:gdLst>
                <a:ahLst/>
                <a:cxnLst>
                  <a:cxn ang="0">
                    <a:pos x="18" y="10"/>
                  </a:cxn>
                  <a:cxn ang="0">
                    <a:pos x="18" y="0"/>
                  </a:cxn>
                  <a:cxn ang="0">
                    <a:pos x="9" y="0"/>
                  </a:cxn>
                  <a:cxn ang="0">
                    <a:pos x="0" y="10"/>
                  </a:cxn>
                  <a:cxn ang="0">
                    <a:pos x="0" y="10"/>
                  </a:cxn>
                  <a:cxn ang="0">
                    <a:pos x="9" y="19"/>
                  </a:cxn>
                  <a:cxn ang="0">
                    <a:pos x="18" y="19"/>
                  </a:cxn>
                  <a:cxn ang="0">
                    <a:pos x="18" y="10"/>
                  </a:cxn>
                </a:cxnLst>
                <a:rect l="txL" t="txT" r="txR" b="txB"/>
                <a:pathLst>
                  <a:path w="18" h="19">
                    <a:moveTo>
                      <a:pt x="18" y="10"/>
                    </a:moveTo>
                    <a:lnTo>
                      <a:pt x="18" y="0"/>
                    </a:lnTo>
                    <a:lnTo>
                      <a:pt x="9" y="0"/>
                    </a:lnTo>
                    <a:lnTo>
                      <a:pt x="0" y="10"/>
                    </a:lnTo>
                    <a:lnTo>
                      <a:pt x="9" y="19"/>
                    </a:lnTo>
                    <a:lnTo>
                      <a:pt x="18" y="19"/>
                    </a:lnTo>
                    <a:lnTo>
                      <a:pt x="18" y="10"/>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24" name="Freeform 209"/>
              <p:cNvSpPr/>
              <p:nvPr/>
            </p:nvSpPr>
            <p:spPr>
              <a:xfrm>
                <a:off x="5080" y="2805"/>
                <a:ext cx="18" cy="18"/>
              </a:xfrm>
              <a:custGeom>
                <a:avLst/>
                <a:gdLst>
                  <a:gd name="txL" fmla="*/ 0 w 18"/>
                  <a:gd name="txT" fmla="*/ 0 h 18"/>
                  <a:gd name="txR" fmla="*/ 18 w 18"/>
                  <a:gd name="txB" fmla="*/ 18 h 18"/>
                </a:gdLst>
                <a:ahLst/>
                <a:cxnLst>
                  <a:cxn ang="0">
                    <a:pos x="18" y="9"/>
                  </a:cxn>
                  <a:cxn ang="0">
                    <a:pos x="9" y="0"/>
                  </a:cxn>
                  <a:cxn ang="0">
                    <a:pos x="0" y="0"/>
                  </a:cxn>
                  <a:cxn ang="0">
                    <a:pos x="0" y="9"/>
                  </a:cxn>
                  <a:cxn ang="0">
                    <a:pos x="0" y="9"/>
                  </a:cxn>
                  <a:cxn ang="0">
                    <a:pos x="0" y="18"/>
                  </a:cxn>
                  <a:cxn ang="0">
                    <a:pos x="9" y="18"/>
                  </a:cxn>
                  <a:cxn ang="0">
                    <a:pos x="18" y="9"/>
                  </a:cxn>
                </a:cxnLst>
                <a:rect l="txL" t="txT" r="txR" b="txB"/>
                <a:pathLst>
                  <a:path w="18" h="18">
                    <a:moveTo>
                      <a:pt x="18" y="9"/>
                    </a:moveTo>
                    <a:lnTo>
                      <a:pt x="9" y="0"/>
                    </a:lnTo>
                    <a:lnTo>
                      <a:pt x="0" y="0"/>
                    </a:lnTo>
                    <a:lnTo>
                      <a:pt x="0" y="9"/>
                    </a:lnTo>
                    <a:lnTo>
                      <a:pt x="0" y="18"/>
                    </a:lnTo>
                    <a:lnTo>
                      <a:pt x="9" y="18"/>
                    </a:lnTo>
                    <a:lnTo>
                      <a:pt x="18" y="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25" name="Freeform 210"/>
              <p:cNvSpPr/>
              <p:nvPr/>
            </p:nvSpPr>
            <p:spPr>
              <a:xfrm>
                <a:off x="5061" y="2842"/>
                <a:ext cx="19" cy="18"/>
              </a:xfrm>
              <a:custGeom>
                <a:avLst/>
                <a:gdLst>
                  <a:gd name="txL" fmla="*/ 0 w 19"/>
                  <a:gd name="txT" fmla="*/ 0 h 18"/>
                  <a:gd name="txR" fmla="*/ 19 w 19"/>
                  <a:gd name="txB" fmla="*/ 18 h 18"/>
                </a:gdLst>
                <a:ahLst/>
                <a:cxnLst>
                  <a:cxn ang="0">
                    <a:pos x="9" y="18"/>
                  </a:cxn>
                  <a:cxn ang="0">
                    <a:pos x="19" y="9"/>
                  </a:cxn>
                  <a:cxn ang="0">
                    <a:pos x="9" y="0"/>
                  </a:cxn>
                  <a:cxn ang="0">
                    <a:pos x="0" y="0"/>
                  </a:cxn>
                  <a:cxn ang="0">
                    <a:pos x="0" y="0"/>
                  </a:cxn>
                  <a:cxn ang="0">
                    <a:pos x="0" y="9"/>
                  </a:cxn>
                  <a:cxn ang="0">
                    <a:pos x="0" y="18"/>
                  </a:cxn>
                  <a:cxn ang="0">
                    <a:pos x="9" y="18"/>
                  </a:cxn>
                </a:cxnLst>
                <a:rect l="txL" t="txT" r="txR" b="txB"/>
                <a:pathLst>
                  <a:path w="19" h="18">
                    <a:moveTo>
                      <a:pt x="9" y="18"/>
                    </a:moveTo>
                    <a:lnTo>
                      <a:pt x="19" y="9"/>
                    </a:lnTo>
                    <a:lnTo>
                      <a:pt x="9" y="0"/>
                    </a:lnTo>
                    <a:lnTo>
                      <a:pt x="0" y="0"/>
                    </a:lnTo>
                    <a:lnTo>
                      <a:pt x="0" y="9"/>
                    </a:lnTo>
                    <a:lnTo>
                      <a:pt x="0" y="18"/>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26" name="Freeform 211"/>
              <p:cNvSpPr/>
              <p:nvPr/>
            </p:nvSpPr>
            <p:spPr>
              <a:xfrm>
                <a:off x="5043" y="2869"/>
                <a:ext cx="18" cy="18"/>
              </a:xfrm>
              <a:custGeom>
                <a:avLst/>
                <a:gdLst>
                  <a:gd name="txL" fmla="*/ 0 w 18"/>
                  <a:gd name="txT" fmla="*/ 0 h 18"/>
                  <a:gd name="txR" fmla="*/ 18 w 18"/>
                  <a:gd name="txB" fmla="*/ 18 h 18"/>
                </a:gdLst>
                <a:ahLst/>
                <a:cxnLst>
                  <a:cxn ang="0">
                    <a:pos x="9" y="18"/>
                  </a:cxn>
                  <a:cxn ang="0">
                    <a:pos x="18" y="9"/>
                  </a:cxn>
                  <a:cxn ang="0">
                    <a:pos x="9" y="0"/>
                  </a:cxn>
                  <a:cxn ang="0">
                    <a:pos x="0" y="0"/>
                  </a:cxn>
                  <a:cxn ang="0">
                    <a:pos x="0" y="0"/>
                  </a:cxn>
                  <a:cxn ang="0">
                    <a:pos x="0" y="9"/>
                  </a:cxn>
                  <a:cxn ang="0">
                    <a:pos x="0" y="18"/>
                  </a:cxn>
                  <a:cxn ang="0">
                    <a:pos x="9" y="18"/>
                  </a:cxn>
                </a:cxnLst>
                <a:rect l="txL" t="txT" r="txR" b="txB"/>
                <a:pathLst>
                  <a:path w="18" h="18">
                    <a:moveTo>
                      <a:pt x="9" y="18"/>
                    </a:moveTo>
                    <a:lnTo>
                      <a:pt x="18" y="9"/>
                    </a:lnTo>
                    <a:lnTo>
                      <a:pt x="9" y="0"/>
                    </a:lnTo>
                    <a:lnTo>
                      <a:pt x="0" y="0"/>
                    </a:lnTo>
                    <a:lnTo>
                      <a:pt x="0" y="9"/>
                    </a:lnTo>
                    <a:lnTo>
                      <a:pt x="0" y="18"/>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27" name="Freeform 212"/>
              <p:cNvSpPr/>
              <p:nvPr/>
            </p:nvSpPr>
            <p:spPr>
              <a:xfrm>
                <a:off x="5015" y="2897"/>
                <a:ext cx="19" cy="18"/>
              </a:xfrm>
              <a:custGeom>
                <a:avLst/>
                <a:gdLst>
                  <a:gd name="txL" fmla="*/ 0 w 19"/>
                  <a:gd name="txT" fmla="*/ 0 h 18"/>
                  <a:gd name="txR" fmla="*/ 19 w 19"/>
                  <a:gd name="txB" fmla="*/ 18 h 18"/>
                </a:gdLst>
                <a:ahLst/>
                <a:cxnLst>
                  <a:cxn ang="0">
                    <a:pos x="19" y="18"/>
                  </a:cxn>
                  <a:cxn ang="0">
                    <a:pos x="19" y="9"/>
                  </a:cxn>
                  <a:cxn ang="0">
                    <a:pos x="19" y="0"/>
                  </a:cxn>
                  <a:cxn ang="0">
                    <a:pos x="10" y="0"/>
                  </a:cxn>
                  <a:cxn ang="0">
                    <a:pos x="10" y="0"/>
                  </a:cxn>
                  <a:cxn ang="0">
                    <a:pos x="0" y="9"/>
                  </a:cxn>
                  <a:cxn ang="0">
                    <a:pos x="10" y="18"/>
                  </a:cxn>
                  <a:cxn ang="0">
                    <a:pos x="19" y="18"/>
                  </a:cxn>
                </a:cxnLst>
                <a:rect l="txL" t="txT" r="txR" b="txB"/>
                <a:pathLst>
                  <a:path w="19" h="18">
                    <a:moveTo>
                      <a:pt x="19" y="18"/>
                    </a:moveTo>
                    <a:lnTo>
                      <a:pt x="19" y="9"/>
                    </a:lnTo>
                    <a:lnTo>
                      <a:pt x="19" y="0"/>
                    </a:lnTo>
                    <a:lnTo>
                      <a:pt x="10" y="0"/>
                    </a:lnTo>
                    <a:lnTo>
                      <a:pt x="0" y="9"/>
                    </a:lnTo>
                    <a:lnTo>
                      <a:pt x="10" y="18"/>
                    </a:lnTo>
                    <a:lnTo>
                      <a:pt x="1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28" name="Freeform 213"/>
              <p:cNvSpPr/>
              <p:nvPr/>
            </p:nvSpPr>
            <p:spPr>
              <a:xfrm>
                <a:off x="4988" y="2924"/>
                <a:ext cx="18" cy="18"/>
              </a:xfrm>
              <a:custGeom>
                <a:avLst/>
                <a:gdLst>
                  <a:gd name="txL" fmla="*/ 0 w 18"/>
                  <a:gd name="txT" fmla="*/ 0 h 18"/>
                  <a:gd name="txR" fmla="*/ 18 w 18"/>
                  <a:gd name="txB" fmla="*/ 18 h 18"/>
                </a:gdLst>
                <a:ahLst/>
                <a:cxnLst>
                  <a:cxn ang="0">
                    <a:pos x="9" y="18"/>
                  </a:cxn>
                  <a:cxn ang="0">
                    <a:pos x="18" y="9"/>
                  </a:cxn>
                  <a:cxn ang="0">
                    <a:pos x="9" y="0"/>
                  </a:cxn>
                  <a:cxn ang="0">
                    <a:pos x="0" y="0"/>
                  </a:cxn>
                  <a:cxn ang="0">
                    <a:pos x="0" y="0"/>
                  </a:cxn>
                  <a:cxn ang="0">
                    <a:pos x="0" y="9"/>
                  </a:cxn>
                  <a:cxn ang="0">
                    <a:pos x="0" y="18"/>
                  </a:cxn>
                  <a:cxn ang="0">
                    <a:pos x="9" y="18"/>
                  </a:cxn>
                </a:cxnLst>
                <a:rect l="txL" t="txT" r="txR" b="txB"/>
                <a:pathLst>
                  <a:path w="18" h="18">
                    <a:moveTo>
                      <a:pt x="9" y="18"/>
                    </a:moveTo>
                    <a:lnTo>
                      <a:pt x="18" y="9"/>
                    </a:lnTo>
                    <a:lnTo>
                      <a:pt x="9" y="0"/>
                    </a:lnTo>
                    <a:lnTo>
                      <a:pt x="0" y="0"/>
                    </a:lnTo>
                    <a:lnTo>
                      <a:pt x="0" y="9"/>
                    </a:lnTo>
                    <a:lnTo>
                      <a:pt x="0" y="18"/>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29" name="Freeform 214"/>
              <p:cNvSpPr/>
              <p:nvPr/>
            </p:nvSpPr>
            <p:spPr>
              <a:xfrm>
                <a:off x="4951" y="2933"/>
                <a:ext cx="19" cy="19"/>
              </a:xfrm>
              <a:custGeom>
                <a:avLst/>
                <a:gdLst>
                  <a:gd name="txL" fmla="*/ 0 w 19"/>
                  <a:gd name="txT" fmla="*/ 0 h 19"/>
                  <a:gd name="txR" fmla="*/ 19 w 19"/>
                  <a:gd name="txB" fmla="*/ 19 h 19"/>
                </a:gdLst>
                <a:ahLst/>
                <a:cxnLst>
                  <a:cxn ang="0">
                    <a:pos x="19" y="19"/>
                  </a:cxn>
                  <a:cxn ang="0">
                    <a:pos x="19" y="9"/>
                  </a:cxn>
                  <a:cxn ang="0">
                    <a:pos x="19" y="0"/>
                  </a:cxn>
                  <a:cxn ang="0">
                    <a:pos x="9" y="0"/>
                  </a:cxn>
                  <a:cxn ang="0">
                    <a:pos x="9" y="0"/>
                  </a:cxn>
                  <a:cxn ang="0">
                    <a:pos x="0" y="9"/>
                  </a:cxn>
                  <a:cxn ang="0">
                    <a:pos x="9" y="19"/>
                  </a:cxn>
                  <a:cxn ang="0">
                    <a:pos x="19" y="19"/>
                  </a:cxn>
                </a:cxnLst>
                <a:rect l="txL" t="txT" r="txR" b="txB"/>
                <a:pathLst>
                  <a:path w="19" h="19">
                    <a:moveTo>
                      <a:pt x="19" y="19"/>
                    </a:moveTo>
                    <a:lnTo>
                      <a:pt x="19" y="9"/>
                    </a:lnTo>
                    <a:lnTo>
                      <a:pt x="19" y="0"/>
                    </a:lnTo>
                    <a:lnTo>
                      <a:pt x="9" y="0"/>
                    </a:lnTo>
                    <a:lnTo>
                      <a:pt x="0" y="9"/>
                    </a:lnTo>
                    <a:lnTo>
                      <a:pt x="9" y="19"/>
                    </a:lnTo>
                    <a:lnTo>
                      <a:pt x="19"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30" name="Freeform 215"/>
              <p:cNvSpPr/>
              <p:nvPr/>
            </p:nvSpPr>
            <p:spPr>
              <a:xfrm>
                <a:off x="4915" y="2942"/>
                <a:ext cx="18" cy="19"/>
              </a:xfrm>
              <a:custGeom>
                <a:avLst/>
                <a:gdLst>
                  <a:gd name="txL" fmla="*/ 0 w 18"/>
                  <a:gd name="txT" fmla="*/ 0 h 19"/>
                  <a:gd name="txR" fmla="*/ 18 w 18"/>
                  <a:gd name="txB" fmla="*/ 19 h 19"/>
                </a:gdLst>
                <a:ahLst/>
                <a:cxnLst>
                  <a:cxn ang="0">
                    <a:pos x="18" y="19"/>
                  </a:cxn>
                  <a:cxn ang="0">
                    <a:pos x="18" y="10"/>
                  </a:cxn>
                  <a:cxn ang="0">
                    <a:pos x="18" y="0"/>
                  </a:cxn>
                  <a:cxn ang="0">
                    <a:pos x="9" y="0"/>
                  </a:cxn>
                  <a:cxn ang="0">
                    <a:pos x="9" y="0"/>
                  </a:cxn>
                  <a:cxn ang="0">
                    <a:pos x="0" y="10"/>
                  </a:cxn>
                  <a:cxn ang="0">
                    <a:pos x="9" y="19"/>
                  </a:cxn>
                  <a:cxn ang="0">
                    <a:pos x="18" y="19"/>
                  </a:cxn>
                </a:cxnLst>
                <a:rect l="txL" t="txT" r="txR" b="txB"/>
                <a:pathLst>
                  <a:path w="18" h="19">
                    <a:moveTo>
                      <a:pt x="18" y="19"/>
                    </a:moveTo>
                    <a:lnTo>
                      <a:pt x="18" y="10"/>
                    </a:lnTo>
                    <a:lnTo>
                      <a:pt x="18" y="0"/>
                    </a:lnTo>
                    <a:lnTo>
                      <a:pt x="9" y="0"/>
                    </a:lnTo>
                    <a:lnTo>
                      <a:pt x="0" y="10"/>
                    </a:lnTo>
                    <a:lnTo>
                      <a:pt x="9" y="19"/>
                    </a:lnTo>
                    <a:lnTo>
                      <a:pt x="18"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31" name="Freeform 216"/>
              <p:cNvSpPr/>
              <p:nvPr/>
            </p:nvSpPr>
            <p:spPr>
              <a:xfrm>
                <a:off x="4878" y="2942"/>
                <a:ext cx="18" cy="19"/>
              </a:xfrm>
              <a:custGeom>
                <a:avLst/>
                <a:gdLst>
                  <a:gd name="txL" fmla="*/ 0 w 18"/>
                  <a:gd name="txT" fmla="*/ 0 h 19"/>
                  <a:gd name="txR" fmla="*/ 18 w 18"/>
                  <a:gd name="txB" fmla="*/ 19 h 19"/>
                </a:gdLst>
                <a:ahLst/>
                <a:cxnLst>
                  <a:cxn ang="0">
                    <a:pos x="18" y="19"/>
                  </a:cxn>
                  <a:cxn ang="0">
                    <a:pos x="18" y="10"/>
                  </a:cxn>
                  <a:cxn ang="0">
                    <a:pos x="18" y="0"/>
                  </a:cxn>
                  <a:cxn ang="0">
                    <a:pos x="9" y="0"/>
                  </a:cxn>
                  <a:cxn ang="0">
                    <a:pos x="9" y="0"/>
                  </a:cxn>
                  <a:cxn ang="0">
                    <a:pos x="0" y="10"/>
                  </a:cxn>
                  <a:cxn ang="0">
                    <a:pos x="9" y="19"/>
                  </a:cxn>
                  <a:cxn ang="0">
                    <a:pos x="18" y="19"/>
                  </a:cxn>
                </a:cxnLst>
                <a:rect l="txL" t="txT" r="txR" b="txB"/>
                <a:pathLst>
                  <a:path w="18" h="19">
                    <a:moveTo>
                      <a:pt x="18" y="19"/>
                    </a:moveTo>
                    <a:lnTo>
                      <a:pt x="18" y="10"/>
                    </a:lnTo>
                    <a:lnTo>
                      <a:pt x="18" y="0"/>
                    </a:lnTo>
                    <a:lnTo>
                      <a:pt x="9" y="0"/>
                    </a:lnTo>
                    <a:lnTo>
                      <a:pt x="0" y="10"/>
                    </a:lnTo>
                    <a:lnTo>
                      <a:pt x="9" y="19"/>
                    </a:lnTo>
                    <a:lnTo>
                      <a:pt x="18"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32" name="Freeform 217"/>
              <p:cNvSpPr/>
              <p:nvPr/>
            </p:nvSpPr>
            <p:spPr>
              <a:xfrm>
                <a:off x="4850" y="2933"/>
                <a:ext cx="19" cy="19"/>
              </a:xfrm>
              <a:custGeom>
                <a:avLst/>
                <a:gdLst>
                  <a:gd name="txL" fmla="*/ 0 w 19"/>
                  <a:gd name="txT" fmla="*/ 0 h 19"/>
                  <a:gd name="txR" fmla="*/ 19 w 19"/>
                  <a:gd name="txB" fmla="*/ 19 h 19"/>
                </a:gdLst>
                <a:ahLst/>
                <a:cxnLst>
                  <a:cxn ang="0">
                    <a:pos x="0" y="19"/>
                  </a:cxn>
                  <a:cxn ang="0">
                    <a:pos x="10" y="19"/>
                  </a:cxn>
                  <a:cxn ang="0">
                    <a:pos x="19" y="9"/>
                  </a:cxn>
                  <a:cxn ang="0">
                    <a:pos x="10" y="0"/>
                  </a:cxn>
                  <a:cxn ang="0">
                    <a:pos x="10" y="0"/>
                  </a:cxn>
                  <a:cxn ang="0">
                    <a:pos x="0" y="0"/>
                  </a:cxn>
                  <a:cxn ang="0">
                    <a:pos x="0" y="9"/>
                  </a:cxn>
                  <a:cxn ang="0">
                    <a:pos x="0" y="19"/>
                  </a:cxn>
                </a:cxnLst>
                <a:rect l="txL" t="txT" r="txR" b="txB"/>
                <a:pathLst>
                  <a:path w="19" h="19">
                    <a:moveTo>
                      <a:pt x="0" y="19"/>
                    </a:moveTo>
                    <a:lnTo>
                      <a:pt x="10" y="19"/>
                    </a:lnTo>
                    <a:lnTo>
                      <a:pt x="19" y="9"/>
                    </a:lnTo>
                    <a:lnTo>
                      <a:pt x="10" y="0"/>
                    </a:lnTo>
                    <a:lnTo>
                      <a:pt x="0" y="0"/>
                    </a:lnTo>
                    <a:lnTo>
                      <a:pt x="0" y="9"/>
                    </a:lnTo>
                    <a:lnTo>
                      <a:pt x="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33" name="Freeform 218"/>
              <p:cNvSpPr/>
              <p:nvPr/>
            </p:nvSpPr>
            <p:spPr>
              <a:xfrm>
                <a:off x="4814" y="2924"/>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34" name="Freeform 219"/>
              <p:cNvSpPr/>
              <p:nvPr/>
            </p:nvSpPr>
            <p:spPr>
              <a:xfrm>
                <a:off x="4777" y="2915"/>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35" name="Freeform 220"/>
              <p:cNvSpPr/>
              <p:nvPr/>
            </p:nvSpPr>
            <p:spPr>
              <a:xfrm>
                <a:off x="4740" y="2897"/>
                <a:ext cx="19" cy="18"/>
              </a:xfrm>
              <a:custGeom>
                <a:avLst/>
                <a:gdLst>
                  <a:gd name="txL" fmla="*/ 0 w 19"/>
                  <a:gd name="txT" fmla="*/ 0 h 18"/>
                  <a:gd name="txR" fmla="*/ 19 w 19"/>
                  <a:gd name="txB" fmla="*/ 18 h 18"/>
                </a:gdLst>
                <a:ahLst/>
                <a:cxnLst>
                  <a:cxn ang="0">
                    <a:pos x="10" y="18"/>
                  </a:cxn>
                  <a:cxn ang="0">
                    <a:pos x="19" y="18"/>
                  </a:cxn>
                  <a:cxn ang="0">
                    <a:pos x="19" y="9"/>
                  </a:cxn>
                  <a:cxn ang="0">
                    <a:pos x="19" y="0"/>
                  </a:cxn>
                  <a:cxn ang="0">
                    <a:pos x="19" y="0"/>
                  </a:cxn>
                  <a:cxn ang="0">
                    <a:pos x="10" y="0"/>
                  </a:cxn>
                  <a:cxn ang="0">
                    <a:pos x="0" y="9"/>
                  </a:cxn>
                  <a:cxn ang="0">
                    <a:pos x="10" y="18"/>
                  </a:cxn>
                </a:cxnLst>
                <a:rect l="txL" t="txT" r="txR" b="txB"/>
                <a:pathLst>
                  <a:path w="19" h="18">
                    <a:moveTo>
                      <a:pt x="10" y="18"/>
                    </a:moveTo>
                    <a:lnTo>
                      <a:pt x="19" y="18"/>
                    </a:lnTo>
                    <a:lnTo>
                      <a:pt x="19" y="9"/>
                    </a:lnTo>
                    <a:lnTo>
                      <a:pt x="19" y="0"/>
                    </a:lnTo>
                    <a:lnTo>
                      <a:pt x="10" y="0"/>
                    </a:lnTo>
                    <a:lnTo>
                      <a:pt x="0" y="9"/>
                    </a:lnTo>
                    <a:lnTo>
                      <a:pt x="1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36" name="Freeform 221"/>
              <p:cNvSpPr/>
              <p:nvPr/>
            </p:nvSpPr>
            <p:spPr>
              <a:xfrm>
                <a:off x="4704" y="2887"/>
                <a:ext cx="18" cy="19"/>
              </a:xfrm>
              <a:custGeom>
                <a:avLst/>
                <a:gdLst>
                  <a:gd name="txL" fmla="*/ 0 w 18"/>
                  <a:gd name="txT" fmla="*/ 0 h 19"/>
                  <a:gd name="txR" fmla="*/ 18 w 18"/>
                  <a:gd name="txB" fmla="*/ 19 h 19"/>
                </a:gdLst>
                <a:ahLst/>
                <a:cxnLst>
                  <a:cxn ang="0">
                    <a:pos x="9" y="19"/>
                  </a:cxn>
                  <a:cxn ang="0">
                    <a:pos x="18" y="19"/>
                  </a:cxn>
                  <a:cxn ang="0">
                    <a:pos x="18" y="10"/>
                  </a:cxn>
                  <a:cxn ang="0">
                    <a:pos x="18" y="0"/>
                  </a:cxn>
                  <a:cxn ang="0">
                    <a:pos x="18" y="0"/>
                  </a:cxn>
                  <a:cxn ang="0">
                    <a:pos x="9" y="0"/>
                  </a:cxn>
                  <a:cxn ang="0">
                    <a:pos x="0" y="10"/>
                  </a:cxn>
                  <a:cxn ang="0">
                    <a:pos x="9" y="19"/>
                  </a:cxn>
                </a:cxnLst>
                <a:rect l="txL" t="txT" r="txR" b="txB"/>
                <a:pathLst>
                  <a:path w="18" h="19">
                    <a:moveTo>
                      <a:pt x="9" y="19"/>
                    </a:moveTo>
                    <a:lnTo>
                      <a:pt x="18" y="19"/>
                    </a:lnTo>
                    <a:lnTo>
                      <a:pt x="18" y="10"/>
                    </a:lnTo>
                    <a:lnTo>
                      <a:pt x="18" y="0"/>
                    </a:lnTo>
                    <a:lnTo>
                      <a:pt x="9" y="0"/>
                    </a:lnTo>
                    <a:lnTo>
                      <a:pt x="0" y="10"/>
                    </a:lnTo>
                    <a:lnTo>
                      <a:pt x="9"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37" name="Freeform 222"/>
              <p:cNvSpPr/>
              <p:nvPr/>
            </p:nvSpPr>
            <p:spPr>
              <a:xfrm>
                <a:off x="4676" y="2878"/>
                <a:ext cx="19" cy="19"/>
              </a:xfrm>
              <a:custGeom>
                <a:avLst/>
                <a:gdLst>
                  <a:gd name="txL" fmla="*/ 0 w 19"/>
                  <a:gd name="txT" fmla="*/ 0 h 19"/>
                  <a:gd name="txR" fmla="*/ 19 w 19"/>
                  <a:gd name="txB" fmla="*/ 19 h 19"/>
                </a:gdLst>
                <a:ahLst/>
                <a:cxnLst>
                  <a:cxn ang="0">
                    <a:pos x="0" y="19"/>
                  </a:cxn>
                  <a:cxn ang="0">
                    <a:pos x="9" y="19"/>
                  </a:cxn>
                  <a:cxn ang="0">
                    <a:pos x="19" y="9"/>
                  </a:cxn>
                  <a:cxn ang="0">
                    <a:pos x="9" y="0"/>
                  </a:cxn>
                  <a:cxn ang="0">
                    <a:pos x="9" y="0"/>
                  </a:cxn>
                  <a:cxn ang="0">
                    <a:pos x="0" y="0"/>
                  </a:cxn>
                  <a:cxn ang="0">
                    <a:pos x="0" y="9"/>
                  </a:cxn>
                  <a:cxn ang="0">
                    <a:pos x="0" y="19"/>
                  </a:cxn>
                </a:cxnLst>
                <a:rect l="txL" t="txT" r="txR" b="txB"/>
                <a:pathLst>
                  <a:path w="19" h="19">
                    <a:moveTo>
                      <a:pt x="0" y="19"/>
                    </a:moveTo>
                    <a:lnTo>
                      <a:pt x="9" y="19"/>
                    </a:lnTo>
                    <a:lnTo>
                      <a:pt x="19" y="9"/>
                    </a:lnTo>
                    <a:lnTo>
                      <a:pt x="9" y="0"/>
                    </a:lnTo>
                    <a:lnTo>
                      <a:pt x="0" y="0"/>
                    </a:lnTo>
                    <a:lnTo>
                      <a:pt x="0" y="9"/>
                    </a:lnTo>
                    <a:lnTo>
                      <a:pt x="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38" name="Freeform 223"/>
              <p:cNvSpPr/>
              <p:nvPr/>
            </p:nvSpPr>
            <p:spPr>
              <a:xfrm>
                <a:off x="4640" y="2860"/>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39" name="Freeform 224"/>
              <p:cNvSpPr/>
              <p:nvPr/>
            </p:nvSpPr>
            <p:spPr>
              <a:xfrm>
                <a:off x="4603" y="2842"/>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40" name="Freeform 225"/>
              <p:cNvSpPr/>
              <p:nvPr/>
            </p:nvSpPr>
            <p:spPr>
              <a:xfrm>
                <a:off x="4575" y="2823"/>
                <a:ext cx="19" cy="19"/>
              </a:xfrm>
              <a:custGeom>
                <a:avLst/>
                <a:gdLst>
                  <a:gd name="txL" fmla="*/ 0 w 19"/>
                  <a:gd name="txT" fmla="*/ 0 h 19"/>
                  <a:gd name="txR" fmla="*/ 19 w 19"/>
                  <a:gd name="txB" fmla="*/ 19 h 19"/>
                </a:gdLst>
                <a:ahLst/>
                <a:cxnLst>
                  <a:cxn ang="0">
                    <a:pos x="0" y="19"/>
                  </a:cxn>
                  <a:cxn ang="0">
                    <a:pos x="10" y="19"/>
                  </a:cxn>
                  <a:cxn ang="0">
                    <a:pos x="19" y="9"/>
                  </a:cxn>
                  <a:cxn ang="0">
                    <a:pos x="10" y="0"/>
                  </a:cxn>
                  <a:cxn ang="0">
                    <a:pos x="10" y="0"/>
                  </a:cxn>
                  <a:cxn ang="0">
                    <a:pos x="0" y="0"/>
                  </a:cxn>
                  <a:cxn ang="0">
                    <a:pos x="0" y="9"/>
                  </a:cxn>
                  <a:cxn ang="0">
                    <a:pos x="0" y="19"/>
                  </a:cxn>
                </a:cxnLst>
                <a:rect l="txL" t="txT" r="txR" b="txB"/>
                <a:pathLst>
                  <a:path w="19" h="19">
                    <a:moveTo>
                      <a:pt x="0" y="19"/>
                    </a:moveTo>
                    <a:lnTo>
                      <a:pt x="10" y="19"/>
                    </a:lnTo>
                    <a:lnTo>
                      <a:pt x="19" y="9"/>
                    </a:lnTo>
                    <a:lnTo>
                      <a:pt x="10" y="0"/>
                    </a:lnTo>
                    <a:lnTo>
                      <a:pt x="0" y="0"/>
                    </a:lnTo>
                    <a:lnTo>
                      <a:pt x="0" y="9"/>
                    </a:lnTo>
                    <a:lnTo>
                      <a:pt x="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41" name="Freeform 226"/>
              <p:cNvSpPr/>
              <p:nvPr/>
            </p:nvSpPr>
            <p:spPr>
              <a:xfrm>
                <a:off x="4539" y="2814"/>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42" name="Freeform 227"/>
              <p:cNvSpPr/>
              <p:nvPr/>
            </p:nvSpPr>
            <p:spPr>
              <a:xfrm>
                <a:off x="4511" y="2796"/>
                <a:ext cx="19" cy="18"/>
              </a:xfrm>
              <a:custGeom>
                <a:avLst/>
                <a:gdLst>
                  <a:gd name="txL" fmla="*/ 0 w 19"/>
                  <a:gd name="txT" fmla="*/ 0 h 18"/>
                  <a:gd name="txR" fmla="*/ 19 w 19"/>
                  <a:gd name="txB" fmla="*/ 18 h 18"/>
                </a:gdLst>
                <a:ahLst/>
                <a:cxnLst>
                  <a:cxn ang="0">
                    <a:pos x="0" y="18"/>
                  </a:cxn>
                  <a:cxn ang="0">
                    <a:pos x="9" y="18"/>
                  </a:cxn>
                  <a:cxn ang="0">
                    <a:pos x="19" y="9"/>
                  </a:cxn>
                  <a:cxn ang="0">
                    <a:pos x="9" y="0"/>
                  </a:cxn>
                  <a:cxn ang="0">
                    <a:pos x="9" y="0"/>
                  </a:cxn>
                  <a:cxn ang="0">
                    <a:pos x="0" y="0"/>
                  </a:cxn>
                  <a:cxn ang="0">
                    <a:pos x="0" y="9"/>
                  </a:cxn>
                  <a:cxn ang="0">
                    <a:pos x="0" y="18"/>
                  </a:cxn>
                </a:cxnLst>
                <a:rect l="txL" t="txT" r="txR" b="txB"/>
                <a:pathLst>
                  <a:path w="19" h="18">
                    <a:moveTo>
                      <a:pt x="0" y="18"/>
                    </a:moveTo>
                    <a:lnTo>
                      <a:pt x="9" y="18"/>
                    </a:lnTo>
                    <a:lnTo>
                      <a:pt x="19"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43" name="Freeform 228"/>
              <p:cNvSpPr/>
              <p:nvPr/>
            </p:nvSpPr>
            <p:spPr>
              <a:xfrm>
                <a:off x="4475" y="2777"/>
                <a:ext cx="18" cy="19"/>
              </a:xfrm>
              <a:custGeom>
                <a:avLst/>
                <a:gdLst>
                  <a:gd name="txL" fmla="*/ 0 w 18"/>
                  <a:gd name="txT" fmla="*/ 0 h 19"/>
                  <a:gd name="txR" fmla="*/ 18 w 18"/>
                  <a:gd name="txB" fmla="*/ 19 h 19"/>
                </a:gdLst>
                <a:ahLst/>
                <a:cxnLst>
                  <a:cxn ang="0">
                    <a:pos x="9" y="19"/>
                  </a:cxn>
                  <a:cxn ang="0">
                    <a:pos x="18" y="19"/>
                  </a:cxn>
                  <a:cxn ang="0">
                    <a:pos x="18" y="10"/>
                  </a:cxn>
                  <a:cxn ang="0">
                    <a:pos x="18" y="0"/>
                  </a:cxn>
                  <a:cxn ang="0">
                    <a:pos x="18" y="0"/>
                  </a:cxn>
                  <a:cxn ang="0">
                    <a:pos x="9" y="0"/>
                  </a:cxn>
                  <a:cxn ang="0">
                    <a:pos x="0" y="10"/>
                  </a:cxn>
                  <a:cxn ang="0">
                    <a:pos x="9" y="19"/>
                  </a:cxn>
                </a:cxnLst>
                <a:rect l="txL" t="txT" r="txR" b="txB"/>
                <a:pathLst>
                  <a:path w="18" h="19">
                    <a:moveTo>
                      <a:pt x="9" y="19"/>
                    </a:moveTo>
                    <a:lnTo>
                      <a:pt x="18" y="19"/>
                    </a:lnTo>
                    <a:lnTo>
                      <a:pt x="18" y="10"/>
                    </a:lnTo>
                    <a:lnTo>
                      <a:pt x="18" y="0"/>
                    </a:lnTo>
                    <a:lnTo>
                      <a:pt x="9" y="0"/>
                    </a:lnTo>
                    <a:lnTo>
                      <a:pt x="0" y="10"/>
                    </a:lnTo>
                    <a:lnTo>
                      <a:pt x="9"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44" name="Freeform 229"/>
              <p:cNvSpPr/>
              <p:nvPr/>
            </p:nvSpPr>
            <p:spPr>
              <a:xfrm>
                <a:off x="4438" y="2759"/>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45" name="Freeform 230"/>
              <p:cNvSpPr/>
              <p:nvPr/>
            </p:nvSpPr>
            <p:spPr>
              <a:xfrm>
                <a:off x="4410" y="2741"/>
                <a:ext cx="19" cy="18"/>
              </a:xfrm>
              <a:custGeom>
                <a:avLst/>
                <a:gdLst>
                  <a:gd name="txL" fmla="*/ 0 w 19"/>
                  <a:gd name="txT" fmla="*/ 0 h 18"/>
                  <a:gd name="txR" fmla="*/ 19 w 19"/>
                  <a:gd name="txB" fmla="*/ 18 h 18"/>
                </a:gdLst>
                <a:ahLst/>
                <a:cxnLst>
                  <a:cxn ang="0">
                    <a:pos x="0" y="18"/>
                  </a:cxn>
                  <a:cxn ang="0">
                    <a:pos x="10" y="18"/>
                  </a:cxn>
                  <a:cxn ang="0">
                    <a:pos x="19" y="9"/>
                  </a:cxn>
                  <a:cxn ang="0">
                    <a:pos x="10" y="0"/>
                  </a:cxn>
                  <a:cxn ang="0">
                    <a:pos x="10" y="0"/>
                  </a:cxn>
                  <a:cxn ang="0">
                    <a:pos x="0" y="0"/>
                  </a:cxn>
                  <a:cxn ang="0">
                    <a:pos x="0" y="9"/>
                  </a:cxn>
                  <a:cxn ang="0">
                    <a:pos x="0" y="18"/>
                  </a:cxn>
                </a:cxnLst>
                <a:rect l="txL" t="txT" r="txR" b="txB"/>
                <a:pathLst>
                  <a:path w="19" h="18">
                    <a:moveTo>
                      <a:pt x="0" y="18"/>
                    </a:moveTo>
                    <a:lnTo>
                      <a:pt x="10" y="18"/>
                    </a:lnTo>
                    <a:lnTo>
                      <a:pt x="19" y="9"/>
                    </a:lnTo>
                    <a:lnTo>
                      <a:pt x="10"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grpSp>
        <p:grpSp>
          <p:nvGrpSpPr>
            <p:cNvPr id="209" name="Group 231"/>
            <p:cNvGrpSpPr/>
            <p:nvPr/>
          </p:nvGrpSpPr>
          <p:grpSpPr>
            <a:xfrm>
              <a:off x="3923" y="3521"/>
              <a:ext cx="394" cy="211"/>
              <a:chOff x="4346" y="2713"/>
              <a:chExt cx="394" cy="211"/>
            </a:xfrm>
          </p:grpSpPr>
          <p:sp>
            <p:nvSpPr>
              <p:cNvPr id="210" name="Freeform 232"/>
              <p:cNvSpPr/>
              <p:nvPr/>
            </p:nvSpPr>
            <p:spPr>
              <a:xfrm>
                <a:off x="4722" y="2906"/>
                <a:ext cx="18" cy="18"/>
              </a:xfrm>
              <a:custGeom>
                <a:avLst/>
                <a:gdLst>
                  <a:gd name="txL" fmla="*/ 0 w 18"/>
                  <a:gd name="txT" fmla="*/ 0 h 18"/>
                  <a:gd name="txR" fmla="*/ 18 w 18"/>
                  <a:gd name="txB" fmla="*/ 18 h 18"/>
                </a:gdLst>
                <a:ahLst/>
                <a:cxnLst>
                  <a:cxn ang="0">
                    <a:pos x="9" y="18"/>
                  </a:cxn>
                  <a:cxn ang="0">
                    <a:pos x="9" y="18"/>
                  </a:cxn>
                  <a:cxn ang="0">
                    <a:pos x="18" y="9"/>
                  </a:cxn>
                  <a:cxn ang="0">
                    <a:pos x="18" y="0"/>
                  </a:cxn>
                  <a:cxn ang="0">
                    <a:pos x="9" y="0"/>
                  </a:cxn>
                  <a:cxn ang="0">
                    <a:pos x="0" y="0"/>
                  </a:cxn>
                  <a:cxn ang="0">
                    <a:pos x="0" y="9"/>
                  </a:cxn>
                  <a:cxn ang="0">
                    <a:pos x="0" y="18"/>
                  </a:cxn>
                  <a:cxn ang="0">
                    <a:pos x="9" y="18"/>
                  </a:cxn>
                </a:cxnLst>
                <a:rect l="txL" t="txT" r="txR" b="txB"/>
                <a:pathLst>
                  <a:path w="18" h="18">
                    <a:moveTo>
                      <a:pt x="9" y="18"/>
                    </a:moveTo>
                    <a:lnTo>
                      <a:pt x="9" y="18"/>
                    </a:lnTo>
                    <a:lnTo>
                      <a:pt x="18" y="9"/>
                    </a:lnTo>
                    <a:lnTo>
                      <a:pt x="18" y="0"/>
                    </a:lnTo>
                    <a:lnTo>
                      <a:pt x="9" y="0"/>
                    </a:lnTo>
                    <a:lnTo>
                      <a:pt x="0" y="0"/>
                    </a:lnTo>
                    <a:lnTo>
                      <a:pt x="0" y="9"/>
                    </a:lnTo>
                    <a:lnTo>
                      <a:pt x="0" y="18"/>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11" name="Freeform 233"/>
              <p:cNvSpPr/>
              <p:nvPr/>
            </p:nvSpPr>
            <p:spPr>
              <a:xfrm>
                <a:off x="4685" y="2887"/>
                <a:ext cx="19" cy="19"/>
              </a:xfrm>
              <a:custGeom>
                <a:avLst/>
                <a:gdLst>
                  <a:gd name="txL" fmla="*/ 0 w 19"/>
                  <a:gd name="txT" fmla="*/ 0 h 19"/>
                  <a:gd name="txR" fmla="*/ 19 w 19"/>
                  <a:gd name="txB" fmla="*/ 19 h 19"/>
                </a:gdLst>
                <a:ahLst/>
                <a:cxnLst>
                  <a:cxn ang="0">
                    <a:pos x="10" y="19"/>
                  </a:cxn>
                  <a:cxn ang="0">
                    <a:pos x="19" y="19"/>
                  </a:cxn>
                  <a:cxn ang="0">
                    <a:pos x="19" y="10"/>
                  </a:cxn>
                  <a:cxn ang="0">
                    <a:pos x="19" y="0"/>
                  </a:cxn>
                  <a:cxn ang="0">
                    <a:pos x="19" y="0"/>
                  </a:cxn>
                  <a:cxn ang="0">
                    <a:pos x="10" y="0"/>
                  </a:cxn>
                  <a:cxn ang="0">
                    <a:pos x="0" y="10"/>
                  </a:cxn>
                  <a:cxn ang="0">
                    <a:pos x="10" y="19"/>
                  </a:cxn>
                </a:cxnLst>
                <a:rect l="txL" t="txT" r="txR" b="txB"/>
                <a:pathLst>
                  <a:path w="19" h="19">
                    <a:moveTo>
                      <a:pt x="10" y="19"/>
                    </a:moveTo>
                    <a:lnTo>
                      <a:pt x="19" y="19"/>
                    </a:lnTo>
                    <a:lnTo>
                      <a:pt x="19" y="10"/>
                    </a:lnTo>
                    <a:lnTo>
                      <a:pt x="19" y="0"/>
                    </a:lnTo>
                    <a:lnTo>
                      <a:pt x="10" y="0"/>
                    </a:lnTo>
                    <a:lnTo>
                      <a:pt x="0" y="10"/>
                    </a:lnTo>
                    <a:lnTo>
                      <a:pt x="1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12" name="Freeform 234"/>
              <p:cNvSpPr/>
              <p:nvPr/>
            </p:nvSpPr>
            <p:spPr>
              <a:xfrm>
                <a:off x="4658" y="2869"/>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13" name="Freeform 235"/>
              <p:cNvSpPr/>
              <p:nvPr/>
            </p:nvSpPr>
            <p:spPr>
              <a:xfrm>
                <a:off x="4621" y="2851"/>
                <a:ext cx="19" cy="18"/>
              </a:xfrm>
              <a:custGeom>
                <a:avLst/>
                <a:gdLst>
                  <a:gd name="txL" fmla="*/ 0 w 19"/>
                  <a:gd name="txT" fmla="*/ 0 h 18"/>
                  <a:gd name="txR" fmla="*/ 19 w 19"/>
                  <a:gd name="txB" fmla="*/ 18 h 18"/>
                </a:gdLst>
                <a:ahLst/>
                <a:cxnLst>
                  <a:cxn ang="0">
                    <a:pos x="9" y="18"/>
                  </a:cxn>
                  <a:cxn ang="0">
                    <a:pos x="19" y="18"/>
                  </a:cxn>
                  <a:cxn ang="0">
                    <a:pos x="19" y="9"/>
                  </a:cxn>
                  <a:cxn ang="0">
                    <a:pos x="19" y="0"/>
                  </a:cxn>
                  <a:cxn ang="0">
                    <a:pos x="19" y="0"/>
                  </a:cxn>
                  <a:cxn ang="0">
                    <a:pos x="9" y="0"/>
                  </a:cxn>
                  <a:cxn ang="0">
                    <a:pos x="0" y="9"/>
                  </a:cxn>
                  <a:cxn ang="0">
                    <a:pos x="9" y="18"/>
                  </a:cxn>
                </a:cxnLst>
                <a:rect l="txL" t="txT" r="txR" b="txB"/>
                <a:pathLst>
                  <a:path w="19" h="18">
                    <a:moveTo>
                      <a:pt x="9" y="18"/>
                    </a:moveTo>
                    <a:lnTo>
                      <a:pt x="19" y="18"/>
                    </a:lnTo>
                    <a:lnTo>
                      <a:pt x="19" y="9"/>
                    </a:lnTo>
                    <a:lnTo>
                      <a:pt x="19"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14" name="Freeform 236"/>
              <p:cNvSpPr/>
              <p:nvPr/>
            </p:nvSpPr>
            <p:spPr>
              <a:xfrm>
                <a:off x="4594" y="2832"/>
                <a:ext cx="18" cy="19"/>
              </a:xfrm>
              <a:custGeom>
                <a:avLst/>
                <a:gdLst>
                  <a:gd name="txL" fmla="*/ 0 w 18"/>
                  <a:gd name="txT" fmla="*/ 0 h 19"/>
                  <a:gd name="txR" fmla="*/ 18 w 18"/>
                  <a:gd name="txB" fmla="*/ 19 h 19"/>
                </a:gdLst>
                <a:ahLst/>
                <a:cxnLst>
                  <a:cxn ang="0">
                    <a:pos x="0" y="19"/>
                  </a:cxn>
                  <a:cxn ang="0">
                    <a:pos x="9" y="19"/>
                  </a:cxn>
                  <a:cxn ang="0">
                    <a:pos x="18" y="10"/>
                  </a:cxn>
                  <a:cxn ang="0">
                    <a:pos x="9" y="0"/>
                  </a:cxn>
                  <a:cxn ang="0">
                    <a:pos x="9" y="0"/>
                  </a:cxn>
                  <a:cxn ang="0">
                    <a:pos x="0" y="0"/>
                  </a:cxn>
                  <a:cxn ang="0">
                    <a:pos x="0" y="10"/>
                  </a:cxn>
                  <a:cxn ang="0">
                    <a:pos x="0" y="19"/>
                  </a:cxn>
                </a:cxnLst>
                <a:rect l="txL" t="txT" r="txR" b="txB"/>
                <a:pathLst>
                  <a:path w="18" h="19">
                    <a:moveTo>
                      <a:pt x="0" y="19"/>
                    </a:moveTo>
                    <a:lnTo>
                      <a:pt x="9" y="19"/>
                    </a:lnTo>
                    <a:lnTo>
                      <a:pt x="18" y="10"/>
                    </a:lnTo>
                    <a:lnTo>
                      <a:pt x="9" y="0"/>
                    </a:lnTo>
                    <a:lnTo>
                      <a:pt x="0" y="0"/>
                    </a:lnTo>
                    <a:lnTo>
                      <a:pt x="0" y="10"/>
                    </a:lnTo>
                    <a:lnTo>
                      <a:pt x="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15" name="Freeform 237"/>
              <p:cNvSpPr/>
              <p:nvPr/>
            </p:nvSpPr>
            <p:spPr>
              <a:xfrm>
                <a:off x="4557" y="2814"/>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16" name="Freeform 238"/>
              <p:cNvSpPr/>
              <p:nvPr/>
            </p:nvSpPr>
            <p:spPr>
              <a:xfrm>
                <a:off x="4530" y="2805"/>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17" name="Freeform 239"/>
              <p:cNvSpPr/>
              <p:nvPr/>
            </p:nvSpPr>
            <p:spPr>
              <a:xfrm>
                <a:off x="4493" y="2787"/>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18" name="Freeform 240"/>
              <p:cNvSpPr/>
              <p:nvPr/>
            </p:nvSpPr>
            <p:spPr>
              <a:xfrm>
                <a:off x="4465" y="2768"/>
                <a:ext cx="19" cy="19"/>
              </a:xfrm>
              <a:custGeom>
                <a:avLst/>
                <a:gdLst>
                  <a:gd name="txL" fmla="*/ 0 w 19"/>
                  <a:gd name="txT" fmla="*/ 0 h 19"/>
                  <a:gd name="txR" fmla="*/ 19 w 19"/>
                  <a:gd name="txB" fmla="*/ 19 h 19"/>
                </a:gdLst>
                <a:ahLst/>
                <a:cxnLst>
                  <a:cxn ang="0">
                    <a:pos x="0" y="19"/>
                  </a:cxn>
                  <a:cxn ang="0">
                    <a:pos x="10" y="19"/>
                  </a:cxn>
                  <a:cxn ang="0">
                    <a:pos x="19" y="9"/>
                  </a:cxn>
                  <a:cxn ang="0">
                    <a:pos x="10" y="0"/>
                  </a:cxn>
                  <a:cxn ang="0">
                    <a:pos x="10" y="0"/>
                  </a:cxn>
                  <a:cxn ang="0">
                    <a:pos x="0" y="0"/>
                  </a:cxn>
                  <a:cxn ang="0">
                    <a:pos x="0" y="9"/>
                  </a:cxn>
                  <a:cxn ang="0">
                    <a:pos x="0" y="19"/>
                  </a:cxn>
                </a:cxnLst>
                <a:rect l="txL" t="txT" r="txR" b="txB"/>
                <a:pathLst>
                  <a:path w="19" h="19">
                    <a:moveTo>
                      <a:pt x="0" y="19"/>
                    </a:moveTo>
                    <a:lnTo>
                      <a:pt x="10" y="19"/>
                    </a:lnTo>
                    <a:lnTo>
                      <a:pt x="19" y="9"/>
                    </a:lnTo>
                    <a:lnTo>
                      <a:pt x="10" y="0"/>
                    </a:lnTo>
                    <a:lnTo>
                      <a:pt x="0" y="0"/>
                    </a:lnTo>
                    <a:lnTo>
                      <a:pt x="0" y="9"/>
                    </a:lnTo>
                    <a:lnTo>
                      <a:pt x="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19" name="Freeform 241"/>
              <p:cNvSpPr/>
              <p:nvPr/>
            </p:nvSpPr>
            <p:spPr>
              <a:xfrm>
                <a:off x="4429" y="2750"/>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20" name="Freeform 242"/>
              <p:cNvSpPr/>
              <p:nvPr/>
            </p:nvSpPr>
            <p:spPr>
              <a:xfrm>
                <a:off x="4401" y="2732"/>
                <a:ext cx="19" cy="18"/>
              </a:xfrm>
              <a:custGeom>
                <a:avLst/>
                <a:gdLst>
                  <a:gd name="txL" fmla="*/ 0 w 19"/>
                  <a:gd name="txT" fmla="*/ 0 h 18"/>
                  <a:gd name="txR" fmla="*/ 19 w 19"/>
                  <a:gd name="txB" fmla="*/ 18 h 18"/>
                </a:gdLst>
                <a:ahLst/>
                <a:cxnLst>
                  <a:cxn ang="0">
                    <a:pos x="0" y="18"/>
                  </a:cxn>
                  <a:cxn ang="0">
                    <a:pos x="9" y="18"/>
                  </a:cxn>
                  <a:cxn ang="0">
                    <a:pos x="19" y="9"/>
                  </a:cxn>
                  <a:cxn ang="0">
                    <a:pos x="9" y="0"/>
                  </a:cxn>
                  <a:cxn ang="0">
                    <a:pos x="9" y="0"/>
                  </a:cxn>
                  <a:cxn ang="0">
                    <a:pos x="0" y="0"/>
                  </a:cxn>
                  <a:cxn ang="0">
                    <a:pos x="0" y="9"/>
                  </a:cxn>
                  <a:cxn ang="0">
                    <a:pos x="0" y="18"/>
                  </a:cxn>
                </a:cxnLst>
                <a:rect l="txL" t="txT" r="txR" b="txB"/>
                <a:pathLst>
                  <a:path w="19" h="18">
                    <a:moveTo>
                      <a:pt x="0" y="18"/>
                    </a:moveTo>
                    <a:lnTo>
                      <a:pt x="9" y="18"/>
                    </a:lnTo>
                    <a:lnTo>
                      <a:pt x="19"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21" name="Freeform 243"/>
              <p:cNvSpPr/>
              <p:nvPr/>
            </p:nvSpPr>
            <p:spPr>
              <a:xfrm>
                <a:off x="4346" y="2713"/>
                <a:ext cx="129" cy="101"/>
              </a:xfrm>
              <a:custGeom>
                <a:avLst/>
                <a:gdLst>
                  <a:gd name="txL" fmla="*/ 0 w 129"/>
                  <a:gd name="txT" fmla="*/ 0 h 101"/>
                  <a:gd name="txR" fmla="*/ 129 w 129"/>
                  <a:gd name="txB" fmla="*/ 101 h 101"/>
                </a:gdLst>
                <a:ahLst/>
                <a:cxnLst>
                  <a:cxn ang="0">
                    <a:pos x="129" y="28"/>
                  </a:cxn>
                  <a:cxn ang="0">
                    <a:pos x="0" y="0"/>
                  </a:cxn>
                  <a:cxn ang="0">
                    <a:pos x="92" y="101"/>
                  </a:cxn>
                  <a:cxn ang="0">
                    <a:pos x="74" y="46"/>
                  </a:cxn>
                  <a:cxn ang="0">
                    <a:pos x="129" y="28"/>
                  </a:cxn>
                </a:cxnLst>
                <a:rect l="txL" t="txT" r="txR" b="txB"/>
                <a:pathLst>
                  <a:path w="129" h="101">
                    <a:moveTo>
                      <a:pt x="129" y="28"/>
                    </a:moveTo>
                    <a:lnTo>
                      <a:pt x="0" y="0"/>
                    </a:lnTo>
                    <a:lnTo>
                      <a:pt x="92" y="101"/>
                    </a:lnTo>
                    <a:lnTo>
                      <a:pt x="74" y="46"/>
                    </a:lnTo>
                    <a:lnTo>
                      <a:pt x="129" y="2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grpSp>
      </p:grpSp>
      <p:grpSp>
        <p:nvGrpSpPr>
          <p:cNvPr id="246" name="Group 244"/>
          <p:cNvGrpSpPr/>
          <p:nvPr/>
        </p:nvGrpSpPr>
        <p:grpSpPr>
          <a:xfrm rot="-378618">
            <a:off x="2593962" y="2343150"/>
            <a:ext cx="1134666" cy="540544"/>
            <a:chOff x="3923" y="3521"/>
            <a:chExt cx="1124" cy="447"/>
          </a:xfrm>
        </p:grpSpPr>
        <p:grpSp>
          <p:nvGrpSpPr>
            <p:cNvPr id="247" name="Group 245"/>
            <p:cNvGrpSpPr/>
            <p:nvPr/>
          </p:nvGrpSpPr>
          <p:grpSpPr>
            <a:xfrm>
              <a:off x="4332" y="3748"/>
              <a:ext cx="715" cy="220"/>
              <a:chOff x="4410" y="2741"/>
              <a:chExt cx="715" cy="220"/>
            </a:xfrm>
          </p:grpSpPr>
          <p:sp>
            <p:nvSpPr>
              <p:cNvPr id="261" name="Freeform 246"/>
              <p:cNvSpPr/>
              <p:nvPr/>
            </p:nvSpPr>
            <p:spPr>
              <a:xfrm>
                <a:off x="5107" y="2741"/>
                <a:ext cx="18" cy="18"/>
              </a:xfrm>
              <a:custGeom>
                <a:avLst/>
                <a:gdLst>
                  <a:gd name="txL" fmla="*/ 0 w 18"/>
                  <a:gd name="txT" fmla="*/ 0 h 18"/>
                  <a:gd name="txR" fmla="*/ 18 w 18"/>
                  <a:gd name="txB" fmla="*/ 18 h 18"/>
                </a:gdLst>
                <a:ahLst/>
                <a:cxnLst>
                  <a:cxn ang="0">
                    <a:pos x="18" y="9"/>
                  </a:cxn>
                  <a:cxn ang="0">
                    <a:pos x="9" y="0"/>
                  </a:cxn>
                  <a:cxn ang="0">
                    <a:pos x="9" y="0"/>
                  </a:cxn>
                  <a:cxn ang="0">
                    <a:pos x="0" y="9"/>
                  </a:cxn>
                  <a:cxn ang="0">
                    <a:pos x="0" y="9"/>
                  </a:cxn>
                  <a:cxn ang="0">
                    <a:pos x="0" y="18"/>
                  </a:cxn>
                  <a:cxn ang="0">
                    <a:pos x="9" y="18"/>
                  </a:cxn>
                  <a:cxn ang="0">
                    <a:pos x="18" y="9"/>
                  </a:cxn>
                </a:cxnLst>
                <a:rect l="txL" t="txT" r="txR" b="txB"/>
                <a:pathLst>
                  <a:path w="18" h="18">
                    <a:moveTo>
                      <a:pt x="18" y="9"/>
                    </a:moveTo>
                    <a:lnTo>
                      <a:pt x="9" y="0"/>
                    </a:lnTo>
                    <a:lnTo>
                      <a:pt x="0" y="9"/>
                    </a:lnTo>
                    <a:lnTo>
                      <a:pt x="0" y="18"/>
                    </a:lnTo>
                    <a:lnTo>
                      <a:pt x="9" y="18"/>
                    </a:lnTo>
                    <a:lnTo>
                      <a:pt x="18" y="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62" name="Freeform 247"/>
              <p:cNvSpPr/>
              <p:nvPr/>
            </p:nvSpPr>
            <p:spPr>
              <a:xfrm>
                <a:off x="5089" y="2777"/>
                <a:ext cx="18" cy="19"/>
              </a:xfrm>
              <a:custGeom>
                <a:avLst/>
                <a:gdLst>
                  <a:gd name="txL" fmla="*/ 0 w 18"/>
                  <a:gd name="txT" fmla="*/ 0 h 19"/>
                  <a:gd name="txR" fmla="*/ 18 w 18"/>
                  <a:gd name="txB" fmla="*/ 19 h 19"/>
                </a:gdLst>
                <a:ahLst/>
                <a:cxnLst>
                  <a:cxn ang="0">
                    <a:pos x="18" y="10"/>
                  </a:cxn>
                  <a:cxn ang="0">
                    <a:pos x="18" y="0"/>
                  </a:cxn>
                  <a:cxn ang="0">
                    <a:pos x="9" y="0"/>
                  </a:cxn>
                  <a:cxn ang="0">
                    <a:pos x="0" y="10"/>
                  </a:cxn>
                  <a:cxn ang="0">
                    <a:pos x="0" y="10"/>
                  </a:cxn>
                  <a:cxn ang="0">
                    <a:pos x="9" y="19"/>
                  </a:cxn>
                  <a:cxn ang="0">
                    <a:pos x="18" y="19"/>
                  </a:cxn>
                  <a:cxn ang="0">
                    <a:pos x="18" y="10"/>
                  </a:cxn>
                </a:cxnLst>
                <a:rect l="txL" t="txT" r="txR" b="txB"/>
                <a:pathLst>
                  <a:path w="18" h="19">
                    <a:moveTo>
                      <a:pt x="18" y="10"/>
                    </a:moveTo>
                    <a:lnTo>
                      <a:pt x="18" y="0"/>
                    </a:lnTo>
                    <a:lnTo>
                      <a:pt x="9" y="0"/>
                    </a:lnTo>
                    <a:lnTo>
                      <a:pt x="0" y="10"/>
                    </a:lnTo>
                    <a:lnTo>
                      <a:pt x="9" y="19"/>
                    </a:lnTo>
                    <a:lnTo>
                      <a:pt x="18" y="19"/>
                    </a:lnTo>
                    <a:lnTo>
                      <a:pt x="18" y="10"/>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63" name="Freeform 248"/>
              <p:cNvSpPr/>
              <p:nvPr/>
            </p:nvSpPr>
            <p:spPr>
              <a:xfrm>
                <a:off x="5080" y="2805"/>
                <a:ext cx="18" cy="18"/>
              </a:xfrm>
              <a:custGeom>
                <a:avLst/>
                <a:gdLst>
                  <a:gd name="txL" fmla="*/ 0 w 18"/>
                  <a:gd name="txT" fmla="*/ 0 h 18"/>
                  <a:gd name="txR" fmla="*/ 18 w 18"/>
                  <a:gd name="txB" fmla="*/ 18 h 18"/>
                </a:gdLst>
                <a:ahLst/>
                <a:cxnLst>
                  <a:cxn ang="0">
                    <a:pos x="18" y="9"/>
                  </a:cxn>
                  <a:cxn ang="0">
                    <a:pos x="9" y="0"/>
                  </a:cxn>
                  <a:cxn ang="0">
                    <a:pos x="0" y="0"/>
                  </a:cxn>
                  <a:cxn ang="0">
                    <a:pos x="0" y="9"/>
                  </a:cxn>
                  <a:cxn ang="0">
                    <a:pos x="0" y="9"/>
                  </a:cxn>
                  <a:cxn ang="0">
                    <a:pos x="0" y="18"/>
                  </a:cxn>
                  <a:cxn ang="0">
                    <a:pos x="9" y="18"/>
                  </a:cxn>
                  <a:cxn ang="0">
                    <a:pos x="18" y="9"/>
                  </a:cxn>
                </a:cxnLst>
                <a:rect l="txL" t="txT" r="txR" b="txB"/>
                <a:pathLst>
                  <a:path w="18" h="18">
                    <a:moveTo>
                      <a:pt x="18" y="9"/>
                    </a:moveTo>
                    <a:lnTo>
                      <a:pt x="9" y="0"/>
                    </a:lnTo>
                    <a:lnTo>
                      <a:pt x="0" y="0"/>
                    </a:lnTo>
                    <a:lnTo>
                      <a:pt x="0" y="9"/>
                    </a:lnTo>
                    <a:lnTo>
                      <a:pt x="0" y="18"/>
                    </a:lnTo>
                    <a:lnTo>
                      <a:pt x="9" y="18"/>
                    </a:lnTo>
                    <a:lnTo>
                      <a:pt x="18" y="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64" name="Freeform 249"/>
              <p:cNvSpPr/>
              <p:nvPr/>
            </p:nvSpPr>
            <p:spPr>
              <a:xfrm>
                <a:off x="5061" y="2842"/>
                <a:ext cx="19" cy="18"/>
              </a:xfrm>
              <a:custGeom>
                <a:avLst/>
                <a:gdLst>
                  <a:gd name="txL" fmla="*/ 0 w 19"/>
                  <a:gd name="txT" fmla="*/ 0 h 18"/>
                  <a:gd name="txR" fmla="*/ 19 w 19"/>
                  <a:gd name="txB" fmla="*/ 18 h 18"/>
                </a:gdLst>
                <a:ahLst/>
                <a:cxnLst>
                  <a:cxn ang="0">
                    <a:pos x="9" y="18"/>
                  </a:cxn>
                  <a:cxn ang="0">
                    <a:pos x="19" y="9"/>
                  </a:cxn>
                  <a:cxn ang="0">
                    <a:pos x="9" y="0"/>
                  </a:cxn>
                  <a:cxn ang="0">
                    <a:pos x="0" y="0"/>
                  </a:cxn>
                  <a:cxn ang="0">
                    <a:pos x="0" y="0"/>
                  </a:cxn>
                  <a:cxn ang="0">
                    <a:pos x="0" y="9"/>
                  </a:cxn>
                  <a:cxn ang="0">
                    <a:pos x="0" y="18"/>
                  </a:cxn>
                  <a:cxn ang="0">
                    <a:pos x="9" y="18"/>
                  </a:cxn>
                </a:cxnLst>
                <a:rect l="txL" t="txT" r="txR" b="txB"/>
                <a:pathLst>
                  <a:path w="19" h="18">
                    <a:moveTo>
                      <a:pt x="9" y="18"/>
                    </a:moveTo>
                    <a:lnTo>
                      <a:pt x="19" y="9"/>
                    </a:lnTo>
                    <a:lnTo>
                      <a:pt x="9" y="0"/>
                    </a:lnTo>
                    <a:lnTo>
                      <a:pt x="0" y="0"/>
                    </a:lnTo>
                    <a:lnTo>
                      <a:pt x="0" y="9"/>
                    </a:lnTo>
                    <a:lnTo>
                      <a:pt x="0" y="18"/>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65" name="Freeform 250"/>
              <p:cNvSpPr/>
              <p:nvPr/>
            </p:nvSpPr>
            <p:spPr>
              <a:xfrm>
                <a:off x="5043" y="2869"/>
                <a:ext cx="18" cy="18"/>
              </a:xfrm>
              <a:custGeom>
                <a:avLst/>
                <a:gdLst>
                  <a:gd name="txL" fmla="*/ 0 w 18"/>
                  <a:gd name="txT" fmla="*/ 0 h 18"/>
                  <a:gd name="txR" fmla="*/ 18 w 18"/>
                  <a:gd name="txB" fmla="*/ 18 h 18"/>
                </a:gdLst>
                <a:ahLst/>
                <a:cxnLst>
                  <a:cxn ang="0">
                    <a:pos x="9" y="18"/>
                  </a:cxn>
                  <a:cxn ang="0">
                    <a:pos x="18" y="9"/>
                  </a:cxn>
                  <a:cxn ang="0">
                    <a:pos x="9" y="0"/>
                  </a:cxn>
                  <a:cxn ang="0">
                    <a:pos x="0" y="0"/>
                  </a:cxn>
                  <a:cxn ang="0">
                    <a:pos x="0" y="0"/>
                  </a:cxn>
                  <a:cxn ang="0">
                    <a:pos x="0" y="9"/>
                  </a:cxn>
                  <a:cxn ang="0">
                    <a:pos x="0" y="18"/>
                  </a:cxn>
                  <a:cxn ang="0">
                    <a:pos x="9" y="18"/>
                  </a:cxn>
                </a:cxnLst>
                <a:rect l="txL" t="txT" r="txR" b="txB"/>
                <a:pathLst>
                  <a:path w="18" h="18">
                    <a:moveTo>
                      <a:pt x="9" y="18"/>
                    </a:moveTo>
                    <a:lnTo>
                      <a:pt x="18" y="9"/>
                    </a:lnTo>
                    <a:lnTo>
                      <a:pt x="9" y="0"/>
                    </a:lnTo>
                    <a:lnTo>
                      <a:pt x="0" y="0"/>
                    </a:lnTo>
                    <a:lnTo>
                      <a:pt x="0" y="9"/>
                    </a:lnTo>
                    <a:lnTo>
                      <a:pt x="0" y="18"/>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66" name="Freeform 251"/>
              <p:cNvSpPr/>
              <p:nvPr/>
            </p:nvSpPr>
            <p:spPr>
              <a:xfrm>
                <a:off x="5015" y="2897"/>
                <a:ext cx="19" cy="18"/>
              </a:xfrm>
              <a:custGeom>
                <a:avLst/>
                <a:gdLst>
                  <a:gd name="txL" fmla="*/ 0 w 19"/>
                  <a:gd name="txT" fmla="*/ 0 h 18"/>
                  <a:gd name="txR" fmla="*/ 19 w 19"/>
                  <a:gd name="txB" fmla="*/ 18 h 18"/>
                </a:gdLst>
                <a:ahLst/>
                <a:cxnLst>
                  <a:cxn ang="0">
                    <a:pos x="19" y="18"/>
                  </a:cxn>
                  <a:cxn ang="0">
                    <a:pos x="19" y="9"/>
                  </a:cxn>
                  <a:cxn ang="0">
                    <a:pos x="19" y="0"/>
                  </a:cxn>
                  <a:cxn ang="0">
                    <a:pos x="10" y="0"/>
                  </a:cxn>
                  <a:cxn ang="0">
                    <a:pos x="10" y="0"/>
                  </a:cxn>
                  <a:cxn ang="0">
                    <a:pos x="0" y="9"/>
                  </a:cxn>
                  <a:cxn ang="0">
                    <a:pos x="10" y="18"/>
                  </a:cxn>
                  <a:cxn ang="0">
                    <a:pos x="19" y="18"/>
                  </a:cxn>
                </a:cxnLst>
                <a:rect l="txL" t="txT" r="txR" b="txB"/>
                <a:pathLst>
                  <a:path w="19" h="18">
                    <a:moveTo>
                      <a:pt x="19" y="18"/>
                    </a:moveTo>
                    <a:lnTo>
                      <a:pt x="19" y="9"/>
                    </a:lnTo>
                    <a:lnTo>
                      <a:pt x="19" y="0"/>
                    </a:lnTo>
                    <a:lnTo>
                      <a:pt x="10" y="0"/>
                    </a:lnTo>
                    <a:lnTo>
                      <a:pt x="0" y="9"/>
                    </a:lnTo>
                    <a:lnTo>
                      <a:pt x="10" y="18"/>
                    </a:lnTo>
                    <a:lnTo>
                      <a:pt x="1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67" name="Freeform 252"/>
              <p:cNvSpPr/>
              <p:nvPr/>
            </p:nvSpPr>
            <p:spPr>
              <a:xfrm>
                <a:off x="4988" y="2924"/>
                <a:ext cx="18" cy="18"/>
              </a:xfrm>
              <a:custGeom>
                <a:avLst/>
                <a:gdLst>
                  <a:gd name="txL" fmla="*/ 0 w 18"/>
                  <a:gd name="txT" fmla="*/ 0 h 18"/>
                  <a:gd name="txR" fmla="*/ 18 w 18"/>
                  <a:gd name="txB" fmla="*/ 18 h 18"/>
                </a:gdLst>
                <a:ahLst/>
                <a:cxnLst>
                  <a:cxn ang="0">
                    <a:pos x="9" y="18"/>
                  </a:cxn>
                  <a:cxn ang="0">
                    <a:pos x="18" y="9"/>
                  </a:cxn>
                  <a:cxn ang="0">
                    <a:pos x="9" y="0"/>
                  </a:cxn>
                  <a:cxn ang="0">
                    <a:pos x="0" y="0"/>
                  </a:cxn>
                  <a:cxn ang="0">
                    <a:pos x="0" y="0"/>
                  </a:cxn>
                  <a:cxn ang="0">
                    <a:pos x="0" y="9"/>
                  </a:cxn>
                  <a:cxn ang="0">
                    <a:pos x="0" y="18"/>
                  </a:cxn>
                  <a:cxn ang="0">
                    <a:pos x="9" y="18"/>
                  </a:cxn>
                </a:cxnLst>
                <a:rect l="txL" t="txT" r="txR" b="txB"/>
                <a:pathLst>
                  <a:path w="18" h="18">
                    <a:moveTo>
                      <a:pt x="9" y="18"/>
                    </a:moveTo>
                    <a:lnTo>
                      <a:pt x="18" y="9"/>
                    </a:lnTo>
                    <a:lnTo>
                      <a:pt x="9" y="0"/>
                    </a:lnTo>
                    <a:lnTo>
                      <a:pt x="0" y="0"/>
                    </a:lnTo>
                    <a:lnTo>
                      <a:pt x="0" y="9"/>
                    </a:lnTo>
                    <a:lnTo>
                      <a:pt x="0" y="18"/>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68" name="Freeform 253"/>
              <p:cNvSpPr/>
              <p:nvPr/>
            </p:nvSpPr>
            <p:spPr>
              <a:xfrm>
                <a:off x="4951" y="2933"/>
                <a:ext cx="19" cy="19"/>
              </a:xfrm>
              <a:custGeom>
                <a:avLst/>
                <a:gdLst>
                  <a:gd name="txL" fmla="*/ 0 w 19"/>
                  <a:gd name="txT" fmla="*/ 0 h 19"/>
                  <a:gd name="txR" fmla="*/ 19 w 19"/>
                  <a:gd name="txB" fmla="*/ 19 h 19"/>
                </a:gdLst>
                <a:ahLst/>
                <a:cxnLst>
                  <a:cxn ang="0">
                    <a:pos x="19" y="19"/>
                  </a:cxn>
                  <a:cxn ang="0">
                    <a:pos x="19" y="9"/>
                  </a:cxn>
                  <a:cxn ang="0">
                    <a:pos x="19" y="0"/>
                  </a:cxn>
                  <a:cxn ang="0">
                    <a:pos x="9" y="0"/>
                  </a:cxn>
                  <a:cxn ang="0">
                    <a:pos x="9" y="0"/>
                  </a:cxn>
                  <a:cxn ang="0">
                    <a:pos x="0" y="9"/>
                  </a:cxn>
                  <a:cxn ang="0">
                    <a:pos x="9" y="19"/>
                  </a:cxn>
                  <a:cxn ang="0">
                    <a:pos x="19" y="19"/>
                  </a:cxn>
                </a:cxnLst>
                <a:rect l="txL" t="txT" r="txR" b="txB"/>
                <a:pathLst>
                  <a:path w="19" h="19">
                    <a:moveTo>
                      <a:pt x="19" y="19"/>
                    </a:moveTo>
                    <a:lnTo>
                      <a:pt x="19" y="9"/>
                    </a:lnTo>
                    <a:lnTo>
                      <a:pt x="19" y="0"/>
                    </a:lnTo>
                    <a:lnTo>
                      <a:pt x="9" y="0"/>
                    </a:lnTo>
                    <a:lnTo>
                      <a:pt x="0" y="9"/>
                    </a:lnTo>
                    <a:lnTo>
                      <a:pt x="9" y="19"/>
                    </a:lnTo>
                    <a:lnTo>
                      <a:pt x="19"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69" name="Freeform 254"/>
              <p:cNvSpPr/>
              <p:nvPr/>
            </p:nvSpPr>
            <p:spPr>
              <a:xfrm>
                <a:off x="4915" y="2942"/>
                <a:ext cx="18" cy="19"/>
              </a:xfrm>
              <a:custGeom>
                <a:avLst/>
                <a:gdLst>
                  <a:gd name="txL" fmla="*/ 0 w 18"/>
                  <a:gd name="txT" fmla="*/ 0 h 19"/>
                  <a:gd name="txR" fmla="*/ 18 w 18"/>
                  <a:gd name="txB" fmla="*/ 19 h 19"/>
                </a:gdLst>
                <a:ahLst/>
                <a:cxnLst>
                  <a:cxn ang="0">
                    <a:pos x="18" y="19"/>
                  </a:cxn>
                  <a:cxn ang="0">
                    <a:pos x="18" y="10"/>
                  </a:cxn>
                  <a:cxn ang="0">
                    <a:pos x="18" y="0"/>
                  </a:cxn>
                  <a:cxn ang="0">
                    <a:pos x="9" y="0"/>
                  </a:cxn>
                  <a:cxn ang="0">
                    <a:pos x="9" y="0"/>
                  </a:cxn>
                  <a:cxn ang="0">
                    <a:pos x="0" y="10"/>
                  </a:cxn>
                  <a:cxn ang="0">
                    <a:pos x="9" y="19"/>
                  </a:cxn>
                  <a:cxn ang="0">
                    <a:pos x="18" y="19"/>
                  </a:cxn>
                </a:cxnLst>
                <a:rect l="txL" t="txT" r="txR" b="txB"/>
                <a:pathLst>
                  <a:path w="18" h="19">
                    <a:moveTo>
                      <a:pt x="18" y="19"/>
                    </a:moveTo>
                    <a:lnTo>
                      <a:pt x="18" y="10"/>
                    </a:lnTo>
                    <a:lnTo>
                      <a:pt x="18" y="0"/>
                    </a:lnTo>
                    <a:lnTo>
                      <a:pt x="9" y="0"/>
                    </a:lnTo>
                    <a:lnTo>
                      <a:pt x="0" y="10"/>
                    </a:lnTo>
                    <a:lnTo>
                      <a:pt x="9" y="19"/>
                    </a:lnTo>
                    <a:lnTo>
                      <a:pt x="18"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70" name="Freeform 255"/>
              <p:cNvSpPr/>
              <p:nvPr/>
            </p:nvSpPr>
            <p:spPr>
              <a:xfrm>
                <a:off x="4878" y="2942"/>
                <a:ext cx="18" cy="19"/>
              </a:xfrm>
              <a:custGeom>
                <a:avLst/>
                <a:gdLst>
                  <a:gd name="txL" fmla="*/ 0 w 18"/>
                  <a:gd name="txT" fmla="*/ 0 h 19"/>
                  <a:gd name="txR" fmla="*/ 18 w 18"/>
                  <a:gd name="txB" fmla="*/ 19 h 19"/>
                </a:gdLst>
                <a:ahLst/>
                <a:cxnLst>
                  <a:cxn ang="0">
                    <a:pos x="18" y="19"/>
                  </a:cxn>
                  <a:cxn ang="0">
                    <a:pos x="18" y="10"/>
                  </a:cxn>
                  <a:cxn ang="0">
                    <a:pos x="18" y="0"/>
                  </a:cxn>
                  <a:cxn ang="0">
                    <a:pos x="9" y="0"/>
                  </a:cxn>
                  <a:cxn ang="0">
                    <a:pos x="9" y="0"/>
                  </a:cxn>
                  <a:cxn ang="0">
                    <a:pos x="0" y="10"/>
                  </a:cxn>
                  <a:cxn ang="0">
                    <a:pos x="9" y="19"/>
                  </a:cxn>
                  <a:cxn ang="0">
                    <a:pos x="18" y="19"/>
                  </a:cxn>
                </a:cxnLst>
                <a:rect l="txL" t="txT" r="txR" b="txB"/>
                <a:pathLst>
                  <a:path w="18" h="19">
                    <a:moveTo>
                      <a:pt x="18" y="19"/>
                    </a:moveTo>
                    <a:lnTo>
                      <a:pt x="18" y="10"/>
                    </a:lnTo>
                    <a:lnTo>
                      <a:pt x="18" y="0"/>
                    </a:lnTo>
                    <a:lnTo>
                      <a:pt x="9" y="0"/>
                    </a:lnTo>
                    <a:lnTo>
                      <a:pt x="0" y="10"/>
                    </a:lnTo>
                    <a:lnTo>
                      <a:pt x="9" y="19"/>
                    </a:lnTo>
                    <a:lnTo>
                      <a:pt x="18"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71" name="Freeform 256"/>
              <p:cNvSpPr/>
              <p:nvPr/>
            </p:nvSpPr>
            <p:spPr>
              <a:xfrm>
                <a:off x="4850" y="2933"/>
                <a:ext cx="19" cy="19"/>
              </a:xfrm>
              <a:custGeom>
                <a:avLst/>
                <a:gdLst>
                  <a:gd name="txL" fmla="*/ 0 w 19"/>
                  <a:gd name="txT" fmla="*/ 0 h 19"/>
                  <a:gd name="txR" fmla="*/ 19 w 19"/>
                  <a:gd name="txB" fmla="*/ 19 h 19"/>
                </a:gdLst>
                <a:ahLst/>
                <a:cxnLst>
                  <a:cxn ang="0">
                    <a:pos x="0" y="19"/>
                  </a:cxn>
                  <a:cxn ang="0">
                    <a:pos x="10" y="19"/>
                  </a:cxn>
                  <a:cxn ang="0">
                    <a:pos x="19" y="9"/>
                  </a:cxn>
                  <a:cxn ang="0">
                    <a:pos x="10" y="0"/>
                  </a:cxn>
                  <a:cxn ang="0">
                    <a:pos x="10" y="0"/>
                  </a:cxn>
                  <a:cxn ang="0">
                    <a:pos x="0" y="0"/>
                  </a:cxn>
                  <a:cxn ang="0">
                    <a:pos x="0" y="9"/>
                  </a:cxn>
                  <a:cxn ang="0">
                    <a:pos x="0" y="19"/>
                  </a:cxn>
                </a:cxnLst>
                <a:rect l="txL" t="txT" r="txR" b="txB"/>
                <a:pathLst>
                  <a:path w="19" h="19">
                    <a:moveTo>
                      <a:pt x="0" y="19"/>
                    </a:moveTo>
                    <a:lnTo>
                      <a:pt x="10" y="19"/>
                    </a:lnTo>
                    <a:lnTo>
                      <a:pt x="19" y="9"/>
                    </a:lnTo>
                    <a:lnTo>
                      <a:pt x="10" y="0"/>
                    </a:lnTo>
                    <a:lnTo>
                      <a:pt x="0" y="0"/>
                    </a:lnTo>
                    <a:lnTo>
                      <a:pt x="0" y="9"/>
                    </a:lnTo>
                    <a:lnTo>
                      <a:pt x="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72" name="Freeform 257"/>
              <p:cNvSpPr/>
              <p:nvPr/>
            </p:nvSpPr>
            <p:spPr>
              <a:xfrm>
                <a:off x="4814" y="2924"/>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73" name="Freeform 258"/>
              <p:cNvSpPr/>
              <p:nvPr/>
            </p:nvSpPr>
            <p:spPr>
              <a:xfrm>
                <a:off x="4777" y="2915"/>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74" name="Freeform 259"/>
              <p:cNvSpPr/>
              <p:nvPr/>
            </p:nvSpPr>
            <p:spPr>
              <a:xfrm>
                <a:off x="4740" y="2897"/>
                <a:ext cx="19" cy="18"/>
              </a:xfrm>
              <a:custGeom>
                <a:avLst/>
                <a:gdLst>
                  <a:gd name="txL" fmla="*/ 0 w 19"/>
                  <a:gd name="txT" fmla="*/ 0 h 18"/>
                  <a:gd name="txR" fmla="*/ 19 w 19"/>
                  <a:gd name="txB" fmla="*/ 18 h 18"/>
                </a:gdLst>
                <a:ahLst/>
                <a:cxnLst>
                  <a:cxn ang="0">
                    <a:pos x="10" y="18"/>
                  </a:cxn>
                  <a:cxn ang="0">
                    <a:pos x="19" y="18"/>
                  </a:cxn>
                  <a:cxn ang="0">
                    <a:pos x="19" y="9"/>
                  </a:cxn>
                  <a:cxn ang="0">
                    <a:pos x="19" y="0"/>
                  </a:cxn>
                  <a:cxn ang="0">
                    <a:pos x="19" y="0"/>
                  </a:cxn>
                  <a:cxn ang="0">
                    <a:pos x="10" y="0"/>
                  </a:cxn>
                  <a:cxn ang="0">
                    <a:pos x="0" y="9"/>
                  </a:cxn>
                  <a:cxn ang="0">
                    <a:pos x="10" y="18"/>
                  </a:cxn>
                </a:cxnLst>
                <a:rect l="txL" t="txT" r="txR" b="txB"/>
                <a:pathLst>
                  <a:path w="19" h="18">
                    <a:moveTo>
                      <a:pt x="10" y="18"/>
                    </a:moveTo>
                    <a:lnTo>
                      <a:pt x="19" y="18"/>
                    </a:lnTo>
                    <a:lnTo>
                      <a:pt x="19" y="9"/>
                    </a:lnTo>
                    <a:lnTo>
                      <a:pt x="19" y="0"/>
                    </a:lnTo>
                    <a:lnTo>
                      <a:pt x="10" y="0"/>
                    </a:lnTo>
                    <a:lnTo>
                      <a:pt x="0" y="9"/>
                    </a:lnTo>
                    <a:lnTo>
                      <a:pt x="1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75" name="Freeform 260"/>
              <p:cNvSpPr/>
              <p:nvPr/>
            </p:nvSpPr>
            <p:spPr>
              <a:xfrm>
                <a:off x="4704" y="2887"/>
                <a:ext cx="18" cy="19"/>
              </a:xfrm>
              <a:custGeom>
                <a:avLst/>
                <a:gdLst>
                  <a:gd name="txL" fmla="*/ 0 w 18"/>
                  <a:gd name="txT" fmla="*/ 0 h 19"/>
                  <a:gd name="txR" fmla="*/ 18 w 18"/>
                  <a:gd name="txB" fmla="*/ 19 h 19"/>
                </a:gdLst>
                <a:ahLst/>
                <a:cxnLst>
                  <a:cxn ang="0">
                    <a:pos x="9" y="19"/>
                  </a:cxn>
                  <a:cxn ang="0">
                    <a:pos x="18" y="19"/>
                  </a:cxn>
                  <a:cxn ang="0">
                    <a:pos x="18" y="10"/>
                  </a:cxn>
                  <a:cxn ang="0">
                    <a:pos x="18" y="0"/>
                  </a:cxn>
                  <a:cxn ang="0">
                    <a:pos x="18" y="0"/>
                  </a:cxn>
                  <a:cxn ang="0">
                    <a:pos x="9" y="0"/>
                  </a:cxn>
                  <a:cxn ang="0">
                    <a:pos x="0" y="10"/>
                  </a:cxn>
                  <a:cxn ang="0">
                    <a:pos x="9" y="19"/>
                  </a:cxn>
                </a:cxnLst>
                <a:rect l="txL" t="txT" r="txR" b="txB"/>
                <a:pathLst>
                  <a:path w="18" h="19">
                    <a:moveTo>
                      <a:pt x="9" y="19"/>
                    </a:moveTo>
                    <a:lnTo>
                      <a:pt x="18" y="19"/>
                    </a:lnTo>
                    <a:lnTo>
                      <a:pt x="18" y="10"/>
                    </a:lnTo>
                    <a:lnTo>
                      <a:pt x="18" y="0"/>
                    </a:lnTo>
                    <a:lnTo>
                      <a:pt x="9" y="0"/>
                    </a:lnTo>
                    <a:lnTo>
                      <a:pt x="0" y="10"/>
                    </a:lnTo>
                    <a:lnTo>
                      <a:pt x="9"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76" name="Freeform 261"/>
              <p:cNvSpPr/>
              <p:nvPr/>
            </p:nvSpPr>
            <p:spPr>
              <a:xfrm>
                <a:off x="4676" y="2878"/>
                <a:ext cx="19" cy="19"/>
              </a:xfrm>
              <a:custGeom>
                <a:avLst/>
                <a:gdLst>
                  <a:gd name="txL" fmla="*/ 0 w 19"/>
                  <a:gd name="txT" fmla="*/ 0 h 19"/>
                  <a:gd name="txR" fmla="*/ 19 w 19"/>
                  <a:gd name="txB" fmla="*/ 19 h 19"/>
                </a:gdLst>
                <a:ahLst/>
                <a:cxnLst>
                  <a:cxn ang="0">
                    <a:pos x="0" y="19"/>
                  </a:cxn>
                  <a:cxn ang="0">
                    <a:pos x="9" y="19"/>
                  </a:cxn>
                  <a:cxn ang="0">
                    <a:pos x="19" y="9"/>
                  </a:cxn>
                  <a:cxn ang="0">
                    <a:pos x="9" y="0"/>
                  </a:cxn>
                  <a:cxn ang="0">
                    <a:pos x="9" y="0"/>
                  </a:cxn>
                  <a:cxn ang="0">
                    <a:pos x="0" y="0"/>
                  </a:cxn>
                  <a:cxn ang="0">
                    <a:pos x="0" y="9"/>
                  </a:cxn>
                  <a:cxn ang="0">
                    <a:pos x="0" y="19"/>
                  </a:cxn>
                </a:cxnLst>
                <a:rect l="txL" t="txT" r="txR" b="txB"/>
                <a:pathLst>
                  <a:path w="19" h="19">
                    <a:moveTo>
                      <a:pt x="0" y="19"/>
                    </a:moveTo>
                    <a:lnTo>
                      <a:pt x="9" y="19"/>
                    </a:lnTo>
                    <a:lnTo>
                      <a:pt x="19" y="9"/>
                    </a:lnTo>
                    <a:lnTo>
                      <a:pt x="9" y="0"/>
                    </a:lnTo>
                    <a:lnTo>
                      <a:pt x="0" y="0"/>
                    </a:lnTo>
                    <a:lnTo>
                      <a:pt x="0" y="9"/>
                    </a:lnTo>
                    <a:lnTo>
                      <a:pt x="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77" name="Freeform 262"/>
              <p:cNvSpPr/>
              <p:nvPr/>
            </p:nvSpPr>
            <p:spPr>
              <a:xfrm>
                <a:off x="4640" y="2860"/>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78" name="Freeform 263"/>
              <p:cNvSpPr/>
              <p:nvPr/>
            </p:nvSpPr>
            <p:spPr>
              <a:xfrm>
                <a:off x="4603" y="2842"/>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79" name="Freeform 264"/>
              <p:cNvSpPr/>
              <p:nvPr/>
            </p:nvSpPr>
            <p:spPr>
              <a:xfrm>
                <a:off x="4575" y="2823"/>
                <a:ext cx="19" cy="19"/>
              </a:xfrm>
              <a:custGeom>
                <a:avLst/>
                <a:gdLst>
                  <a:gd name="txL" fmla="*/ 0 w 19"/>
                  <a:gd name="txT" fmla="*/ 0 h 19"/>
                  <a:gd name="txR" fmla="*/ 19 w 19"/>
                  <a:gd name="txB" fmla="*/ 19 h 19"/>
                </a:gdLst>
                <a:ahLst/>
                <a:cxnLst>
                  <a:cxn ang="0">
                    <a:pos x="0" y="19"/>
                  </a:cxn>
                  <a:cxn ang="0">
                    <a:pos x="10" y="19"/>
                  </a:cxn>
                  <a:cxn ang="0">
                    <a:pos x="19" y="9"/>
                  </a:cxn>
                  <a:cxn ang="0">
                    <a:pos x="10" y="0"/>
                  </a:cxn>
                  <a:cxn ang="0">
                    <a:pos x="10" y="0"/>
                  </a:cxn>
                  <a:cxn ang="0">
                    <a:pos x="0" y="0"/>
                  </a:cxn>
                  <a:cxn ang="0">
                    <a:pos x="0" y="9"/>
                  </a:cxn>
                  <a:cxn ang="0">
                    <a:pos x="0" y="19"/>
                  </a:cxn>
                </a:cxnLst>
                <a:rect l="txL" t="txT" r="txR" b="txB"/>
                <a:pathLst>
                  <a:path w="19" h="19">
                    <a:moveTo>
                      <a:pt x="0" y="19"/>
                    </a:moveTo>
                    <a:lnTo>
                      <a:pt x="10" y="19"/>
                    </a:lnTo>
                    <a:lnTo>
                      <a:pt x="19" y="9"/>
                    </a:lnTo>
                    <a:lnTo>
                      <a:pt x="10" y="0"/>
                    </a:lnTo>
                    <a:lnTo>
                      <a:pt x="0" y="0"/>
                    </a:lnTo>
                    <a:lnTo>
                      <a:pt x="0" y="9"/>
                    </a:lnTo>
                    <a:lnTo>
                      <a:pt x="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80" name="Freeform 265"/>
              <p:cNvSpPr/>
              <p:nvPr/>
            </p:nvSpPr>
            <p:spPr>
              <a:xfrm>
                <a:off x="4539" y="2814"/>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81" name="Freeform 266"/>
              <p:cNvSpPr/>
              <p:nvPr/>
            </p:nvSpPr>
            <p:spPr>
              <a:xfrm>
                <a:off x="4511" y="2796"/>
                <a:ext cx="19" cy="18"/>
              </a:xfrm>
              <a:custGeom>
                <a:avLst/>
                <a:gdLst>
                  <a:gd name="txL" fmla="*/ 0 w 19"/>
                  <a:gd name="txT" fmla="*/ 0 h 18"/>
                  <a:gd name="txR" fmla="*/ 19 w 19"/>
                  <a:gd name="txB" fmla="*/ 18 h 18"/>
                </a:gdLst>
                <a:ahLst/>
                <a:cxnLst>
                  <a:cxn ang="0">
                    <a:pos x="0" y="18"/>
                  </a:cxn>
                  <a:cxn ang="0">
                    <a:pos x="9" y="18"/>
                  </a:cxn>
                  <a:cxn ang="0">
                    <a:pos x="19" y="9"/>
                  </a:cxn>
                  <a:cxn ang="0">
                    <a:pos x="9" y="0"/>
                  </a:cxn>
                  <a:cxn ang="0">
                    <a:pos x="9" y="0"/>
                  </a:cxn>
                  <a:cxn ang="0">
                    <a:pos x="0" y="0"/>
                  </a:cxn>
                  <a:cxn ang="0">
                    <a:pos x="0" y="9"/>
                  </a:cxn>
                  <a:cxn ang="0">
                    <a:pos x="0" y="18"/>
                  </a:cxn>
                </a:cxnLst>
                <a:rect l="txL" t="txT" r="txR" b="txB"/>
                <a:pathLst>
                  <a:path w="19" h="18">
                    <a:moveTo>
                      <a:pt x="0" y="18"/>
                    </a:moveTo>
                    <a:lnTo>
                      <a:pt x="9" y="18"/>
                    </a:lnTo>
                    <a:lnTo>
                      <a:pt x="19"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82" name="Freeform 267"/>
              <p:cNvSpPr/>
              <p:nvPr/>
            </p:nvSpPr>
            <p:spPr>
              <a:xfrm>
                <a:off x="4475" y="2777"/>
                <a:ext cx="18" cy="19"/>
              </a:xfrm>
              <a:custGeom>
                <a:avLst/>
                <a:gdLst>
                  <a:gd name="txL" fmla="*/ 0 w 18"/>
                  <a:gd name="txT" fmla="*/ 0 h 19"/>
                  <a:gd name="txR" fmla="*/ 18 w 18"/>
                  <a:gd name="txB" fmla="*/ 19 h 19"/>
                </a:gdLst>
                <a:ahLst/>
                <a:cxnLst>
                  <a:cxn ang="0">
                    <a:pos x="9" y="19"/>
                  </a:cxn>
                  <a:cxn ang="0">
                    <a:pos x="18" y="19"/>
                  </a:cxn>
                  <a:cxn ang="0">
                    <a:pos x="18" y="10"/>
                  </a:cxn>
                  <a:cxn ang="0">
                    <a:pos x="18" y="0"/>
                  </a:cxn>
                  <a:cxn ang="0">
                    <a:pos x="18" y="0"/>
                  </a:cxn>
                  <a:cxn ang="0">
                    <a:pos x="9" y="0"/>
                  </a:cxn>
                  <a:cxn ang="0">
                    <a:pos x="0" y="10"/>
                  </a:cxn>
                  <a:cxn ang="0">
                    <a:pos x="9" y="19"/>
                  </a:cxn>
                </a:cxnLst>
                <a:rect l="txL" t="txT" r="txR" b="txB"/>
                <a:pathLst>
                  <a:path w="18" h="19">
                    <a:moveTo>
                      <a:pt x="9" y="19"/>
                    </a:moveTo>
                    <a:lnTo>
                      <a:pt x="18" y="19"/>
                    </a:lnTo>
                    <a:lnTo>
                      <a:pt x="18" y="10"/>
                    </a:lnTo>
                    <a:lnTo>
                      <a:pt x="18" y="0"/>
                    </a:lnTo>
                    <a:lnTo>
                      <a:pt x="9" y="0"/>
                    </a:lnTo>
                    <a:lnTo>
                      <a:pt x="0" y="10"/>
                    </a:lnTo>
                    <a:lnTo>
                      <a:pt x="9"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83" name="Freeform 268"/>
              <p:cNvSpPr/>
              <p:nvPr/>
            </p:nvSpPr>
            <p:spPr>
              <a:xfrm>
                <a:off x="4438" y="2759"/>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84" name="Freeform 269"/>
              <p:cNvSpPr/>
              <p:nvPr/>
            </p:nvSpPr>
            <p:spPr>
              <a:xfrm>
                <a:off x="4410" y="2741"/>
                <a:ext cx="19" cy="18"/>
              </a:xfrm>
              <a:custGeom>
                <a:avLst/>
                <a:gdLst>
                  <a:gd name="txL" fmla="*/ 0 w 19"/>
                  <a:gd name="txT" fmla="*/ 0 h 18"/>
                  <a:gd name="txR" fmla="*/ 19 w 19"/>
                  <a:gd name="txB" fmla="*/ 18 h 18"/>
                </a:gdLst>
                <a:ahLst/>
                <a:cxnLst>
                  <a:cxn ang="0">
                    <a:pos x="0" y="18"/>
                  </a:cxn>
                  <a:cxn ang="0">
                    <a:pos x="10" y="18"/>
                  </a:cxn>
                  <a:cxn ang="0">
                    <a:pos x="19" y="9"/>
                  </a:cxn>
                  <a:cxn ang="0">
                    <a:pos x="10" y="0"/>
                  </a:cxn>
                  <a:cxn ang="0">
                    <a:pos x="10" y="0"/>
                  </a:cxn>
                  <a:cxn ang="0">
                    <a:pos x="0" y="0"/>
                  </a:cxn>
                  <a:cxn ang="0">
                    <a:pos x="0" y="9"/>
                  </a:cxn>
                  <a:cxn ang="0">
                    <a:pos x="0" y="18"/>
                  </a:cxn>
                </a:cxnLst>
                <a:rect l="txL" t="txT" r="txR" b="txB"/>
                <a:pathLst>
                  <a:path w="19" h="18">
                    <a:moveTo>
                      <a:pt x="0" y="18"/>
                    </a:moveTo>
                    <a:lnTo>
                      <a:pt x="10" y="18"/>
                    </a:lnTo>
                    <a:lnTo>
                      <a:pt x="19" y="9"/>
                    </a:lnTo>
                    <a:lnTo>
                      <a:pt x="10"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grpSp>
        <p:grpSp>
          <p:nvGrpSpPr>
            <p:cNvPr id="248" name="Group 270"/>
            <p:cNvGrpSpPr/>
            <p:nvPr/>
          </p:nvGrpSpPr>
          <p:grpSpPr>
            <a:xfrm>
              <a:off x="3923" y="3521"/>
              <a:ext cx="394" cy="211"/>
              <a:chOff x="4346" y="2713"/>
              <a:chExt cx="394" cy="211"/>
            </a:xfrm>
          </p:grpSpPr>
          <p:sp>
            <p:nvSpPr>
              <p:cNvPr id="249" name="Freeform 271"/>
              <p:cNvSpPr/>
              <p:nvPr/>
            </p:nvSpPr>
            <p:spPr>
              <a:xfrm>
                <a:off x="4722" y="2906"/>
                <a:ext cx="18" cy="18"/>
              </a:xfrm>
              <a:custGeom>
                <a:avLst/>
                <a:gdLst>
                  <a:gd name="txL" fmla="*/ 0 w 18"/>
                  <a:gd name="txT" fmla="*/ 0 h 18"/>
                  <a:gd name="txR" fmla="*/ 18 w 18"/>
                  <a:gd name="txB" fmla="*/ 18 h 18"/>
                </a:gdLst>
                <a:ahLst/>
                <a:cxnLst>
                  <a:cxn ang="0">
                    <a:pos x="9" y="18"/>
                  </a:cxn>
                  <a:cxn ang="0">
                    <a:pos x="9" y="18"/>
                  </a:cxn>
                  <a:cxn ang="0">
                    <a:pos x="18" y="9"/>
                  </a:cxn>
                  <a:cxn ang="0">
                    <a:pos x="18" y="0"/>
                  </a:cxn>
                  <a:cxn ang="0">
                    <a:pos x="9" y="0"/>
                  </a:cxn>
                  <a:cxn ang="0">
                    <a:pos x="0" y="0"/>
                  </a:cxn>
                  <a:cxn ang="0">
                    <a:pos x="0" y="9"/>
                  </a:cxn>
                  <a:cxn ang="0">
                    <a:pos x="0" y="18"/>
                  </a:cxn>
                  <a:cxn ang="0">
                    <a:pos x="9" y="18"/>
                  </a:cxn>
                </a:cxnLst>
                <a:rect l="txL" t="txT" r="txR" b="txB"/>
                <a:pathLst>
                  <a:path w="18" h="18">
                    <a:moveTo>
                      <a:pt x="9" y="18"/>
                    </a:moveTo>
                    <a:lnTo>
                      <a:pt x="9" y="18"/>
                    </a:lnTo>
                    <a:lnTo>
                      <a:pt x="18" y="9"/>
                    </a:lnTo>
                    <a:lnTo>
                      <a:pt x="18" y="0"/>
                    </a:lnTo>
                    <a:lnTo>
                      <a:pt x="9" y="0"/>
                    </a:lnTo>
                    <a:lnTo>
                      <a:pt x="0" y="0"/>
                    </a:lnTo>
                    <a:lnTo>
                      <a:pt x="0" y="9"/>
                    </a:lnTo>
                    <a:lnTo>
                      <a:pt x="0" y="18"/>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50" name="Freeform 272"/>
              <p:cNvSpPr/>
              <p:nvPr/>
            </p:nvSpPr>
            <p:spPr>
              <a:xfrm>
                <a:off x="4685" y="2887"/>
                <a:ext cx="19" cy="19"/>
              </a:xfrm>
              <a:custGeom>
                <a:avLst/>
                <a:gdLst>
                  <a:gd name="txL" fmla="*/ 0 w 19"/>
                  <a:gd name="txT" fmla="*/ 0 h 19"/>
                  <a:gd name="txR" fmla="*/ 19 w 19"/>
                  <a:gd name="txB" fmla="*/ 19 h 19"/>
                </a:gdLst>
                <a:ahLst/>
                <a:cxnLst>
                  <a:cxn ang="0">
                    <a:pos x="10" y="19"/>
                  </a:cxn>
                  <a:cxn ang="0">
                    <a:pos x="19" y="19"/>
                  </a:cxn>
                  <a:cxn ang="0">
                    <a:pos x="19" y="10"/>
                  </a:cxn>
                  <a:cxn ang="0">
                    <a:pos x="19" y="0"/>
                  </a:cxn>
                  <a:cxn ang="0">
                    <a:pos x="19" y="0"/>
                  </a:cxn>
                  <a:cxn ang="0">
                    <a:pos x="10" y="0"/>
                  </a:cxn>
                  <a:cxn ang="0">
                    <a:pos x="0" y="10"/>
                  </a:cxn>
                  <a:cxn ang="0">
                    <a:pos x="10" y="19"/>
                  </a:cxn>
                </a:cxnLst>
                <a:rect l="txL" t="txT" r="txR" b="txB"/>
                <a:pathLst>
                  <a:path w="19" h="19">
                    <a:moveTo>
                      <a:pt x="10" y="19"/>
                    </a:moveTo>
                    <a:lnTo>
                      <a:pt x="19" y="19"/>
                    </a:lnTo>
                    <a:lnTo>
                      <a:pt x="19" y="10"/>
                    </a:lnTo>
                    <a:lnTo>
                      <a:pt x="19" y="0"/>
                    </a:lnTo>
                    <a:lnTo>
                      <a:pt x="10" y="0"/>
                    </a:lnTo>
                    <a:lnTo>
                      <a:pt x="0" y="10"/>
                    </a:lnTo>
                    <a:lnTo>
                      <a:pt x="1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51" name="Freeform 273"/>
              <p:cNvSpPr/>
              <p:nvPr/>
            </p:nvSpPr>
            <p:spPr>
              <a:xfrm>
                <a:off x="4658" y="2869"/>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52" name="Freeform 274"/>
              <p:cNvSpPr/>
              <p:nvPr/>
            </p:nvSpPr>
            <p:spPr>
              <a:xfrm>
                <a:off x="4621" y="2851"/>
                <a:ext cx="19" cy="18"/>
              </a:xfrm>
              <a:custGeom>
                <a:avLst/>
                <a:gdLst>
                  <a:gd name="txL" fmla="*/ 0 w 19"/>
                  <a:gd name="txT" fmla="*/ 0 h 18"/>
                  <a:gd name="txR" fmla="*/ 19 w 19"/>
                  <a:gd name="txB" fmla="*/ 18 h 18"/>
                </a:gdLst>
                <a:ahLst/>
                <a:cxnLst>
                  <a:cxn ang="0">
                    <a:pos x="9" y="18"/>
                  </a:cxn>
                  <a:cxn ang="0">
                    <a:pos x="19" y="18"/>
                  </a:cxn>
                  <a:cxn ang="0">
                    <a:pos x="19" y="9"/>
                  </a:cxn>
                  <a:cxn ang="0">
                    <a:pos x="19" y="0"/>
                  </a:cxn>
                  <a:cxn ang="0">
                    <a:pos x="19" y="0"/>
                  </a:cxn>
                  <a:cxn ang="0">
                    <a:pos x="9" y="0"/>
                  </a:cxn>
                  <a:cxn ang="0">
                    <a:pos x="0" y="9"/>
                  </a:cxn>
                  <a:cxn ang="0">
                    <a:pos x="9" y="18"/>
                  </a:cxn>
                </a:cxnLst>
                <a:rect l="txL" t="txT" r="txR" b="txB"/>
                <a:pathLst>
                  <a:path w="19" h="18">
                    <a:moveTo>
                      <a:pt x="9" y="18"/>
                    </a:moveTo>
                    <a:lnTo>
                      <a:pt x="19" y="18"/>
                    </a:lnTo>
                    <a:lnTo>
                      <a:pt x="19" y="9"/>
                    </a:lnTo>
                    <a:lnTo>
                      <a:pt x="19"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53" name="Freeform 275"/>
              <p:cNvSpPr/>
              <p:nvPr/>
            </p:nvSpPr>
            <p:spPr>
              <a:xfrm>
                <a:off x="4594" y="2832"/>
                <a:ext cx="18" cy="19"/>
              </a:xfrm>
              <a:custGeom>
                <a:avLst/>
                <a:gdLst>
                  <a:gd name="txL" fmla="*/ 0 w 18"/>
                  <a:gd name="txT" fmla="*/ 0 h 19"/>
                  <a:gd name="txR" fmla="*/ 18 w 18"/>
                  <a:gd name="txB" fmla="*/ 19 h 19"/>
                </a:gdLst>
                <a:ahLst/>
                <a:cxnLst>
                  <a:cxn ang="0">
                    <a:pos x="0" y="19"/>
                  </a:cxn>
                  <a:cxn ang="0">
                    <a:pos x="9" y="19"/>
                  </a:cxn>
                  <a:cxn ang="0">
                    <a:pos x="18" y="10"/>
                  </a:cxn>
                  <a:cxn ang="0">
                    <a:pos x="9" y="0"/>
                  </a:cxn>
                  <a:cxn ang="0">
                    <a:pos x="9" y="0"/>
                  </a:cxn>
                  <a:cxn ang="0">
                    <a:pos x="0" y="0"/>
                  </a:cxn>
                  <a:cxn ang="0">
                    <a:pos x="0" y="10"/>
                  </a:cxn>
                  <a:cxn ang="0">
                    <a:pos x="0" y="19"/>
                  </a:cxn>
                </a:cxnLst>
                <a:rect l="txL" t="txT" r="txR" b="txB"/>
                <a:pathLst>
                  <a:path w="18" h="19">
                    <a:moveTo>
                      <a:pt x="0" y="19"/>
                    </a:moveTo>
                    <a:lnTo>
                      <a:pt x="9" y="19"/>
                    </a:lnTo>
                    <a:lnTo>
                      <a:pt x="18" y="10"/>
                    </a:lnTo>
                    <a:lnTo>
                      <a:pt x="9" y="0"/>
                    </a:lnTo>
                    <a:lnTo>
                      <a:pt x="0" y="0"/>
                    </a:lnTo>
                    <a:lnTo>
                      <a:pt x="0" y="10"/>
                    </a:lnTo>
                    <a:lnTo>
                      <a:pt x="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54" name="Freeform 276"/>
              <p:cNvSpPr/>
              <p:nvPr/>
            </p:nvSpPr>
            <p:spPr>
              <a:xfrm>
                <a:off x="4557" y="2814"/>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55" name="Freeform 277"/>
              <p:cNvSpPr/>
              <p:nvPr/>
            </p:nvSpPr>
            <p:spPr>
              <a:xfrm>
                <a:off x="4530" y="2805"/>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56" name="Freeform 278"/>
              <p:cNvSpPr/>
              <p:nvPr/>
            </p:nvSpPr>
            <p:spPr>
              <a:xfrm>
                <a:off x="4493" y="2787"/>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57" name="Freeform 279"/>
              <p:cNvSpPr/>
              <p:nvPr/>
            </p:nvSpPr>
            <p:spPr>
              <a:xfrm>
                <a:off x="4465" y="2768"/>
                <a:ext cx="19" cy="19"/>
              </a:xfrm>
              <a:custGeom>
                <a:avLst/>
                <a:gdLst>
                  <a:gd name="txL" fmla="*/ 0 w 19"/>
                  <a:gd name="txT" fmla="*/ 0 h 19"/>
                  <a:gd name="txR" fmla="*/ 19 w 19"/>
                  <a:gd name="txB" fmla="*/ 19 h 19"/>
                </a:gdLst>
                <a:ahLst/>
                <a:cxnLst>
                  <a:cxn ang="0">
                    <a:pos x="0" y="19"/>
                  </a:cxn>
                  <a:cxn ang="0">
                    <a:pos x="10" y="19"/>
                  </a:cxn>
                  <a:cxn ang="0">
                    <a:pos x="19" y="9"/>
                  </a:cxn>
                  <a:cxn ang="0">
                    <a:pos x="10" y="0"/>
                  </a:cxn>
                  <a:cxn ang="0">
                    <a:pos x="10" y="0"/>
                  </a:cxn>
                  <a:cxn ang="0">
                    <a:pos x="0" y="0"/>
                  </a:cxn>
                  <a:cxn ang="0">
                    <a:pos x="0" y="9"/>
                  </a:cxn>
                  <a:cxn ang="0">
                    <a:pos x="0" y="19"/>
                  </a:cxn>
                </a:cxnLst>
                <a:rect l="txL" t="txT" r="txR" b="txB"/>
                <a:pathLst>
                  <a:path w="19" h="19">
                    <a:moveTo>
                      <a:pt x="0" y="19"/>
                    </a:moveTo>
                    <a:lnTo>
                      <a:pt x="10" y="19"/>
                    </a:lnTo>
                    <a:lnTo>
                      <a:pt x="19" y="9"/>
                    </a:lnTo>
                    <a:lnTo>
                      <a:pt x="10" y="0"/>
                    </a:lnTo>
                    <a:lnTo>
                      <a:pt x="0" y="0"/>
                    </a:lnTo>
                    <a:lnTo>
                      <a:pt x="0" y="9"/>
                    </a:lnTo>
                    <a:lnTo>
                      <a:pt x="0" y="19"/>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58" name="Freeform 280"/>
              <p:cNvSpPr/>
              <p:nvPr/>
            </p:nvSpPr>
            <p:spPr>
              <a:xfrm>
                <a:off x="4429" y="2750"/>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59" name="Freeform 281"/>
              <p:cNvSpPr/>
              <p:nvPr/>
            </p:nvSpPr>
            <p:spPr>
              <a:xfrm>
                <a:off x="4401" y="2732"/>
                <a:ext cx="19" cy="18"/>
              </a:xfrm>
              <a:custGeom>
                <a:avLst/>
                <a:gdLst>
                  <a:gd name="txL" fmla="*/ 0 w 19"/>
                  <a:gd name="txT" fmla="*/ 0 h 18"/>
                  <a:gd name="txR" fmla="*/ 19 w 19"/>
                  <a:gd name="txB" fmla="*/ 18 h 18"/>
                </a:gdLst>
                <a:ahLst/>
                <a:cxnLst>
                  <a:cxn ang="0">
                    <a:pos x="0" y="18"/>
                  </a:cxn>
                  <a:cxn ang="0">
                    <a:pos x="9" y="18"/>
                  </a:cxn>
                  <a:cxn ang="0">
                    <a:pos x="19" y="9"/>
                  </a:cxn>
                  <a:cxn ang="0">
                    <a:pos x="9" y="0"/>
                  </a:cxn>
                  <a:cxn ang="0">
                    <a:pos x="9" y="0"/>
                  </a:cxn>
                  <a:cxn ang="0">
                    <a:pos x="0" y="0"/>
                  </a:cxn>
                  <a:cxn ang="0">
                    <a:pos x="0" y="9"/>
                  </a:cxn>
                  <a:cxn ang="0">
                    <a:pos x="0" y="18"/>
                  </a:cxn>
                </a:cxnLst>
                <a:rect l="txL" t="txT" r="txR" b="txB"/>
                <a:pathLst>
                  <a:path w="19" h="18">
                    <a:moveTo>
                      <a:pt x="0" y="18"/>
                    </a:moveTo>
                    <a:lnTo>
                      <a:pt x="9" y="18"/>
                    </a:lnTo>
                    <a:lnTo>
                      <a:pt x="19" y="9"/>
                    </a:lnTo>
                    <a:lnTo>
                      <a:pt x="9" y="0"/>
                    </a:lnTo>
                    <a:lnTo>
                      <a:pt x="0" y="0"/>
                    </a:lnTo>
                    <a:lnTo>
                      <a:pt x="0" y="9"/>
                    </a:lnTo>
                    <a:lnTo>
                      <a:pt x="0" y="1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60" name="Freeform 282"/>
              <p:cNvSpPr/>
              <p:nvPr/>
            </p:nvSpPr>
            <p:spPr>
              <a:xfrm>
                <a:off x="4346" y="2713"/>
                <a:ext cx="129" cy="101"/>
              </a:xfrm>
              <a:custGeom>
                <a:avLst/>
                <a:gdLst>
                  <a:gd name="txL" fmla="*/ 0 w 129"/>
                  <a:gd name="txT" fmla="*/ 0 h 101"/>
                  <a:gd name="txR" fmla="*/ 129 w 129"/>
                  <a:gd name="txB" fmla="*/ 101 h 101"/>
                </a:gdLst>
                <a:ahLst/>
                <a:cxnLst>
                  <a:cxn ang="0">
                    <a:pos x="129" y="28"/>
                  </a:cxn>
                  <a:cxn ang="0">
                    <a:pos x="0" y="0"/>
                  </a:cxn>
                  <a:cxn ang="0">
                    <a:pos x="92" y="101"/>
                  </a:cxn>
                  <a:cxn ang="0">
                    <a:pos x="74" y="46"/>
                  </a:cxn>
                  <a:cxn ang="0">
                    <a:pos x="129" y="28"/>
                  </a:cxn>
                </a:cxnLst>
                <a:rect l="txL" t="txT" r="txR" b="txB"/>
                <a:pathLst>
                  <a:path w="129" h="101">
                    <a:moveTo>
                      <a:pt x="129" y="28"/>
                    </a:moveTo>
                    <a:lnTo>
                      <a:pt x="0" y="0"/>
                    </a:lnTo>
                    <a:lnTo>
                      <a:pt x="92" y="101"/>
                    </a:lnTo>
                    <a:lnTo>
                      <a:pt x="74" y="46"/>
                    </a:lnTo>
                    <a:lnTo>
                      <a:pt x="129" y="28"/>
                    </a:lnTo>
                    <a:close/>
                  </a:path>
                </a:pathLst>
              </a:custGeom>
              <a:solidFill>
                <a:srgbClr val="FF0000">
                  <a:alpha val="100000"/>
                </a:srgbClr>
              </a:solidFill>
              <a:ln w="9525" cap="flat" cmpd="sng">
                <a:solidFill>
                  <a:srgbClr val="FF0000">
                    <a:alpha val="100000"/>
                  </a:srgbClr>
                </a:solidFill>
                <a:prstDash val="solid"/>
                <a:round/>
                <a:headEnd type="none" w="med" len="med"/>
                <a:tailEnd type="none" w="med" len="med"/>
              </a:ln>
            </p:spPr>
            <p:txBody>
              <a:bodyPr/>
              <a:lstStyle/>
              <a:p>
                <a:endParaRPr lang="zh-CN" altLang="en-US" sz="1015"/>
              </a:p>
            </p:txBody>
          </p:sp>
        </p:grpSp>
      </p:grpSp>
      <p:grpSp>
        <p:nvGrpSpPr>
          <p:cNvPr id="285" name="Group 283"/>
          <p:cNvGrpSpPr/>
          <p:nvPr/>
        </p:nvGrpSpPr>
        <p:grpSpPr>
          <a:xfrm rot="-568267">
            <a:off x="1621221" y="2396729"/>
            <a:ext cx="917972" cy="485775"/>
            <a:chOff x="3923" y="3521"/>
            <a:chExt cx="1124" cy="447"/>
          </a:xfrm>
        </p:grpSpPr>
        <p:grpSp>
          <p:nvGrpSpPr>
            <p:cNvPr id="286" name="Group 284"/>
            <p:cNvGrpSpPr/>
            <p:nvPr/>
          </p:nvGrpSpPr>
          <p:grpSpPr>
            <a:xfrm>
              <a:off x="4332" y="3748"/>
              <a:ext cx="715" cy="220"/>
              <a:chOff x="4410" y="2741"/>
              <a:chExt cx="715" cy="220"/>
            </a:xfrm>
          </p:grpSpPr>
          <p:sp>
            <p:nvSpPr>
              <p:cNvPr id="300" name="Freeform 285"/>
              <p:cNvSpPr/>
              <p:nvPr/>
            </p:nvSpPr>
            <p:spPr>
              <a:xfrm>
                <a:off x="5107" y="2741"/>
                <a:ext cx="18" cy="18"/>
              </a:xfrm>
              <a:custGeom>
                <a:avLst/>
                <a:gdLst>
                  <a:gd name="txL" fmla="*/ 0 w 18"/>
                  <a:gd name="txT" fmla="*/ 0 h 18"/>
                  <a:gd name="txR" fmla="*/ 18 w 18"/>
                  <a:gd name="txB" fmla="*/ 18 h 18"/>
                </a:gdLst>
                <a:ahLst/>
                <a:cxnLst>
                  <a:cxn ang="0">
                    <a:pos x="18" y="9"/>
                  </a:cxn>
                  <a:cxn ang="0">
                    <a:pos x="9" y="0"/>
                  </a:cxn>
                  <a:cxn ang="0">
                    <a:pos x="9" y="0"/>
                  </a:cxn>
                  <a:cxn ang="0">
                    <a:pos x="0" y="9"/>
                  </a:cxn>
                  <a:cxn ang="0">
                    <a:pos x="0" y="9"/>
                  </a:cxn>
                  <a:cxn ang="0">
                    <a:pos x="0" y="18"/>
                  </a:cxn>
                  <a:cxn ang="0">
                    <a:pos x="9" y="18"/>
                  </a:cxn>
                  <a:cxn ang="0">
                    <a:pos x="18" y="9"/>
                  </a:cxn>
                </a:cxnLst>
                <a:rect l="txL" t="txT" r="txR" b="txB"/>
                <a:pathLst>
                  <a:path w="18" h="18">
                    <a:moveTo>
                      <a:pt x="18" y="9"/>
                    </a:moveTo>
                    <a:lnTo>
                      <a:pt x="9" y="0"/>
                    </a:lnTo>
                    <a:lnTo>
                      <a:pt x="0" y="9"/>
                    </a:lnTo>
                    <a:lnTo>
                      <a:pt x="0" y="18"/>
                    </a:lnTo>
                    <a:lnTo>
                      <a:pt x="9" y="18"/>
                    </a:lnTo>
                    <a:lnTo>
                      <a:pt x="18" y="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01" name="Freeform 286"/>
              <p:cNvSpPr/>
              <p:nvPr/>
            </p:nvSpPr>
            <p:spPr>
              <a:xfrm>
                <a:off x="5089" y="2777"/>
                <a:ext cx="18" cy="19"/>
              </a:xfrm>
              <a:custGeom>
                <a:avLst/>
                <a:gdLst>
                  <a:gd name="txL" fmla="*/ 0 w 18"/>
                  <a:gd name="txT" fmla="*/ 0 h 19"/>
                  <a:gd name="txR" fmla="*/ 18 w 18"/>
                  <a:gd name="txB" fmla="*/ 19 h 19"/>
                </a:gdLst>
                <a:ahLst/>
                <a:cxnLst>
                  <a:cxn ang="0">
                    <a:pos x="18" y="10"/>
                  </a:cxn>
                  <a:cxn ang="0">
                    <a:pos x="18" y="0"/>
                  </a:cxn>
                  <a:cxn ang="0">
                    <a:pos x="9" y="0"/>
                  </a:cxn>
                  <a:cxn ang="0">
                    <a:pos x="0" y="10"/>
                  </a:cxn>
                  <a:cxn ang="0">
                    <a:pos x="0" y="10"/>
                  </a:cxn>
                  <a:cxn ang="0">
                    <a:pos x="9" y="19"/>
                  </a:cxn>
                  <a:cxn ang="0">
                    <a:pos x="18" y="19"/>
                  </a:cxn>
                  <a:cxn ang="0">
                    <a:pos x="18" y="10"/>
                  </a:cxn>
                </a:cxnLst>
                <a:rect l="txL" t="txT" r="txR" b="txB"/>
                <a:pathLst>
                  <a:path w="18" h="19">
                    <a:moveTo>
                      <a:pt x="18" y="10"/>
                    </a:moveTo>
                    <a:lnTo>
                      <a:pt x="18" y="0"/>
                    </a:lnTo>
                    <a:lnTo>
                      <a:pt x="9" y="0"/>
                    </a:lnTo>
                    <a:lnTo>
                      <a:pt x="0" y="10"/>
                    </a:lnTo>
                    <a:lnTo>
                      <a:pt x="9" y="19"/>
                    </a:lnTo>
                    <a:lnTo>
                      <a:pt x="18" y="19"/>
                    </a:lnTo>
                    <a:lnTo>
                      <a:pt x="18" y="10"/>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02" name="Freeform 287"/>
              <p:cNvSpPr/>
              <p:nvPr/>
            </p:nvSpPr>
            <p:spPr>
              <a:xfrm>
                <a:off x="5080" y="2805"/>
                <a:ext cx="18" cy="18"/>
              </a:xfrm>
              <a:custGeom>
                <a:avLst/>
                <a:gdLst>
                  <a:gd name="txL" fmla="*/ 0 w 18"/>
                  <a:gd name="txT" fmla="*/ 0 h 18"/>
                  <a:gd name="txR" fmla="*/ 18 w 18"/>
                  <a:gd name="txB" fmla="*/ 18 h 18"/>
                </a:gdLst>
                <a:ahLst/>
                <a:cxnLst>
                  <a:cxn ang="0">
                    <a:pos x="18" y="9"/>
                  </a:cxn>
                  <a:cxn ang="0">
                    <a:pos x="9" y="0"/>
                  </a:cxn>
                  <a:cxn ang="0">
                    <a:pos x="0" y="0"/>
                  </a:cxn>
                  <a:cxn ang="0">
                    <a:pos x="0" y="9"/>
                  </a:cxn>
                  <a:cxn ang="0">
                    <a:pos x="0" y="9"/>
                  </a:cxn>
                  <a:cxn ang="0">
                    <a:pos x="0" y="18"/>
                  </a:cxn>
                  <a:cxn ang="0">
                    <a:pos x="9" y="18"/>
                  </a:cxn>
                  <a:cxn ang="0">
                    <a:pos x="18" y="9"/>
                  </a:cxn>
                </a:cxnLst>
                <a:rect l="txL" t="txT" r="txR" b="txB"/>
                <a:pathLst>
                  <a:path w="18" h="18">
                    <a:moveTo>
                      <a:pt x="18" y="9"/>
                    </a:moveTo>
                    <a:lnTo>
                      <a:pt x="9" y="0"/>
                    </a:lnTo>
                    <a:lnTo>
                      <a:pt x="0" y="0"/>
                    </a:lnTo>
                    <a:lnTo>
                      <a:pt x="0" y="9"/>
                    </a:lnTo>
                    <a:lnTo>
                      <a:pt x="0" y="18"/>
                    </a:lnTo>
                    <a:lnTo>
                      <a:pt x="9" y="18"/>
                    </a:lnTo>
                    <a:lnTo>
                      <a:pt x="18" y="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03" name="Freeform 288"/>
              <p:cNvSpPr/>
              <p:nvPr/>
            </p:nvSpPr>
            <p:spPr>
              <a:xfrm>
                <a:off x="5061" y="2842"/>
                <a:ext cx="19" cy="18"/>
              </a:xfrm>
              <a:custGeom>
                <a:avLst/>
                <a:gdLst>
                  <a:gd name="txL" fmla="*/ 0 w 19"/>
                  <a:gd name="txT" fmla="*/ 0 h 18"/>
                  <a:gd name="txR" fmla="*/ 19 w 19"/>
                  <a:gd name="txB" fmla="*/ 18 h 18"/>
                </a:gdLst>
                <a:ahLst/>
                <a:cxnLst>
                  <a:cxn ang="0">
                    <a:pos x="9" y="18"/>
                  </a:cxn>
                  <a:cxn ang="0">
                    <a:pos x="19" y="9"/>
                  </a:cxn>
                  <a:cxn ang="0">
                    <a:pos x="9" y="0"/>
                  </a:cxn>
                  <a:cxn ang="0">
                    <a:pos x="0" y="0"/>
                  </a:cxn>
                  <a:cxn ang="0">
                    <a:pos x="0" y="0"/>
                  </a:cxn>
                  <a:cxn ang="0">
                    <a:pos x="0" y="9"/>
                  </a:cxn>
                  <a:cxn ang="0">
                    <a:pos x="0" y="18"/>
                  </a:cxn>
                  <a:cxn ang="0">
                    <a:pos x="9" y="18"/>
                  </a:cxn>
                </a:cxnLst>
                <a:rect l="txL" t="txT" r="txR" b="txB"/>
                <a:pathLst>
                  <a:path w="19" h="18">
                    <a:moveTo>
                      <a:pt x="9" y="18"/>
                    </a:moveTo>
                    <a:lnTo>
                      <a:pt x="19" y="9"/>
                    </a:lnTo>
                    <a:lnTo>
                      <a:pt x="9" y="0"/>
                    </a:lnTo>
                    <a:lnTo>
                      <a:pt x="0" y="0"/>
                    </a:lnTo>
                    <a:lnTo>
                      <a:pt x="0" y="9"/>
                    </a:lnTo>
                    <a:lnTo>
                      <a:pt x="0" y="18"/>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04" name="Freeform 289"/>
              <p:cNvSpPr/>
              <p:nvPr/>
            </p:nvSpPr>
            <p:spPr>
              <a:xfrm>
                <a:off x="5043" y="2869"/>
                <a:ext cx="18" cy="18"/>
              </a:xfrm>
              <a:custGeom>
                <a:avLst/>
                <a:gdLst>
                  <a:gd name="txL" fmla="*/ 0 w 18"/>
                  <a:gd name="txT" fmla="*/ 0 h 18"/>
                  <a:gd name="txR" fmla="*/ 18 w 18"/>
                  <a:gd name="txB" fmla="*/ 18 h 18"/>
                </a:gdLst>
                <a:ahLst/>
                <a:cxnLst>
                  <a:cxn ang="0">
                    <a:pos x="9" y="18"/>
                  </a:cxn>
                  <a:cxn ang="0">
                    <a:pos x="18" y="9"/>
                  </a:cxn>
                  <a:cxn ang="0">
                    <a:pos x="9" y="0"/>
                  </a:cxn>
                  <a:cxn ang="0">
                    <a:pos x="0" y="0"/>
                  </a:cxn>
                  <a:cxn ang="0">
                    <a:pos x="0" y="0"/>
                  </a:cxn>
                  <a:cxn ang="0">
                    <a:pos x="0" y="9"/>
                  </a:cxn>
                  <a:cxn ang="0">
                    <a:pos x="0" y="18"/>
                  </a:cxn>
                  <a:cxn ang="0">
                    <a:pos x="9" y="18"/>
                  </a:cxn>
                </a:cxnLst>
                <a:rect l="txL" t="txT" r="txR" b="txB"/>
                <a:pathLst>
                  <a:path w="18" h="18">
                    <a:moveTo>
                      <a:pt x="9" y="18"/>
                    </a:moveTo>
                    <a:lnTo>
                      <a:pt x="18" y="9"/>
                    </a:lnTo>
                    <a:lnTo>
                      <a:pt x="9" y="0"/>
                    </a:lnTo>
                    <a:lnTo>
                      <a:pt x="0" y="0"/>
                    </a:lnTo>
                    <a:lnTo>
                      <a:pt x="0" y="9"/>
                    </a:lnTo>
                    <a:lnTo>
                      <a:pt x="0" y="18"/>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05" name="Freeform 290"/>
              <p:cNvSpPr/>
              <p:nvPr/>
            </p:nvSpPr>
            <p:spPr>
              <a:xfrm>
                <a:off x="5015" y="2897"/>
                <a:ext cx="19" cy="18"/>
              </a:xfrm>
              <a:custGeom>
                <a:avLst/>
                <a:gdLst>
                  <a:gd name="txL" fmla="*/ 0 w 19"/>
                  <a:gd name="txT" fmla="*/ 0 h 18"/>
                  <a:gd name="txR" fmla="*/ 19 w 19"/>
                  <a:gd name="txB" fmla="*/ 18 h 18"/>
                </a:gdLst>
                <a:ahLst/>
                <a:cxnLst>
                  <a:cxn ang="0">
                    <a:pos x="19" y="18"/>
                  </a:cxn>
                  <a:cxn ang="0">
                    <a:pos x="19" y="9"/>
                  </a:cxn>
                  <a:cxn ang="0">
                    <a:pos x="19" y="0"/>
                  </a:cxn>
                  <a:cxn ang="0">
                    <a:pos x="10" y="0"/>
                  </a:cxn>
                  <a:cxn ang="0">
                    <a:pos x="10" y="0"/>
                  </a:cxn>
                  <a:cxn ang="0">
                    <a:pos x="0" y="9"/>
                  </a:cxn>
                  <a:cxn ang="0">
                    <a:pos x="10" y="18"/>
                  </a:cxn>
                  <a:cxn ang="0">
                    <a:pos x="19" y="18"/>
                  </a:cxn>
                </a:cxnLst>
                <a:rect l="txL" t="txT" r="txR" b="txB"/>
                <a:pathLst>
                  <a:path w="19" h="18">
                    <a:moveTo>
                      <a:pt x="19" y="18"/>
                    </a:moveTo>
                    <a:lnTo>
                      <a:pt x="19" y="9"/>
                    </a:lnTo>
                    <a:lnTo>
                      <a:pt x="19" y="0"/>
                    </a:lnTo>
                    <a:lnTo>
                      <a:pt x="10" y="0"/>
                    </a:lnTo>
                    <a:lnTo>
                      <a:pt x="0" y="9"/>
                    </a:lnTo>
                    <a:lnTo>
                      <a:pt x="10" y="18"/>
                    </a:lnTo>
                    <a:lnTo>
                      <a:pt x="1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06" name="Freeform 291"/>
              <p:cNvSpPr/>
              <p:nvPr/>
            </p:nvSpPr>
            <p:spPr>
              <a:xfrm>
                <a:off x="4988" y="2924"/>
                <a:ext cx="18" cy="18"/>
              </a:xfrm>
              <a:custGeom>
                <a:avLst/>
                <a:gdLst>
                  <a:gd name="txL" fmla="*/ 0 w 18"/>
                  <a:gd name="txT" fmla="*/ 0 h 18"/>
                  <a:gd name="txR" fmla="*/ 18 w 18"/>
                  <a:gd name="txB" fmla="*/ 18 h 18"/>
                </a:gdLst>
                <a:ahLst/>
                <a:cxnLst>
                  <a:cxn ang="0">
                    <a:pos x="9" y="18"/>
                  </a:cxn>
                  <a:cxn ang="0">
                    <a:pos x="18" y="9"/>
                  </a:cxn>
                  <a:cxn ang="0">
                    <a:pos x="9" y="0"/>
                  </a:cxn>
                  <a:cxn ang="0">
                    <a:pos x="0" y="0"/>
                  </a:cxn>
                  <a:cxn ang="0">
                    <a:pos x="0" y="0"/>
                  </a:cxn>
                  <a:cxn ang="0">
                    <a:pos x="0" y="9"/>
                  </a:cxn>
                  <a:cxn ang="0">
                    <a:pos x="0" y="18"/>
                  </a:cxn>
                  <a:cxn ang="0">
                    <a:pos x="9" y="18"/>
                  </a:cxn>
                </a:cxnLst>
                <a:rect l="txL" t="txT" r="txR" b="txB"/>
                <a:pathLst>
                  <a:path w="18" h="18">
                    <a:moveTo>
                      <a:pt x="9" y="18"/>
                    </a:moveTo>
                    <a:lnTo>
                      <a:pt x="18" y="9"/>
                    </a:lnTo>
                    <a:lnTo>
                      <a:pt x="9" y="0"/>
                    </a:lnTo>
                    <a:lnTo>
                      <a:pt x="0" y="0"/>
                    </a:lnTo>
                    <a:lnTo>
                      <a:pt x="0" y="9"/>
                    </a:lnTo>
                    <a:lnTo>
                      <a:pt x="0" y="18"/>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07" name="Freeform 292"/>
              <p:cNvSpPr/>
              <p:nvPr/>
            </p:nvSpPr>
            <p:spPr>
              <a:xfrm>
                <a:off x="4951" y="2933"/>
                <a:ext cx="19" cy="19"/>
              </a:xfrm>
              <a:custGeom>
                <a:avLst/>
                <a:gdLst>
                  <a:gd name="txL" fmla="*/ 0 w 19"/>
                  <a:gd name="txT" fmla="*/ 0 h 19"/>
                  <a:gd name="txR" fmla="*/ 19 w 19"/>
                  <a:gd name="txB" fmla="*/ 19 h 19"/>
                </a:gdLst>
                <a:ahLst/>
                <a:cxnLst>
                  <a:cxn ang="0">
                    <a:pos x="19" y="19"/>
                  </a:cxn>
                  <a:cxn ang="0">
                    <a:pos x="19" y="9"/>
                  </a:cxn>
                  <a:cxn ang="0">
                    <a:pos x="19" y="0"/>
                  </a:cxn>
                  <a:cxn ang="0">
                    <a:pos x="9" y="0"/>
                  </a:cxn>
                  <a:cxn ang="0">
                    <a:pos x="9" y="0"/>
                  </a:cxn>
                  <a:cxn ang="0">
                    <a:pos x="0" y="9"/>
                  </a:cxn>
                  <a:cxn ang="0">
                    <a:pos x="9" y="19"/>
                  </a:cxn>
                  <a:cxn ang="0">
                    <a:pos x="19" y="19"/>
                  </a:cxn>
                </a:cxnLst>
                <a:rect l="txL" t="txT" r="txR" b="txB"/>
                <a:pathLst>
                  <a:path w="19" h="19">
                    <a:moveTo>
                      <a:pt x="19" y="19"/>
                    </a:moveTo>
                    <a:lnTo>
                      <a:pt x="19" y="9"/>
                    </a:lnTo>
                    <a:lnTo>
                      <a:pt x="19" y="0"/>
                    </a:lnTo>
                    <a:lnTo>
                      <a:pt x="9" y="0"/>
                    </a:lnTo>
                    <a:lnTo>
                      <a:pt x="0" y="9"/>
                    </a:lnTo>
                    <a:lnTo>
                      <a:pt x="9" y="19"/>
                    </a:lnTo>
                    <a:lnTo>
                      <a:pt x="19"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08" name="Freeform 293"/>
              <p:cNvSpPr/>
              <p:nvPr/>
            </p:nvSpPr>
            <p:spPr>
              <a:xfrm>
                <a:off x="4915" y="2942"/>
                <a:ext cx="18" cy="19"/>
              </a:xfrm>
              <a:custGeom>
                <a:avLst/>
                <a:gdLst>
                  <a:gd name="txL" fmla="*/ 0 w 18"/>
                  <a:gd name="txT" fmla="*/ 0 h 19"/>
                  <a:gd name="txR" fmla="*/ 18 w 18"/>
                  <a:gd name="txB" fmla="*/ 19 h 19"/>
                </a:gdLst>
                <a:ahLst/>
                <a:cxnLst>
                  <a:cxn ang="0">
                    <a:pos x="18" y="19"/>
                  </a:cxn>
                  <a:cxn ang="0">
                    <a:pos x="18" y="10"/>
                  </a:cxn>
                  <a:cxn ang="0">
                    <a:pos x="18" y="0"/>
                  </a:cxn>
                  <a:cxn ang="0">
                    <a:pos x="9" y="0"/>
                  </a:cxn>
                  <a:cxn ang="0">
                    <a:pos x="9" y="0"/>
                  </a:cxn>
                  <a:cxn ang="0">
                    <a:pos x="0" y="10"/>
                  </a:cxn>
                  <a:cxn ang="0">
                    <a:pos x="9" y="19"/>
                  </a:cxn>
                  <a:cxn ang="0">
                    <a:pos x="18" y="19"/>
                  </a:cxn>
                </a:cxnLst>
                <a:rect l="txL" t="txT" r="txR" b="txB"/>
                <a:pathLst>
                  <a:path w="18" h="19">
                    <a:moveTo>
                      <a:pt x="18" y="19"/>
                    </a:moveTo>
                    <a:lnTo>
                      <a:pt x="18" y="10"/>
                    </a:lnTo>
                    <a:lnTo>
                      <a:pt x="18" y="0"/>
                    </a:lnTo>
                    <a:lnTo>
                      <a:pt x="9" y="0"/>
                    </a:lnTo>
                    <a:lnTo>
                      <a:pt x="0" y="10"/>
                    </a:lnTo>
                    <a:lnTo>
                      <a:pt x="9" y="19"/>
                    </a:lnTo>
                    <a:lnTo>
                      <a:pt x="18"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09" name="Freeform 294"/>
              <p:cNvSpPr/>
              <p:nvPr/>
            </p:nvSpPr>
            <p:spPr>
              <a:xfrm>
                <a:off x="4878" y="2942"/>
                <a:ext cx="18" cy="19"/>
              </a:xfrm>
              <a:custGeom>
                <a:avLst/>
                <a:gdLst>
                  <a:gd name="txL" fmla="*/ 0 w 18"/>
                  <a:gd name="txT" fmla="*/ 0 h 19"/>
                  <a:gd name="txR" fmla="*/ 18 w 18"/>
                  <a:gd name="txB" fmla="*/ 19 h 19"/>
                </a:gdLst>
                <a:ahLst/>
                <a:cxnLst>
                  <a:cxn ang="0">
                    <a:pos x="18" y="19"/>
                  </a:cxn>
                  <a:cxn ang="0">
                    <a:pos x="18" y="10"/>
                  </a:cxn>
                  <a:cxn ang="0">
                    <a:pos x="18" y="0"/>
                  </a:cxn>
                  <a:cxn ang="0">
                    <a:pos x="9" y="0"/>
                  </a:cxn>
                  <a:cxn ang="0">
                    <a:pos x="9" y="0"/>
                  </a:cxn>
                  <a:cxn ang="0">
                    <a:pos x="0" y="10"/>
                  </a:cxn>
                  <a:cxn ang="0">
                    <a:pos x="9" y="19"/>
                  </a:cxn>
                  <a:cxn ang="0">
                    <a:pos x="18" y="19"/>
                  </a:cxn>
                </a:cxnLst>
                <a:rect l="txL" t="txT" r="txR" b="txB"/>
                <a:pathLst>
                  <a:path w="18" h="19">
                    <a:moveTo>
                      <a:pt x="18" y="19"/>
                    </a:moveTo>
                    <a:lnTo>
                      <a:pt x="18" y="10"/>
                    </a:lnTo>
                    <a:lnTo>
                      <a:pt x="18" y="0"/>
                    </a:lnTo>
                    <a:lnTo>
                      <a:pt x="9" y="0"/>
                    </a:lnTo>
                    <a:lnTo>
                      <a:pt x="0" y="10"/>
                    </a:lnTo>
                    <a:lnTo>
                      <a:pt x="9" y="19"/>
                    </a:lnTo>
                    <a:lnTo>
                      <a:pt x="18"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10" name="Freeform 295"/>
              <p:cNvSpPr/>
              <p:nvPr/>
            </p:nvSpPr>
            <p:spPr>
              <a:xfrm>
                <a:off x="4850" y="2933"/>
                <a:ext cx="19" cy="19"/>
              </a:xfrm>
              <a:custGeom>
                <a:avLst/>
                <a:gdLst>
                  <a:gd name="txL" fmla="*/ 0 w 19"/>
                  <a:gd name="txT" fmla="*/ 0 h 19"/>
                  <a:gd name="txR" fmla="*/ 19 w 19"/>
                  <a:gd name="txB" fmla="*/ 19 h 19"/>
                </a:gdLst>
                <a:ahLst/>
                <a:cxnLst>
                  <a:cxn ang="0">
                    <a:pos x="0" y="19"/>
                  </a:cxn>
                  <a:cxn ang="0">
                    <a:pos x="10" y="19"/>
                  </a:cxn>
                  <a:cxn ang="0">
                    <a:pos x="19" y="9"/>
                  </a:cxn>
                  <a:cxn ang="0">
                    <a:pos x="10" y="0"/>
                  </a:cxn>
                  <a:cxn ang="0">
                    <a:pos x="10" y="0"/>
                  </a:cxn>
                  <a:cxn ang="0">
                    <a:pos x="0" y="0"/>
                  </a:cxn>
                  <a:cxn ang="0">
                    <a:pos x="0" y="9"/>
                  </a:cxn>
                  <a:cxn ang="0">
                    <a:pos x="0" y="19"/>
                  </a:cxn>
                </a:cxnLst>
                <a:rect l="txL" t="txT" r="txR" b="txB"/>
                <a:pathLst>
                  <a:path w="19" h="19">
                    <a:moveTo>
                      <a:pt x="0" y="19"/>
                    </a:moveTo>
                    <a:lnTo>
                      <a:pt x="10" y="19"/>
                    </a:lnTo>
                    <a:lnTo>
                      <a:pt x="19" y="9"/>
                    </a:lnTo>
                    <a:lnTo>
                      <a:pt x="10" y="0"/>
                    </a:lnTo>
                    <a:lnTo>
                      <a:pt x="0" y="0"/>
                    </a:lnTo>
                    <a:lnTo>
                      <a:pt x="0" y="9"/>
                    </a:lnTo>
                    <a:lnTo>
                      <a:pt x="0"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11" name="Freeform 296"/>
              <p:cNvSpPr/>
              <p:nvPr/>
            </p:nvSpPr>
            <p:spPr>
              <a:xfrm>
                <a:off x="4814" y="2924"/>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12" name="Freeform 297"/>
              <p:cNvSpPr/>
              <p:nvPr/>
            </p:nvSpPr>
            <p:spPr>
              <a:xfrm>
                <a:off x="4777" y="2915"/>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13" name="Freeform 298"/>
              <p:cNvSpPr/>
              <p:nvPr/>
            </p:nvSpPr>
            <p:spPr>
              <a:xfrm>
                <a:off x="4740" y="2897"/>
                <a:ext cx="19" cy="18"/>
              </a:xfrm>
              <a:custGeom>
                <a:avLst/>
                <a:gdLst>
                  <a:gd name="txL" fmla="*/ 0 w 19"/>
                  <a:gd name="txT" fmla="*/ 0 h 18"/>
                  <a:gd name="txR" fmla="*/ 19 w 19"/>
                  <a:gd name="txB" fmla="*/ 18 h 18"/>
                </a:gdLst>
                <a:ahLst/>
                <a:cxnLst>
                  <a:cxn ang="0">
                    <a:pos x="10" y="18"/>
                  </a:cxn>
                  <a:cxn ang="0">
                    <a:pos x="19" y="18"/>
                  </a:cxn>
                  <a:cxn ang="0">
                    <a:pos x="19" y="9"/>
                  </a:cxn>
                  <a:cxn ang="0">
                    <a:pos x="19" y="0"/>
                  </a:cxn>
                  <a:cxn ang="0">
                    <a:pos x="19" y="0"/>
                  </a:cxn>
                  <a:cxn ang="0">
                    <a:pos x="10" y="0"/>
                  </a:cxn>
                  <a:cxn ang="0">
                    <a:pos x="0" y="9"/>
                  </a:cxn>
                  <a:cxn ang="0">
                    <a:pos x="10" y="18"/>
                  </a:cxn>
                </a:cxnLst>
                <a:rect l="txL" t="txT" r="txR" b="txB"/>
                <a:pathLst>
                  <a:path w="19" h="18">
                    <a:moveTo>
                      <a:pt x="10" y="18"/>
                    </a:moveTo>
                    <a:lnTo>
                      <a:pt x="19" y="18"/>
                    </a:lnTo>
                    <a:lnTo>
                      <a:pt x="19" y="9"/>
                    </a:lnTo>
                    <a:lnTo>
                      <a:pt x="19" y="0"/>
                    </a:lnTo>
                    <a:lnTo>
                      <a:pt x="10" y="0"/>
                    </a:lnTo>
                    <a:lnTo>
                      <a:pt x="0" y="9"/>
                    </a:lnTo>
                    <a:lnTo>
                      <a:pt x="1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14" name="Freeform 299"/>
              <p:cNvSpPr/>
              <p:nvPr/>
            </p:nvSpPr>
            <p:spPr>
              <a:xfrm>
                <a:off x="4704" y="2887"/>
                <a:ext cx="18" cy="19"/>
              </a:xfrm>
              <a:custGeom>
                <a:avLst/>
                <a:gdLst>
                  <a:gd name="txL" fmla="*/ 0 w 18"/>
                  <a:gd name="txT" fmla="*/ 0 h 19"/>
                  <a:gd name="txR" fmla="*/ 18 w 18"/>
                  <a:gd name="txB" fmla="*/ 19 h 19"/>
                </a:gdLst>
                <a:ahLst/>
                <a:cxnLst>
                  <a:cxn ang="0">
                    <a:pos x="9" y="19"/>
                  </a:cxn>
                  <a:cxn ang="0">
                    <a:pos x="18" y="19"/>
                  </a:cxn>
                  <a:cxn ang="0">
                    <a:pos x="18" y="10"/>
                  </a:cxn>
                  <a:cxn ang="0">
                    <a:pos x="18" y="0"/>
                  </a:cxn>
                  <a:cxn ang="0">
                    <a:pos x="18" y="0"/>
                  </a:cxn>
                  <a:cxn ang="0">
                    <a:pos x="9" y="0"/>
                  </a:cxn>
                  <a:cxn ang="0">
                    <a:pos x="0" y="10"/>
                  </a:cxn>
                  <a:cxn ang="0">
                    <a:pos x="9" y="19"/>
                  </a:cxn>
                </a:cxnLst>
                <a:rect l="txL" t="txT" r="txR" b="txB"/>
                <a:pathLst>
                  <a:path w="18" h="19">
                    <a:moveTo>
                      <a:pt x="9" y="19"/>
                    </a:moveTo>
                    <a:lnTo>
                      <a:pt x="18" y="19"/>
                    </a:lnTo>
                    <a:lnTo>
                      <a:pt x="18" y="10"/>
                    </a:lnTo>
                    <a:lnTo>
                      <a:pt x="18" y="0"/>
                    </a:lnTo>
                    <a:lnTo>
                      <a:pt x="9" y="0"/>
                    </a:lnTo>
                    <a:lnTo>
                      <a:pt x="0" y="10"/>
                    </a:lnTo>
                    <a:lnTo>
                      <a:pt x="9"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15" name="Freeform 300"/>
              <p:cNvSpPr/>
              <p:nvPr/>
            </p:nvSpPr>
            <p:spPr>
              <a:xfrm>
                <a:off x="4676" y="2878"/>
                <a:ext cx="19" cy="19"/>
              </a:xfrm>
              <a:custGeom>
                <a:avLst/>
                <a:gdLst>
                  <a:gd name="txL" fmla="*/ 0 w 19"/>
                  <a:gd name="txT" fmla="*/ 0 h 19"/>
                  <a:gd name="txR" fmla="*/ 19 w 19"/>
                  <a:gd name="txB" fmla="*/ 19 h 19"/>
                </a:gdLst>
                <a:ahLst/>
                <a:cxnLst>
                  <a:cxn ang="0">
                    <a:pos x="0" y="19"/>
                  </a:cxn>
                  <a:cxn ang="0">
                    <a:pos x="9" y="19"/>
                  </a:cxn>
                  <a:cxn ang="0">
                    <a:pos x="19" y="9"/>
                  </a:cxn>
                  <a:cxn ang="0">
                    <a:pos x="9" y="0"/>
                  </a:cxn>
                  <a:cxn ang="0">
                    <a:pos x="9" y="0"/>
                  </a:cxn>
                  <a:cxn ang="0">
                    <a:pos x="0" y="0"/>
                  </a:cxn>
                  <a:cxn ang="0">
                    <a:pos x="0" y="9"/>
                  </a:cxn>
                  <a:cxn ang="0">
                    <a:pos x="0" y="19"/>
                  </a:cxn>
                </a:cxnLst>
                <a:rect l="txL" t="txT" r="txR" b="txB"/>
                <a:pathLst>
                  <a:path w="19" h="19">
                    <a:moveTo>
                      <a:pt x="0" y="19"/>
                    </a:moveTo>
                    <a:lnTo>
                      <a:pt x="9" y="19"/>
                    </a:lnTo>
                    <a:lnTo>
                      <a:pt x="19" y="9"/>
                    </a:lnTo>
                    <a:lnTo>
                      <a:pt x="9" y="0"/>
                    </a:lnTo>
                    <a:lnTo>
                      <a:pt x="0" y="0"/>
                    </a:lnTo>
                    <a:lnTo>
                      <a:pt x="0" y="9"/>
                    </a:lnTo>
                    <a:lnTo>
                      <a:pt x="0"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16" name="Freeform 301"/>
              <p:cNvSpPr/>
              <p:nvPr/>
            </p:nvSpPr>
            <p:spPr>
              <a:xfrm>
                <a:off x="4640" y="2860"/>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17" name="Freeform 302"/>
              <p:cNvSpPr/>
              <p:nvPr/>
            </p:nvSpPr>
            <p:spPr>
              <a:xfrm>
                <a:off x="4603" y="2842"/>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18" name="Freeform 303"/>
              <p:cNvSpPr/>
              <p:nvPr/>
            </p:nvSpPr>
            <p:spPr>
              <a:xfrm>
                <a:off x="4575" y="2823"/>
                <a:ext cx="19" cy="19"/>
              </a:xfrm>
              <a:custGeom>
                <a:avLst/>
                <a:gdLst>
                  <a:gd name="txL" fmla="*/ 0 w 19"/>
                  <a:gd name="txT" fmla="*/ 0 h 19"/>
                  <a:gd name="txR" fmla="*/ 19 w 19"/>
                  <a:gd name="txB" fmla="*/ 19 h 19"/>
                </a:gdLst>
                <a:ahLst/>
                <a:cxnLst>
                  <a:cxn ang="0">
                    <a:pos x="0" y="19"/>
                  </a:cxn>
                  <a:cxn ang="0">
                    <a:pos x="10" y="19"/>
                  </a:cxn>
                  <a:cxn ang="0">
                    <a:pos x="19" y="9"/>
                  </a:cxn>
                  <a:cxn ang="0">
                    <a:pos x="10" y="0"/>
                  </a:cxn>
                  <a:cxn ang="0">
                    <a:pos x="10" y="0"/>
                  </a:cxn>
                  <a:cxn ang="0">
                    <a:pos x="0" y="0"/>
                  </a:cxn>
                  <a:cxn ang="0">
                    <a:pos x="0" y="9"/>
                  </a:cxn>
                  <a:cxn ang="0">
                    <a:pos x="0" y="19"/>
                  </a:cxn>
                </a:cxnLst>
                <a:rect l="txL" t="txT" r="txR" b="txB"/>
                <a:pathLst>
                  <a:path w="19" h="19">
                    <a:moveTo>
                      <a:pt x="0" y="19"/>
                    </a:moveTo>
                    <a:lnTo>
                      <a:pt x="10" y="19"/>
                    </a:lnTo>
                    <a:lnTo>
                      <a:pt x="19" y="9"/>
                    </a:lnTo>
                    <a:lnTo>
                      <a:pt x="10" y="0"/>
                    </a:lnTo>
                    <a:lnTo>
                      <a:pt x="0" y="0"/>
                    </a:lnTo>
                    <a:lnTo>
                      <a:pt x="0" y="9"/>
                    </a:lnTo>
                    <a:lnTo>
                      <a:pt x="0"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19" name="Freeform 304"/>
              <p:cNvSpPr/>
              <p:nvPr/>
            </p:nvSpPr>
            <p:spPr>
              <a:xfrm>
                <a:off x="4539" y="2814"/>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20" name="Freeform 305"/>
              <p:cNvSpPr/>
              <p:nvPr/>
            </p:nvSpPr>
            <p:spPr>
              <a:xfrm>
                <a:off x="4511" y="2796"/>
                <a:ext cx="19" cy="18"/>
              </a:xfrm>
              <a:custGeom>
                <a:avLst/>
                <a:gdLst>
                  <a:gd name="txL" fmla="*/ 0 w 19"/>
                  <a:gd name="txT" fmla="*/ 0 h 18"/>
                  <a:gd name="txR" fmla="*/ 19 w 19"/>
                  <a:gd name="txB" fmla="*/ 18 h 18"/>
                </a:gdLst>
                <a:ahLst/>
                <a:cxnLst>
                  <a:cxn ang="0">
                    <a:pos x="0" y="18"/>
                  </a:cxn>
                  <a:cxn ang="0">
                    <a:pos x="9" y="18"/>
                  </a:cxn>
                  <a:cxn ang="0">
                    <a:pos x="19" y="9"/>
                  </a:cxn>
                  <a:cxn ang="0">
                    <a:pos x="9" y="0"/>
                  </a:cxn>
                  <a:cxn ang="0">
                    <a:pos x="9" y="0"/>
                  </a:cxn>
                  <a:cxn ang="0">
                    <a:pos x="0" y="0"/>
                  </a:cxn>
                  <a:cxn ang="0">
                    <a:pos x="0" y="9"/>
                  </a:cxn>
                  <a:cxn ang="0">
                    <a:pos x="0" y="18"/>
                  </a:cxn>
                </a:cxnLst>
                <a:rect l="txL" t="txT" r="txR" b="txB"/>
                <a:pathLst>
                  <a:path w="19" h="18">
                    <a:moveTo>
                      <a:pt x="0" y="18"/>
                    </a:moveTo>
                    <a:lnTo>
                      <a:pt x="9" y="18"/>
                    </a:lnTo>
                    <a:lnTo>
                      <a:pt x="19" y="9"/>
                    </a:lnTo>
                    <a:lnTo>
                      <a:pt x="9" y="0"/>
                    </a:lnTo>
                    <a:lnTo>
                      <a:pt x="0" y="0"/>
                    </a:lnTo>
                    <a:lnTo>
                      <a:pt x="0" y="9"/>
                    </a:lnTo>
                    <a:lnTo>
                      <a:pt x="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21" name="Freeform 306"/>
              <p:cNvSpPr/>
              <p:nvPr/>
            </p:nvSpPr>
            <p:spPr>
              <a:xfrm>
                <a:off x="4475" y="2777"/>
                <a:ext cx="18" cy="19"/>
              </a:xfrm>
              <a:custGeom>
                <a:avLst/>
                <a:gdLst>
                  <a:gd name="txL" fmla="*/ 0 w 18"/>
                  <a:gd name="txT" fmla="*/ 0 h 19"/>
                  <a:gd name="txR" fmla="*/ 18 w 18"/>
                  <a:gd name="txB" fmla="*/ 19 h 19"/>
                </a:gdLst>
                <a:ahLst/>
                <a:cxnLst>
                  <a:cxn ang="0">
                    <a:pos x="9" y="19"/>
                  </a:cxn>
                  <a:cxn ang="0">
                    <a:pos x="18" y="19"/>
                  </a:cxn>
                  <a:cxn ang="0">
                    <a:pos x="18" y="10"/>
                  </a:cxn>
                  <a:cxn ang="0">
                    <a:pos x="18" y="0"/>
                  </a:cxn>
                  <a:cxn ang="0">
                    <a:pos x="18" y="0"/>
                  </a:cxn>
                  <a:cxn ang="0">
                    <a:pos x="9" y="0"/>
                  </a:cxn>
                  <a:cxn ang="0">
                    <a:pos x="0" y="10"/>
                  </a:cxn>
                  <a:cxn ang="0">
                    <a:pos x="9" y="19"/>
                  </a:cxn>
                </a:cxnLst>
                <a:rect l="txL" t="txT" r="txR" b="txB"/>
                <a:pathLst>
                  <a:path w="18" h="19">
                    <a:moveTo>
                      <a:pt x="9" y="19"/>
                    </a:moveTo>
                    <a:lnTo>
                      <a:pt x="18" y="19"/>
                    </a:lnTo>
                    <a:lnTo>
                      <a:pt x="18" y="10"/>
                    </a:lnTo>
                    <a:lnTo>
                      <a:pt x="18" y="0"/>
                    </a:lnTo>
                    <a:lnTo>
                      <a:pt x="9" y="0"/>
                    </a:lnTo>
                    <a:lnTo>
                      <a:pt x="0" y="10"/>
                    </a:lnTo>
                    <a:lnTo>
                      <a:pt x="9"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22" name="Freeform 307"/>
              <p:cNvSpPr/>
              <p:nvPr/>
            </p:nvSpPr>
            <p:spPr>
              <a:xfrm>
                <a:off x="4438" y="2759"/>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23" name="Freeform 308"/>
              <p:cNvSpPr/>
              <p:nvPr/>
            </p:nvSpPr>
            <p:spPr>
              <a:xfrm>
                <a:off x="4410" y="2741"/>
                <a:ext cx="19" cy="18"/>
              </a:xfrm>
              <a:custGeom>
                <a:avLst/>
                <a:gdLst>
                  <a:gd name="txL" fmla="*/ 0 w 19"/>
                  <a:gd name="txT" fmla="*/ 0 h 18"/>
                  <a:gd name="txR" fmla="*/ 19 w 19"/>
                  <a:gd name="txB" fmla="*/ 18 h 18"/>
                </a:gdLst>
                <a:ahLst/>
                <a:cxnLst>
                  <a:cxn ang="0">
                    <a:pos x="0" y="18"/>
                  </a:cxn>
                  <a:cxn ang="0">
                    <a:pos x="10" y="18"/>
                  </a:cxn>
                  <a:cxn ang="0">
                    <a:pos x="19" y="9"/>
                  </a:cxn>
                  <a:cxn ang="0">
                    <a:pos x="10" y="0"/>
                  </a:cxn>
                  <a:cxn ang="0">
                    <a:pos x="10" y="0"/>
                  </a:cxn>
                  <a:cxn ang="0">
                    <a:pos x="0" y="0"/>
                  </a:cxn>
                  <a:cxn ang="0">
                    <a:pos x="0" y="9"/>
                  </a:cxn>
                  <a:cxn ang="0">
                    <a:pos x="0" y="18"/>
                  </a:cxn>
                </a:cxnLst>
                <a:rect l="txL" t="txT" r="txR" b="txB"/>
                <a:pathLst>
                  <a:path w="19" h="18">
                    <a:moveTo>
                      <a:pt x="0" y="18"/>
                    </a:moveTo>
                    <a:lnTo>
                      <a:pt x="10" y="18"/>
                    </a:lnTo>
                    <a:lnTo>
                      <a:pt x="19" y="9"/>
                    </a:lnTo>
                    <a:lnTo>
                      <a:pt x="10" y="0"/>
                    </a:lnTo>
                    <a:lnTo>
                      <a:pt x="0" y="0"/>
                    </a:lnTo>
                    <a:lnTo>
                      <a:pt x="0" y="9"/>
                    </a:lnTo>
                    <a:lnTo>
                      <a:pt x="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grpSp>
        <p:grpSp>
          <p:nvGrpSpPr>
            <p:cNvPr id="287" name="Group 309"/>
            <p:cNvGrpSpPr/>
            <p:nvPr/>
          </p:nvGrpSpPr>
          <p:grpSpPr>
            <a:xfrm>
              <a:off x="3923" y="3521"/>
              <a:ext cx="394" cy="211"/>
              <a:chOff x="4346" y="2713"/>
              <a:chExt cx="394" cy="211"/>
            </a:xfrm>
          </p:grpSpPr>
          <p:sp>
            <p:nvSpPr>
              <p:cNvPr id="288" name="Freeform 310"/>
              <p:cNvSpPr/>
              <p:nvPr/>
            </p:nvSpPr>
            <p:spPr>
              <a:xfrm>
                <a:off x="4722" y="2906"/>
                <a:ext cx="18" cy="18"/>
              </a:xfrm>
              <a:custGeom>
                <a:avLst/>
                <a:gdLst>
                  <a:gd name="txL" fmla="*/ 0 w 18"/>
                  <a:gd name="txT" fmla="*/ 0 h 18"/>
                  <a:gd name="txR" fmla="*/ 18 w 18"/>
                  <a:gd name="txB" fmla="*/ 18 h 18"/>
                </a:gdLst>
                <a:ahLst/>
                <a:cxnLst>
                  <a:cxn ang="0">
                    <a:pos x="9" y="18"/>
                  </a:cxn>
                  <a:cxn ang="0">
                    <a:pos x="9" y="18"/>
                  </a:cxn>
                  <a:cxn ang="0">
                    <a:pos x="18" y="9"/>
                  </a:cxn>
                  <a:cxn ang="0">
                    <a:pos x="18" y="0"/>
                  </a:cxn>
                  <a:cxn ang="0">
                    <a:pos x="9" y="0"/>
                  </a:cxn>
                  <a:cxn ang="0">
                    <a:pos x="0" y="0"/>
                  </a:cxn>
                  <a:cxn ang="0">
                    <a:pos x="0" y="9"/>
                  </a:cxn>
                  <a:cxn ang="0">
                    <a:pos x="0" y="18"/>
                  </a:cxn>
                  <a:cxn ang="0">
                    <a:pos x="9" y="18"/>
                  </a:cxn>
                </a:cxnLst>
                <a:rect l="txL" t="txT" r="txR" b="txB"/>
                <a:pathLst>
                  <a:path w="18" h="18">
                    <a:moveTo>
                      <a:pt x="9" y="18"/>
                    </a:moveTo>
                    <a:lnTo>
                      <a:pt x="9" y="18"/>
                    </a:lnTo>
                    <a:lnTo>
                      <a:pt x="18" y="9"/>
                    </a:lnTo>
                    <a:lnTo>
                      <a:pt x="18" y="0"/>
                    </a:lnTo>
                    <a:lnTo>
                      <a:pt x="9" y="0"/>
                    </a:lnTo>
                    <a:lnTo>
                      <a:pt x="0" y="0"/>
                    </a:lnTo>
                    <a:lnTo>
                      <a:pt x="0" y="9"/>
                    </a:lnTo>
                    <a:lnTo>
                      <a:pt x="0" y="18"/>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89" name="Freeform 311"/>
              <p:cNvSpPr/>
              <p:nvPr/>
            </p:nvSpPr>
            <p:spPr>
              <a:xfrm>
                <a:off x="4685" y="2887"/>
                <a:ext cx="19" cy="19"/>
              </a:xfrm>
              <a:custGeom>
                <a:avLst/>
                <a:gdLst>
                  <a:gd name="txL" fmla="*/ 0 w 19"/>
                  <a:gd name="txT" fmla="*/ 0 h 19"/>
                  <a:gd name="txR" fmla="*/ 19 w 19"/>
                  <a:gd name="txB" fmla="*/ 19 h 19"/>
                </a:gdLst>
                <a:ahLst/>
                <a:cxnLst>
                  <a:cxn ang="0">
                    <a:pos x="10" y="19"/>
                  </a:cxn>
                  <a:cxn ang="0">
                    <a:pos x="19" y="19"/>
                  </a:cxn>
                  <a:cxn ang="0">
                    <a:pos x="19" y="10"/>
                  </a:cxn>
                  <a:cxn ang="0">
                    <a:pos x="19" y="0"/>
                  </a:cxn>
                  <a:cxn ang="0">
                    <a:pos x="19" y="0"/>
                  </a:cxn>
                  <a:cxn ang="0">
                    <a:pos x="10" y="0"/>
                  </a:cxn>
                  <a:cxn ang="0">
                    <a:pos x="0" y="10"/>
                  </a:cxn>
                  <a:cxn ang="0">
                    <a:pos x="10" y="19"/>
                  </a:cxn>
                </a:cxnLst>
                <a:rect l="txL" t="txT" r="txR" b="txB"/>
                <a:pathLst>
                  <a:path w="19" h="19">
                    <a:moveTo>
                      <a:pt x="10" y="19"/>
                    </a:moveTo>
                    <a:lnTo>
                      <a:pt x="19" y="19"/>
                    </a:lnTo>
                    <a:lnTo>
                      <a:pt x="19" y="10"/>
                    </a:lnTo>
                    <a:lnTo>
                      <a:pt x="19" y="0"/>
                    </a:lnTo>
                    <a:lnTo>
                      <a:pt x="10" y="0"/>
                    </a:lnTo>
                    <a:lnTo>
                      <a:pt x="0" y="10"/>
                    </a:lnTo>
                    <a:lnTo>
                      <a:pt x="10"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90" name="Freeform 312"/>
              <p:cNvSpPr/>
              <p:nvPr/>
            </p:nvSpPr>
            <p:spPr>
              <a:xfrm>
                <a:off x="4658" y="2869"/>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91" name="Freeform 313"/>
              <p:cNvSpPr/>
              <p:nvPr/>
            </p:nvSpPr>
            <p:spPr>
              <a:xfrm>
                <a:off x="4621" y="2851"/>
                <a:ext cx="19" cy="18"/>
              </a:xfrm>
              <a:custGeom>
                <a:avLst/>
                <a:gdLst>
                  <a:gd name="txL" fmla="*/ 0 w 19"/>
                  <a:gd name="txT" fmla="*/ 0 h 18"/>
                  <a:gd name="txR" fmla="*/ 19 w 19"/>
                  <a:gd name="txB" fmla="*/ 18 h 18"/>
                </a:gdLst>
                <a:ahLst/>
                <a:cxnLst>
                  <a:cxn ang="0">
                    <a:pos x="9" y="18"/>
                  </a:cxn>
                  <a:cxn ang="0">
                    <a:pos x="19" y="18"/>
                  </a:cxn>
                  <a:cxn ang="0">
                    <a:pos x="19" y="9"/>
                  </a:cxn>
                  <a:cxn ang="0">
                    <a:pos x="19" y="0"/>
                  </a:cxn>
                  <a:cxn ang="0">
                    <a:pos x="19" y="0"/>
                  </a:cxn>
                  <a:cxn ang="0">
                    <a:pos x="9" y="0"/>
                  </a:cxn>
                  <a:cxn ang="0">
                    <a:pos x="0" y="9"/>
                  </a:cxn>
                  <a:cxn ang="0">
                    <a:pos x="9" y="18"/>
                  </a:cxn>
                </a:cxnLst>
                <a:rect l="txL" t="txT" r="txR" b="txB"/>
                <a:pathLst>
                  <a:path w="19" h="18">
                    <a:moveTo>
                      <a:pt x="9" y="18"/>
                    </a:moveTo>
                    <a:lnTo>
                      <a:pt x="19" y="18"/>
                    </a:lnTo>
                    <a:lnTo>
                      <a:pt x="19" y="9"/>
                    </a:lnTo>
                    <a:lnTo>
                      <a:pt x="19"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92" name="Freeform 314"/>
              <p:cNvSpPr/>
              <p:nvPr/>
            </p:nvSpPr>
            <p:spPr>
              <a:xfrm>
                <a:off x="4594" y="2832"/>
                <a:ext cx="18" cy="19"/>
              </a:xfrm>
              <a:custGeom>
                <a:avLst/>
                <a:gdLst>
                  <a:gd name="txL" fmla="*/ 0 w 18"/>
                  <a:gd name="txT" fmla="*/ 0 h 19"/>
                  <a:gd name="txR" fmla="*/ 18 w 18"/>
                  <a:gd name="txB" fmla="*/ 19 h 19"/>
                </a:gdLst>
                <a:ahLst/>
                <a:cxnLst>
                  <a:cxn ang="0">
                    <a:pos x="0" y="19"/>
                  </a:cxn>
                  <a:cxn ang="0">
                    <a:pos x="9" y="19"/>
                  </a:cxn>
                  <a:cxn ang="0">
                    <a:pos x="18" y="10"/>
                  </a:cxn>
                  <a:cxn ang="0">
                    <a:pos x="9" y="0"/>
                  </a:cxn>
                  <a:cxn ang="0">
                    <a:pos x="9" y="0"/>
                  </a:cxn>
                  <a:cxn ang="0">
                    <a:pos x="0" y="0"/>
                  </a:cxn>
                  <a:cxn ang="0">
                    <a:pos x="0" y="10"/>
                  </a:cxn>
                  <a:cxn ang="0">
                    <a:pos x="0" y="19"/>
                  </a:cxn>
                </a:cxnLst>
                <a:rect l="txL" t="txT" r="txR" b="txB"/>
                <a:pathLst>
                  <a:path w="18" h="19">
                    <a:moveTo>
                      <a:pt x="0" y="19"/>
                    </a:moveTo>
                    <a:lnTo>
                      <a:pt x="9" y="19"/>
                    </a:lnTo>
                    <a:lnTo>
                      <a:pt x="18" y="10"/>
                    </a:lnTo>
                    <a:lnTo>
                      <a:pt x="9" y="0"/>
                    </a:lnTo>
                    <a:lnTo>
                      <a:pt x="0" y="0"/>
                    </a:lnTo>
                    <a:lnTo>
                      <a:pt x="0" y="10"/>
                    </a:lnTo>
                    <a:lnTo>
                      <a:pt x="0"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93" name="Freeform 315"/>
              <p:cNvSpPr/>
              <p:nvPr/>
            </p:nvSpPr>
            <p:spPr>
              <a:xfrm>
                <a:off x="4557" y="2814"/>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94" name="Freeform 316"/>
              <p:cNvSpPr/>
              <p:nvPr/>
            </p:nvSpPr>
            <p:spPr>
              <a:xfrm>
                <a:off x="4530" y="2805"/>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95" name="Freeform 317"/>
              <p:cNvSpPr/>
              <p:nvPr/>
            </p:nvSpPr>
            <p:spPr>
              <a:xfrm>
                <a:off x="4493" y="2787"/>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96" name="Freeform 318"/>
              <p:cNvSpPr/>
              <p:nvPr/>
            </p:nvSpPr>
            <p:spPr>
              <a:xfrm>
                <a:off x="4465" y="2768"/>
                <a:ext cx="19" cy="19"/>
              </a:xfrm>
              <a:custGeom>
                <a:avLst/>
                <a:gdLst>
                  <a:gd name="txL" fmla="*/ 0 w 19"/>
                  <a:gd name="txT" fmla="*/ 0 h 19"/>
                  <a:gd name="txR" fmla="*/ 19 w 19"/>
                  <a:gd name="txB" fmla="*/ 19 h 19"/>
                </a:gdLst>
                <a:ahLst/>
                <a:cxnLst>
                  <a:cxn ang="0">
                    <a:pos x="0" y="19"/>
                  </a:cxn>
                  <a:cxn ang="0">
                    <a:pos x="10" y="19"/>
                  </a:cxn>
                  <a:cxn ang="0">
                    <a:pos x="19" y="9"/>
                  </a:cxn>
                  <a:cxn ang="0">
                    <a:pos x="10" y="0"/>
                  </a:cxn>
                  <a:cxn ang="0">
                    <a:pos x="10" y="0"/>
                  </a:cxn>
                  <a:cxn ang="0">
                    <a:pos x="0" y="0"/>
                  </a:cxn>
                  <a:cxn ang="0">
                    <a:pos x="0" y="9"/>
                  </a:cxn>
                  <a:cxn ang="0">
                    <a:pos x="0" y="19"/>
                  </a:cxn>
                </a:cxnLst>
                <a:rect l="txL" t="txT" r="txR" b="txB"/>
                <a:pathLst>
                  <a:path w="19" h="19">
                    <a:moveTo>
                      <a:pt x="0" y="19"/>
                    </a:moveTo>
                    <a:lnTo>
                      <a:pt x="10" y="19"/>
                    </a:lnTo>
                    <a:lnTo>
                      <a:pt x="19" y="9"/>
                    </a:lnTo>
                    <a:lnTo>
                      <a:pt x="10" y="0"/>
                    </a:lnTo>
                    <a:lnTo>
                      <a:pt x="0" y="0"/>
                    </a:lnTo>
                    <a:lnTo>
                      <a:pt x="0" y="9"/>
                    </a:lnTo>
                    <a:lnTo>
                      <a:pt x="0"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97" name="Freeform 319"/>
              <p:cNvSpPr/>
              <p:nvPr/>
            </p:nvSpPr>
            <p:spPr>
              <a:xfrm>
                <a:off x="4429" y="2750"/>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98" name="Freeform 320"/>
              <p:cNvSpPr/>
              <p:nvPr/>
            </p:nvSpPr>
            <p:spPr>
              <a:xfrm>
                <a:off x="4401" y="2732"/>
                <a:ext cx="19" cy="18"/>
              </a:xfrm>
              <a:custGeom>
                <a:avLst/>
                <a:gdLst>
                  <a:gd name="txL" fmla="*/ 0 w 19"/>
                  <a:gd name="txT" fmla="*/ 0 h 18"/>
                  <a:gd name="txR" fmla="*/ 19 w 19"/>
                  <a:gd name="txB" fmla="*/ 18 h 18"/>
                </a:gdLst>
                <a:ahLst/>
                <a:cxnLst>
                  <a:cxn ang="0">
                    <a:pos x="0" y="18"/>
                  </a:cxn>
                  <a:cxn ang="0">
                    <a:pos x="9" y="18"/>
                  </a:cxn>
                  <a:cxn ang="0">
                    <a:pos x="19" y="9"/>
                  </a:cxn>
                  <a:cxn ang="0">
                    <a:pos x="9" y="0"/>
                  </a:cxn>
                  <a:cxn ang="0">
                    <a:pos x="9" y="0"/>
                  </a:cxn>
                  <a:cxn ang="0">
                    <a:pos x="0" y="0"/>
                  </a:cxn>
                  <a:cxn ang="0">
                    <a:pos x="0" y="9"/>
                  </a:cxn>
                  <a:cxn ang="0">
                    <a:pos x="0" y="18"/>
                  </a:cxn>
                </a:cxnLst>
                <a:rect l="txL" t="txT" r="txR" b="txB"/>
                <a:pathLst>
                  <a:path w="19" h="18">
                    <a:moveTo>
                      <a:pt x="0" y="18"/>
                    </a:moveTo>
                    <a:lnTo>
                      <a:pt x="9" y="18"/>
                    </a:lnTo>
                    <a:lnTo>
                      <a:pt x="19" y="9"/>
                    </a:lnTo>
                    <a:lnTo>
                      <a:pt x="9" y="0"/>
                    </a:lnTo>
                    <a:lnTo>
                      <a:pt x="0" y="0"/>
                    </a:lnTo>
                    <a:lnTo>
                      <a:pt x="0" y="9"/>
                    </a:lnTo>
                    <a:lnTo>
                      <a:pt x="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299" name="Freeform 321"/>
              <p:cNvSpPr/>
              <p:nvPr/>
            </p:nvSpPr>
            <p:spPr>
              <a:xfrm>
                <a:off x="4346" y="2713"/>
                <a:ext cx="129" cy="101"/>
              </a:xfrm>
              <a:custGeom>
                <a:avLst/>
                <a:gdLst>
                  <a:gd name="txL" fmla="*/ 0 w 129"/>
                  <a:gd name="txT" fmla="*/ 0 h 101"/>
                  <a:gd name="txR" fmla="*/ 129 w 129"/>
                  <a:gd name="txB" fmla="*/ 101 h 101"/>
                </a:gdLst>
                <a:ahLst/>
                <a:cxnLst>
                  <a:cxn ang="0">
                    <a:pos x="129" y="28"/>
                  </a:cxn>
                  <a:cxn ang="0">
                    <a:pos x="0" y="0"/>
                  </a:cxn>
                  <a:cxn ang="0">
                    <a:pos x="92" y="101"/>
                  </a:cxn>
                  <a:cxn ang="0">
                    <a:pos x="74" y="46"/>
                  </a:cxn>
                  <a:cxn ang="0">
                    <a:pos x="129" y="28"/>
                  </a:cxn>
                </a:cxnLst>
                <a:rect l="txL" t="txT" r="txR" b="txB"/>
                <a:pathLst>
                  <a:path w="129" h="101">
                    <a:moveTo>
                      <a:pt x="129" y="28"/>
                    </a:moveTo>
                    <a:lnTo>
                      <a:pt x="0" y="0"/>
                    </a:lnTo>
                    <a:lnTo>
                      <a:pt x="92" y="101"/>
                    </a:lnTo>
                    <a:lnTo>
                      <a:pt x="74" y="46"/>
                    </a:lnTo>
                    <a:lnTo>
                      <a:pt x="129" y="2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grpSp>
      </p:grpSp>
      <p:grpSp>
        <p:nvGrpSpPr>
          <p:cNvPr id="324" name="Group 322"/>
          <p:cNvGrpSpPr/>
          <p:nvPr/>
        </p:nvGrpSpPr>
        <p:grpSpPr>
          <a:xfrm rot="-568267">
            <a:off x="756828" y="2451497"/>
            <a:ext cx="917972" cy="485775"/>
            <a:chOff x="3923" y="3521"/>
            <a:chExt cx="1124" cy="447"/>
          </a:xfrm>
        </p:grpSpPr>
        <p:grpSp>
          <p:nvGrpSpPr>
            <p:cNvPr id="325" name="Group 323"/>
            <p:cNvGrpSpPr/>
            <p:nvPr/>
          </p:nvGrpSpPr>
          <p:grpSpPr>
            <a:xfrm>
              <a:off x="4332" y="3748"/>
              <a:ext cx="715" cy="220"/>
              <a:chOff x="4410" y="2741"/>
              <a:chExt cx="715" cy="220"/>
            </a:xfrm>
          </p:grpSpPr>
          <p:sp>
            <p:nvSpPr>
              <p:cNvPr id="339" name="Freeform 324"/>
              <p:cNvSpPr/>
              <p:nvPr/>
            </p:nvSpPr>
            <p:spPr>
              <a:xfrm>
                <a:off x="5107" y="2741"/>
                <a:ext cx="18" cy="18"/>
              </a:xfrm>
              <a:custGeom>
                <a:avLst/>
                <a:gdLst>
                  <a:gd name="txL" fmla="*/ 0 w 18"/>
                  <a:gd name="txT" fmla="*/ 0 h 18"/>
                  <a:gd name="txR" fmla="*/ 18 w 18"/>
                  <a:gd name="txB" fmla="*/ 18 h 18"/>
                </a:gdLst>
                <a:ahLst/>
                <a:cxnLst>
                  <a:cxn ang="0">
                    <a:pos x="18" y="9"/>
                  </a:cxn>
                  <a:cxn ang="0">
                    <a:pos x="9" y="0"/>
                  </a:cxn>
                  <a:cxn ang="0">
                    <a:pos x="9" y="0"/>
                  </a:cxn>
                  <a:cxn ang="0">
                    <a:pos x="0" y="9"/>
                  </a:cxn>
                  <a:cxn ang="0">
                    <a:pos x="0" y="9"/>
                  </a:cxn>
                  <a:cxn ang="0">
                    <a:pos x="0" y="18"/>
                  </a:cxn>
                  <a:cxn ang="0">
                    <a:pos x="9" y="18"/>
                  </a:cxn>
                  <a:cxn ang="0">
                    <a:pos x="18" y="9"/>
                  </a:cxn>
                </a:cxnLst>
                <a:rect l="txL" t="txT" r="txR" b="txB"/>
                <a:pathLst>
                  <a:path w="18" h="18">
                    <a:moveTo>
                      <a:pt x="18" y="9"/>
                    </a:moveTo>
                    <a:lnTo>
                      <a:pt x="9" y="0"/>
                    </a:lnTo>
                    <a:lnTo>
                      <a:pt x="0" y="9"/>
                    </a:lnTo>
                    <a:lnTo>
                      <a:pt x="0" y="18"/>
                    </a:lnTo>
                    <a:lnTo>
                      <a:pt x="9" y="18"/>
                    </a:lnTo>
                    <a:lnTo>
                      <a:pt x="18" y="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40" name="Freeform 325"/>
              <p:cNvSpPr/>
              <p:nvPr/>
            </p:nvSpPr>
            <p:spPr>
              <a:xfrm>
                <a:off x="5089" y="2777"/>
                <a:ext cx="18" cy="19"/>
              </a:xfrm>
              <a:custGeom>
                <a:avLst/>
                <a:gdLst>
                  <a:gd name="txL" fmla="*/ 0 w 18"/>
                  <a:gd name="txT" fmla="*/ 0 h 19"/>
                  <a:gd name="txR" fmla="*/ 18 w 18"/>
                  <a:gd name="txB" fmla="*/ 19 h 19"/>
                </a:gdLst>
                <a:ahLst/>
                <a:cxnLst>
                  <a:cxn ang="0">
                    <a:pos x="18" y="10"/>
                  </a:cxn>
                  <a:cxn ang="0">
                    <a:pos x="18" y="0"/>
                  </a:cxn>
                  <a:cxn ang="0">
                    <a:pos x="9" y="0"/>
                  </a:cxn>
                  <a:cxn ang="0">
                    <a:pos x="0" y="10"/>
                  </a:cxn>
                  <a:cxn ang="0">
                    <a:pos x="0" y="10"/>
                  </a:cxn>
                  <a:cxn ang="0">
                    <a:pos x="9" y="19"/>
                  </a:cxn>
                  <a:cxn ang="0">
                    <a:pos x="18" y="19"/>
                  </a:cxn>
                  <a:cxn ang="0">
                    <a:pos x="18" y="10"/>
                  </a:cxn>
                </a:cxnLst>
                <a:rect l="txL" t="txT" r="txR" b="txB"/>
                <a:pathLst>
                  <a:path w="18" h="19">
                    <a:moveTo>
                      <a:pt x="18" y="10"/>
                    </a:moveTo>
                    <a:lnTo>
                      <a:pt x="18" y="0"/>
                    </a:lnTo>
                    <a:lnTo>
                      <a:pt x="9" y="0"/>
                    </a:lnTo>
                    <a:lnTo>
                      <a:pt x="0" y="10"/>
                    </a:lnTo>
                    <a:lnTo>
                      <a:pt x="9" y="19"/>
                    </a:lnTo>
                    <a:lnTo>
                      <a:pt x="18" y="19"/>
                    </a:lnTo>
                    <a:lnTo>
                      <a:pt x="18" y="10"/>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41" name="Freeform 326"/>
              <p:cNvSpPr/>
              <p:nvPr/>
            </p:nvSpPr>
            <p:spPr>
              <a:xfrm>
                <a:off x="5080" y="2805"/>
                <a:ext cx="18" cy="18"/>
              </a:xfrm>
              <a:custGeom>
                <a:avLst/>
                <a:gdLst>
                  <a:gd name="txL" fmla="*/ 0 w 18"/>
                  <a:gd name="txT" fmla="*/ 0 h 18"/>
                  <a:gd name="txR" fmla="*/ 18 w 18"/>
                  <a:gd name="txB" fmla="*/ 18 h 18"/>
                </a:gdLst>
                <a:ahLst/>
                <a:cxnLst>
                  <a:cxn ang="0">
                    <a:pos x="18" y="9"/>
                  </a:cxn>
                  <a:cxn ang="0">
                    <a:pos x="9" y="0"/>
                  </a:cxn>
                  <a:cxn ang="0">
                    <a:pos x="0" y="0"/>
                  </a:cxn>
                  <a:cxn ang="0">
                    <a:pos x="0" y="9"/>
                  </a:cxn>
                  <a:cxn ang="0">
                    <a:pos x="0" y="9"/>
                  </a:cxn>
                  <a:cxn ang="0">
                    <a:pos x="0" y="18"/>
                  </a:cxn>
                  <a:cxn ang="0">
                    <a:pos x="9" y="18"/>
                  </a:cxn>
                  <a:cxn ang="0">
                    <a:pos x="18" y="9"/>
                  </a:cxn>
                </a:cxnLst>
                <a:rect l="txL" t="txT" r="txR" b="txB"/>
                <a:pathLst>
                  <a:path w="18" h="18">
                    <a:moveTo>
                      <a:pt x="18" y="9"/>
                    </a:moveTo>
                    <a:lnTo>
                      <a:pt x="9" y="0"/>
                    </a:lnTo>
                    <a:lnTo>
                      <a:pt x="0" y="0"/>
                    </a:lnTo>
                    <a:lnTo>
                      <a:pt x="0" y="9"/>
                    </a:lnTo>
                    <a:lnTo>
                      <a:pt x="0" y="18"/>
                    </a:lnTo>
                    <a:lnTo>
                      <a:pt x="9" y="18"/>
                    </a:lnTo>
                    <a:lnTo>
                      <a:pt x="18" y="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42" name="Freeform 327"/>
              <p:cNvSpPr/>
              <p:nvPr/>
            </p:nvSpPr>
            <p:spPr>
              <a:xfrm>
                <a:off x="5061" y="2842"/>
                <a:ext cx="19" cy="18"/>
              </a:xfrm>
              <a:custGeom>
                <a:avLst/>
                <a:gdLst>
                  <a:gd name="txL" fmla="*/ 0 w 19"/>
                  <a:gd name="txT" fmla="*/ 0 h 18"/>
                  <a:gd name="txR" fmla="*/ 19 w 19"/>
                  <a:gd name="txB" fmla="*/ 18 h 18"/>
                </a:gdLst>
                <a:ahLst/>
                <a:cxnLst>
                  <a:cxn ang="0">
                    <a:pos x="9" y="18"/>
                  </a:cxn>
                  <a:cxn ang="0">
                    <a:pos x="19" y="9"/>
                  </a:cxn>
                  <a:cxn ang="0">
                    <a:pos x="9" y="0"/>
                  </a:cxn>
                  <a:cxn ang="0">
                    <a:pos x="0" y="0"/>
                  </a:cxn>
                  <a:cxn ang="0">
                    <a:pos x="0" y="0"/>
                  </a:cxn>
                  <a:cxn ang="0">
                    <a:pos x="0" y="9"/>
                  </a:cxn>
                  <a:cxn ang="0">
                    <a:pos x="0" y="18"/>
                  </a:cxn>
                  <a:cxn ang="0">
                    <a:pos x="9" y="18"/>
                  </a:cxn>
                </a:cxnLst>
                <a:rect l="txL" t="txT" r="txR" b="txB"/>
                <a:pathLst>
                  <a:path w="19" h="18">
                    <a:moveTo>
                      <a:pt x="9" y="18"/>
                    </a:moveTo>
                    <a:lnTo>
                      <a:pt x="19" y="9"/>
                    </a:lnTo>
                    <a:lnTo>
                      <a:pt x="9" y="0"/>
                    </a:lnTo>
                    <a:lnTo>
                      <a:pt x="0" y="0"/>
                    </a:lnTo>
                    <a:lnTo>
                      <a:pt x="0" y="9"/>
                    </a:lnTo>
                    <a:lnTo>
                      <a:pt x="0" y="18"/>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43" name="Freeform 328"/>
              <p:cNvSpPr/>
              <p:nvPr/>
            </p:nvSpPr>
            <p:spPr>
              <a:xfrm>
                <a:off x="5043" y="2869"/>
                <a:ext cx="18" cy="18"/>
              </a:xfrm>
              <a:custGeom>
                <a:avLst/>
                <a:gdLst>
                  <a:gd name="txL" fmla="*/ 0 w 18"/>
                  <a:gd name="txT" fmla="*/ 0 h 18"/>
                  <a:gd name="txR" fmla="*/ 18 w 18"/>
                  <a:gd name="txB" fmla="*/ 18 h 18"/>
                </a:gdLst>
                <a:ahLst/>
                <a:cxnLst>
                  <a:cxn ang="0">
                    <a:pos x="9" y="18"/>
                  </a:cxn>
                  <a:cxn ang="0">
                    <a:pos x="18" y="9"/>
                  </a:cxn>
                  <a:cxn ang="0">
                    <a:pos x="9" y="0"/>
                  </a:cxn>
                  <a:cxn ang="0">
                    <a:pos x="0" y="0"/>
                  </a:cxn>
                  <a:cxn ang="0">
                    <a:pos x="0" y="0"/>
                  </a:cxn>
                  <a:cxn ang="0">
                    <a:pos x="0" y="9"/>
                  </a:cxn>
                  <a:cxn ang="0">
                    <a:pos x="0" y="18"/>
                  </a:cxn>
                  <a:cxn ang="0">
                    <a:pos x="9" y="18"/>
                  </a:cxn>
                </a:cxnLst>
                <a:rect l="txL" t="txT" r="txR" b="txB"/>
                <a:pathLst>
                  <a:path w="18" h="18">
                    <a:moveTo>
                      <a:pt x="9" y="18"/>
                    </a:moveTo>
                    <a:lnTo>
                      <a:pt x="18" y="9"/>
                    </a:lnTo>
                    <a:lnTo>
                      <a:pt x="9" y="0"/>
                    </a:lnTo>
                    <a:lnTo>
                      <a:pt x="0" y="0"/>
                    </a:lnTo>
                    <a:lnTo>
                      <a:pt x="0" y="9"/>
                    </a:lnTo>
                    <a:lnTo>
                      <a:pt x="0" y="18"/>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44" name="Freeform 329"/>
              <p:cNvSpPr/>
              <p:nvPr/>
            </p:nvSpPr>
            <p:spPr>
              <a:xfrm>
                <a:off x="5015" y="2897"/>
                <a:ext cx="19" cy="18"/>
              </a:xfrm>
              <a:custGeom>
                <a:avLst/>
                <a:gdLst>
                  <a:gd name="txL" fmla="*/ 0 w 19"/>
                  <a:gd name="txT" fmla="*/ 0 h 18"/>
                  <a:gd name="txR" fmla="*/ 19 w 19"/>
                  <a:gd name="txB" fmla="*/ 18 h 18"/>
                </a:gdLst>
                <a:ahLst/>
                <a:cxnLst>
                  <a:cxn ang="0">
                    <a:pos x="19" y="18"/>
                  </a:cxn>
                  <a:cxn ang="0">
                    <a:pos x="19" y="9"/>
                  </a:cxn>
                  <a:cxn ang="0">
                    <a:pos x="19" y="0"/>
                  </a:cxn>
                  <a:cxn ang="0">
                    <a:pos x="10" y="0"/>
                  </a:cxn>
                  <a:cxn ang="0">
                    <a:pos x="10" y="0"/>
                  </a:cxn>
                  <a:cxn ang="0">
                    <a:pos x="0" y="9"/>
                  </a:cxn>
                  <a:cxn ang="0">
                    <a:pos x="10" y="18"/>
                  </a:cxn>
                  <a:cxn ang="0">
                    <a:pos x="19" y="18"/>
                  </a:cxn>
                </a:cxnLst>
                <a:rect l="txL" t="txT" r="txR" b="txB"/>
                <a:pathLst>
                  <a:path w="19" h="18">
                    <a:moveTo>
                      <a:pt x="19" y="18"/>
                    </a:moveTo>
                    <a:lnTo>
                      <a:pt x="19" y="9"/>
                    </a:lnTo>
                    <a:lnTo>
                      <a:pt x="19" y="0"/>
                    </a:lnTo>
                    <a:lnTo>
                      <a:pt x="10" y="0"/>
                    </a:lnTo>
                    <a:lnTo>
                      <a:pt x="0" y="9"/>
                    </a:lnTo>
                    <a:lnTo>
                      <a:pt x="10" y="18"/>
                    </a:lnTo>
                    <a:lnTo>
                      <a:pt x="1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45" name="Freeform 330"/>
              <p:cNvSpPr/>
              <p:nvPr/>
            </p:nvSpPr>
            <p:spPr>
              <a:xfrm>
                <a:off x="4988" y="2924"/>
                <a:ext cx="18" cy="18"/>
              </a:xfrm>
              <a:custGeom>
                <a:avLst/>
                <a:gdLst>
                  <a:gd name="txL" fmla="*/ 0 w 18"/>
                  <a:gd name="txT" fmla="*/ 0 h 18"/>
                  <a:gd name="txR" fmla="*/ 18 w 18"/>
                  <a:gd name="txB" fmla="*/ 18 h 18"/>
                </a:gdLst>
                <a:ahLst/>
                <a:cxnLst>
                  <a:cxn ang="0">
                    <a:pos x="9" y="18"/>
                  </a:cxn>
                  <a:cxn ang="0">
                    <a:pos x="18" y="9"/>
                  </a:cxn>
                  <a:cxn ang="0">
                    <a:pos x="9" y="0"/>
                  </a:cxn>
                  <a:cxn ang="0">
                    <a:pos x="0" y="0"/>
                  </a:cxn>
                  <a:cxn ang="0">
                    <a:pos x="0" y="0"/>
                  </a:cxn>
                  <a:cxn ang="0">
                    <a:pos x="0" y="9"/>
                  </a:cxn>
                  <a:cxn ang="0">
                    <a:pos x="0" y="18"/>
                  </a:cxn>
                  <a:cxn ang="0">
                    <a:pos x="9" y="18"/>
                  </a:cxn>
                </a:cxnLst>
                <a:rect l="txL" t="txT" r="txR" b="txB"/>
                <a:pathLst>
                  <a:path w="18" h="18">
                    <a:moveTo>
                      <a:pt x="9" y="18"/>
                    </a:moveTo>
                    <a:lnTo>
                      <a:pt x="18" y="9"/>
                    </a:lnTo>
                    <a:lnTo>
                      <a:pt x="9" y="0"/>
                    </a:lnTo>
                    <a:lnTo>
                      <a:pt x="0" y="0"/>
                    </a:lnTo>
                    <a:lnTo>
                      <a:pt x="0" y="9"/>
                    </a:lnTo>
                    <a:lnTo>
                      <a:pt x="0" y="18"/>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46" name="Freeform 331"/>
              <p:cNvSpPr/>
              <p:nvPr/>
            </p:nvSpPr>
            <p:spPr>
              <a:xfrm>
                <a:off x="4951" y="2933"/>
                <a:ext cx="19" cy="19"/>
              </a:xfrm>
              <a:custGeom>
                <a:avLst/>
                <a:gdLst>
                  <a:gd name="txL" fmla="*/ 0 w 19"/>
                  <a:gd name="txT" fmla="*/ 0 h 19"/>
                  <a:gd name="txR" fmla="*/ 19 w 19"/>
                  <a:gd name="txB" fmla="*/ 19 h 19"/>
                </a:gdLst>
                <a:ahLst/>
                <a:cxnLst>
                  <a:cxn ang="0">
                    <a:pos x="19" y="19"/>
                  </a:cxn>
                  <a:cxn ang="0">
                    <a:pos x="19" y="9"/>
                  </a:cxn>
                  <a:cxn ang="0">
                    <a:pos x="19" y="0"/>
                  </a:cxn>
                  <a:cxn ang="0">
                    <a:pos x="9" y="0"/>
                  </a:cxn>
                  <a:cxn ang="0">
                    <a:pos x="9" y="0"/>
                  </a:cxn>
                  <a:cxn ang="0">
                    <a:pos x="0" y="9"/>
                  </a:cxn>
                  <a:cxn ang="0">
                    <a:pos x="9" y="19"/>
                  </a:cxn>
                  <a:cxn ang="0">
                    <a:pos x="19" y="19"/>
                  </a:cxn>
                </a:cxnLst>
                <a:rect l="txL" t="txT" r="txR" b="txB"/>
                <a:pathLst>
                  <a:path w="19" h="19">
                    <a:moveTo>
                      <a:pt x="19" y="19"/>
                    </a:moveTo>
                    <a:lnTo>
                      <a:pt x="19" y="9"/>
                    </a:lnTo>
                    <a:lnTo>
                      <a:pt x="19" y="0"/>
                    </a:lnTo>
                    <a:lnTo>
                      <a:pt x="9" y="0"/>
                    </a:lnTo>
                    <a:lnTo>
                      <a:pt x="0" y="9"/>
                    </a:lnTo>
                    <a:lnTo>
                      <a:pt x="9" y="19"/>
                    </a:lnTo>
                    <a:lnTo>
                      <a:pt x="19"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47" name="Freeform 332"/>
              <p:cNvSpPr/>
              <p:nvPr/>
            </p:nvSpPr>
            <p:spPr>
              <a:xfrm>
                <a:off x="4915" y="2942"/>
                <a:ext cx="18" cy="19"/>
              </a:xfrm>
              <a:custGeom>
                <a:avLst/>
                <a:gdLst>
                  <a:gd name="txL" fmla="*/ 0 w 18"/>
                  <a:gd name="txT" fmla="*/ 0 h 19"/>
                  <a:gd name="txR" fmla="*/ 18 w 18"/>
                  <a:gd name="txB" fmla="*/ 19 h 19"/>
                </a:gdLst>
                <a:ahLst/>
                <a:cxnLst>
                  <a:cxn ang="0">
                    <a:pos x="18" y="19"/>
                  </a:cxn>
                  <a:cxn ang="0">
                    <a:pos x="18" y="10"/>
                  </a:cxn>
                  <a:cxn ang="0">
                    <a:pos x="18" y="0"/>
                  </a:cxn>
                  <a:cxn ang="0">
                    <a:pos x="9" y="0"/>
                  </a:cxn>
                  <a:cxn ang="0">
                    <a:pos x="9" y="0"/>
                  </a:cxn>
                  <a:cxn ang="0">
                    <a:pos x="0" y="10"/>
                  </a:cxn>
                  <a:cxn ang="0">
                    <a:pos x="9" y="19"/>
                  </a:cxn>
                  <a:cxn ang="0">
                    <a:pos x="18" y="19"/>
                  </a:cxn>
                </a:cxnLst>
                <a:rect l="txL" t="txT" r="txR" b="txB"/>
                <a:pathLst>
                  <a:path w="18" h="19">
                    <a:moveTo>
                      <a:pt x="18" y="19"/>
                    </a:moveTo>
                    <a:lnTo>
                      <a:pt x="18" y="10"/>
                    </a:lnTo>
                    <a:lnTo>
                      <a:pt x="18" y="0"/>
                    </a:lnTo>
                    <a:lnTo>
                      <a:pt x="9" y="0"/>
                    </a:lnTo>
                    <a:lnTo>
                      <a:pt x="0" y="10"/>
                    </a:lnTo>
                    <a:lnTo>
                      <a:pt x="9" y="19"/>
                    </a:lnTo>
                    <a:lnTo>
                      <a:pt x="18"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48" name="Freeform 333"/>
              <p:cNvSpPr/>
              <p:nvPr/>
            </p:nvSpPr>
            <p:spPr>
              <a:xfrm>
                <a:off x="4878" y="2942"/>
                <a:ext cx="18" cy="19"/>
              </a:xfrm>
              <a:custGeom>
                <a:avLst/>
                <a:gdLst>
                  <a:gd name="txL" fmla="*/ 0 w 18"/>
                  <a:gd name="txT" fmla="*/ 0 h 19"/>
                  <a:gd name="txR" fmla="*/ 18 w 18"/>
                  <a:gd name="txB" fmla="*/ 19 h 19"/>
                </a:gdLst>
                <a:ahLst/>
                <a:cxnLst>
                  <a:cxn ang="0">
                    <a:pos x="18" y="19"/>
                  </a:cxn>
                  <a:cxn ang="0">
                    <a:pos x="18" y="10"/>
                  </a:cxn>
                  <a:cxn ang="0">
                    <a:pos x="18" y="0"/>
                  </a:cxn>
                  <a:cxn ang="0">
                    <a:pos x="9" y="0"/>
                  </a:cxn>
                  <a:cxn ang="0">
                    <a:pos x="9" y="0"/>
                  </a:cxn>
                  <a:cxn ang="0">
                    <a:pos x="0" y="10"/>
                  </a:cxn>
                  <a:cxn ang="0">
                    <a:pos x="9" y="19"/>
                  </a:cxn>
                  <a:cxn ang="0">
                    <a:pos x="18" y="19"/>
                  </a:cxn>
                </a:cxnLst>
                <a:rect l="txL" t="txT" r="txR" b="txB"/>
                <a:pathLst>
                  <a:path w="18" h="19">
                    <a:moveTo>
                      <a:pt x="18" y="19"/>
                    </a:moveTo>
                    <a:lnTo>
                      <a:pt x="18" y="10"/>
                    </a:lnTo>
                    <a:lnTo>
                      <a:pt x="18" y="0"/>
                    </a:lnTo>
                    <a:lnTo>
                      <a:pt x="9" y="0"/>
                    </a:lnTo>
                    <a:lnTo>
                      <a:pt x="0" y="10"/>
                    </a:lnTo>
                    <a:lnTo>
                      <a:pt x="9" y="19"/>
                    </a:lnTo>
                    <a:lnTo>
                      <a:pt x="18"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49" name="Freeform 334"/>
              <p:cNvSpPr/>
              <p:nvPr/>
            </p:nvSpPr>
            <p:spPr>
              <a:xfrm>
                <a:off x="4850" y="2933"/>
                <a:ext cx="19" cy="19"/>
              </a:xfrm>
              <a:custGeom>
                <a:avLst/>
                <a:gdLst>
                  <a:gd name="txL" fmla="*/ 0 w 19"/>
                  <a:gd name="txT" fmla="*/ 0 h 19"/>
                  <a:gd name="txR" fmla="*/ 19 w 19"/>
                  <a:gd name="txB" fmla="*/ 19 h 19"/>
                </a:gdLst>
                <a:ahLst/>
                <a:cxnLst>
                  <a:cxn ang="0">
                    <a:pos x="0" y="19"/>
                  </a:cxn>
                  <a:cxn ang="0">
                    <a:pos x="10" y="19"/>
                  </a:cxn>
                  <a:cxn ang="0">
                    <a:pos x="19" y="9"/>
                  </a:cxn>
                  <a:cxn ang="0">
                    <a:pos x="10" y="0"/>
                  </a:cxn>
                  <a:cxn ang="0">
                    <a:pos x="10" y="0"/>
                  </a:cxn>
                  <a:cxn ang="0">
                    <a:pos x="0" y="0"/>
                  </a:cxn>
                  <a:cxn ang="0">
                    <a:pos x="0" y="9"/>
                  </a:cxn>
                  <a:cxn ang="0">
                    <a:pos x="0" y="19"/>
                  </a:cxn>
                </a:cxnLst>
                <a:rect l="txL" t="txT" r="txR" b="txB"/>
                <a:pathLst>
                  <a:path w="19" h="19">
                    <a:moveTo>
                      <a:pt x="0" y="19"/>
                    </a:moveTo>
                    <a:lnTo>
                      <a:pt x="10" y="19"/>
                    </a:lnTo>
                    <a:lnTo>
                      <a:pt x="19" y="9"/>
                    </a:lnTo>
                    <a:lnTo>
                      <a:pt x="10" y="0"/>
                    </a:lnTo>
                    <a:lnTo>
                      <a:pt x="0" y="0"/>
                    </a:lnTo>
                    <a:lnTo>
                      <a:pt x="0" y="9"/>
                    </a:lnTo>
                    <a:lnTo>
                      <a:pt x="0"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50" name="Freeform 335"/>
              <p:cNvSpPr/>
              <p:nvPr/>
            </p:nvSpPr>
            <p:spPr>
              <a:xfrm>
                <a:off x="4814" y="2924"/>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51" name="Freeform 336"/>
              <p:cNvSpPr/>
              <p:nvPr/>
            </p:nvSpPr>
            <p:spPr>
              <a:xfrm>
                <a:off x="4777" y="2915"/>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52" name="Freeform 337"/>
              <p:cNvSpPr/>
              <p:nvPr/>
            </p:nvSpPr>
            <p:spPr>
              <a:xfrm>
                <a:off x="4740" y="2897"/>
                <a:ext cx="19" cy="18"/>
              </a:xfrm>
              <a:custGeom>
                <a:avLst/>
                <a:gdLst>
                  <a:gd name="txL" fmla="*/ 0 w 19"/>
                  <a:gd name="txT" fmla="*/ 0 h 18"/>
                  <a:gd name="txR" fmla="*/ 19 w 19"/>
                  <a:gd name="txB" fmla="*/ 18 h 18"/>
                </a:gdLst>
                <a:ahLst/>
                <a:cxnLst>
                  <a:cxn ang="0">
                    <a:pos x="10" y="18"/>
                  </a:cxn>
                  <a:cxn ang="0">
                    <a:pos x="19" y="18"/>
                  </a:cxn>
                  <a:cxn ang="0">
                    <a:pos x="19" y="9"/>
                  </a:cxn>
                  <a:cxn ang="0">
                    <a:pos x="19" y="0"/>
                  </a:cxn>
                  <a:cxn ang="0">
                    <a:pos x="19" y="0"/>
                  </a:cxn>
                  <a:cxn ang="0">
                    <a:pos x="10" y="0"/>
                  </a:cxn>
                  <a:cxn ang="0">
                    <a:pos x="0" y="9"/>
                  </a:cxn>
                  <a:cxn ang="0">
                    <a:pos x="10" y="18"/>
                  </a:cxn>
                </a:cxnLst>
                <a:rect l="txL" t="txT" r="txR" b="txB"/>
                <a:pathLst>
                  <a:path w="19" h="18">
                    <a:moveTo>
                      <a:pt x="10" y="18"/>
                    </a:moveTo>
                    <a:lnTo>
                      <a:pt x="19" y="18"/>
                    </a:lnTo>
                    <a:lnTo>
                      <a:pt x="19" y="9"/>
                    </a:lnTo>
                    <a:lnTo>
                      <a:pt x="19" y="0"/>
                    </a:lnTo>
                    <a:lnTo>
                      <a:pt x="10" y="0"/>
                    </a:lnTo>
                    <a:lnTo>
                      <a:pt x="0" y="9"/>
                    </a:lnTo>
                    <a:lnTo>
                      <a:pt x="1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53" name="Freeform 338"/>
              <p:cNvSpPr/>
              <p:nvPr/>
            </p:nvSpPr>
            <p:spPr>
              <a:xfrm>
                <a:off x="4704" y="2887"/>
                <a:ext cx="18" cy="19"/>
              </a:xfrm>
              <a:custGeom>
                <a:avLst/>
                <a:gdLst>
                  <a:gd name="txL" fmla="*/ 0 w 18"/>
                  <a:gd name="txT" fmla="*/ 0 h 19"/>
                  <a:gd name="txR" fmla="*/ 18 w 18"/>
                  <a:gd name="txB" fmla="*/ 19 h 19"/>
                </a:gdLst>
                <a:ahLst/>
                <a:cxnLst>
                  <a:cxn ang="0">
                    <a:pos x="9" y="19"/>
                  </a:cxn>
                  <a:cxn ang="0">
                    <a:pos x="18" y="19"/>
                  </a:cxn>
                  <a:cxn ang="0">
                    <a:pos x="18" y="10"/>
                  </a:cxn>
                  <a:cxn ang="0">
                    <a:pos x="18" y="0"/>
                  </a:cxn>
                  <a:cxn ang="0">
                    <a:pos x="18" y="0"/>
                  </a:cxn>
                  <a:cxn ang="0">
                    <a:pos x="9" y="0"/>
                  </a:cxn>
                  <a:cxn ang="0">
                    <a:pos x="0" y="10"/>
                  </a:cxn>
                  <a:cxn ang="0">
                    <a:pos x="9" y="19"/>
                  </a:cxn>
                </a:cxnLst>
                <a:rect l="txL" t="txT" r="txR" b="txB"/>
                <a:pathLst>
                  <a:path w="18" h="19">
                    <a:moveTo>
                      <a:pt x="9" y="19"/>
                    </a:moveTo>
                    <a:lnTo>
                      <a:pt x="18" y="19"/>
                    </a:lnTo>
                    <a:lnTo>
                      <a:pt x="18" y="10"/>
                    </a:lnTo>
                    <a:lnTo>
                      <a:pt x="18" y="0"/>
                    </a:lnTo>
                    <a:lnTo>
                      <a:pt x="9" y="0"/>
                    </a:lnTo>
                    <a:lnTo>
                      <a:pt x="0" y="10"/>
                    </a:lnTo>
                    <a:lnTo>
                      <a:pt x="9"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54" name="Freeform 339"/>
              <p:cNvSpPr/>
              <p:nvPr/>
            </p:nvSpPr>
            <p:spPr>
              <a:xfrm>
                <a:off x="4676" y="2878"/>
                <a:ext cx="19" cy="19"/>
              </a:xfrm>
              <a:custGeom>
                <a:avLst/>
                <a:gdLst>
                  <a:gd name="txL" fmla="*/ 0 w 19"/>
                  <a:gd name="txT" fmla="*/ 0 h 19"/>
                  <a:gd name="txR" fmla="*/ 19 w 19"/>
                  <a:gd name="txB" fmla="*/ 19 h 19"/>
                </a:gdLst>
                <a:ahLst/>
                <a:cxnLst>
                  <a:cxn ang="0">
                    <a:pos x="0" y="19"/>
                  </a:cxn>
                  <a:cxn ang="0">
                    <a:pos x="9" y="19"/>
                  </a:cxn>
                  <a:cxn ang="0">
                    <a:pos x="19" y="9"/>
                  </a:cxn>
                  <a:cxn ang="0">
                    <a:pos x="9" y="0"/>
                  </a:cxn>
                  <a:cxn ang="0">
                    <a:pos x="9" y="0"/>
                  </a:cxn>
                  <a:cxn ang="0">
                    <a:pos x="0" y="0"/>
                  </a:cxn>
                  <a:cxn ang="0">
                    <a:pos x="0" y="9"/>
                  </a:cxn>
                  <a:cxn ang="0">
                    <a:pos x="0" y="19"/>
                  </a:cxn>
                </a:cxnLst>
                <a:rect l="txL" t="txT" r="txR" b="txB"/>
                <a:pathLst>
                  <a:path w="19" h="19">
                    <a:moveTo>
                      <a:pt x="0" y="19"/>
                    </a:moveTo>
                    <a:lnTo>
                      <a:pt x="9" y="19"/>
                    </a:lnTo>
                    <a:lnTo>
                      <a:pt x="19" y="9"/>
                    </a:lnTo>
                    <a:lnTo>
                      <a:pt x="9" y="0"/>
                    </a:lnTo>
                    <a:lnTo>
                      <a:pt x="0" y="0"/>
                    </a:lnTo>
                    <a:lnTo>
                      <a:pt x="0" y="9"/>
                    </a:lnTo>
                    <a:lnTo>
                      <a:pt x="0"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55" name="Freeform 340"/>
              <p:cNvSpPr/>
              <p:nvPr/>
            </p:nvSpPr>
            <p:spPr>
              <a:xfrm>
                <a:off x="4640" y="2860"/>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56" name="Freeform 341"/>
              <p:cNvSpPr/>
              <p:nvPr/>
            </p:nvSpPr>
            <p:spPr>
              <a:xfrm>
                <a:off x="4603" y="2842"/>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57" name="Freeform 342"/>
              <p:cNvSpPr/>
              <p:nvPr/>
            </p:nvSpPr>
            <p:spPr>
              <a:xfrm>
                <a:off x="4575" y="2823"/>
                <a:ext cx="19" cy="19"/>
              </a:xfrm>
              <a:custGeom>
                <a:avLst/>
                <a:gdLst>
                  <a:gd name="txL" fmla="*/ 0 w 19"/>
                  <a:gd name="txT" fmla="*/ 0 h 19"/>
                  <a:gd name="txR" fmla="*/ 19 w 19"/>
                  <a:gd name="txB" fmla="*/ 19 h 19"/>
                </a:gdLst>
                <a:ahLst/>
                <a:cxnLst>
                  <a:cxn ang="0">
                    <a:pos x="0" y="19"/>
                  </a:cxn>
                  <a:cxn ang="0">
                    <a:pos x="10" y="19"/>
                  </a:cxn>
                  <a:cxn ang="0">
                    <a:pos x="19" y="9"/>
                  </a:cxn>
                  <a:cxn ang="0">
                    <a:pos x="10" y="0"/>
                  </a:cxn>
                  <a:cxn ang="0">
                    <a:pos x="10" y="0"/>
                  </a:cxn>
                  <a:cxn ang="0">
                    <a:pos x="0" y="0"/>
                  </a:cxn>
                  <a:cxn ang="0">
                    <a:pos x="0" y="9"/>
                  </a:cxn>
                  <a:cxn ang="0">
                    <a:pos x="0" y="19"/>
                  </a:cxn>
                </a:cxnLst>
                <a:rect l="txL" t="txT" r="txR" b="txB"/>
                <a:pathLst>
                  <a:path w="19" h="19">
                    <a:moveTo>
                      <a:pt x="0" y="19"/>
                    </a:moveTo>
                    <a:lnTo>
                      <a:pt x="10" y="19"/>
                    </a:lnTo>
                    <a:lnTo>
                      <a:pt x="19" y="9"/>
                    </a:lnTo>
                    <a:lnTo>
                      <a:pt x="10" y="0"/>
                    </a:lnTo>
                    <a:lnTo>
                      <a:pt x="0" y="0"/>
                    </a:lnTo>
                    <a:lnTo>
                      <a:pt x="0" y="9"/>
                    </a:lnTo>
                    <a:lnTo>
                      <a:pt x="0"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58" name="Freeform 343"/>
              <p:cNvSpPr/>
              <p:nvPr/>
            </p:nvSpPr>
            <p:spPr>
              <a:xfrm>
                <a:off x="4539" y="2814"/>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59" name="Freeform 344"/>
              <p:cNvSpPr/>
              <p:nvPr/>
            </p:nvSpPr>
            <p:spPr>
              <a:xfrm>
                <a:off x="4511" y="2796"/>
                <a:ext cx="19" cy="18"/>
              </a:xfrm>
              <a:custGeom>
                <a:avLst/>
                <a:gdLst>
                  <a:gd name="txL" fmla="*/ 0 w 19"/>
                  <a:gd name="txT" fmla="*/ 0 h 18"/>
                  <a:gd name="txR" fmla="*/ 19 w 19"/>
                  <a:gd name="txB" fmla="*/ 18 h 18"/>
                </a:gdLst>
                <a:ahLst/>
                <a:cxnLst>
                  <a:cxn ang="0">
                    <a:pos x="0" y="18"/>
                  </a:cxn>
                  <a:cxn ang="0">
                    <a:pos x="9" y="18"/>
                  </a:cxn>
                  <a:cxn ang="0">
                    <a:pos x="19" y="9"/>
                  </a:cxn>
                  <a:cxn ang="0">
                    <a:pos x="9" y="0"/>
                  </a:cxn>
                  <a:cxn ang="0">
                    <a:pos x="9" y="0"/>
                  </a:cxn>
                  <a:cxn ang="0">
                    <a:pos x="0" y="0"/>
                  </a:cxn>
                  <a:cxn ang="0">
                    <a:pos x="0" y="9"/>
                  </a:cxn>
                  <a:cxn ang="0">
                    <a:pos x="0" y="18"/>
                  </a:cxn>
                </a:cxnLst>
                <a:rect l="txL" t="txT" r="txR" b="txB"/>
                <a:pathLst>
                  <a:path w="19" h="18">
                    <a:moveTo>
                      <a:pt x="0" y="18"/>
                    </a:moveTo>
                    <a:lnTo>
                      <a:pt x="9" y="18"/>
                    </a:lnTo>
                    <a:lnTo>
                      <a:pt x="19" y="9"/>
                    </a:lnTo>
                    <a:lnTo>
                      <a:pt x="9" y="0"/>
                    </a:lnTo>
                    <a:lnTo>
                      <a:pt x="0" y="0"/>
                    </a:lnTo>
                    <a:lnTo>
                      <a:pt x="0" y="9"/>
                    </a:lnTo>
                    <a:lnTo>
                      <a:pt x="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60" name="Freeform 345"/>
              <p:cNvSpPr/>
              <p:nvPr/>
            </p:nvSpPr>
            <p:spPr>
              <a:xfrm>
                <a:off x="4475" y="2777"/>
                <a:ext cx="18" cy="19"/>
              </a:xfrm>
              <a:custGeom>
                <a:avLst/>
                <a:gdLst>
                  <a:gd name="txL" fmla="*/ 0 w 18"/>
                  <a:gd name="txT" fmla="*/ 0 h 19"/>
                  <a:gd name="txR" fmla="*/ 18 w 18"/>
                  <a:gd name="txB" fmla="*/ 19 h 19"/>
                </a:gdLst>
                <a:ahLst/>
                <a:cxnLst>
                  <a:cxn ang="0">
                    <a:pos x="9" y="19"/>
                  </a:cxn>
                  <a:cxn ang="0">
                    <a:pos x="18" y="19"/>
                  </a:cxn>
                  <a:cxn ang="0">
                    <a:pos x="18" y="10"/>
                  </a:cxn>
                  <a:cxn ang="0">
                    <a:pos x="18" y="0"/>
                  </a:cxn>
                  <a:cxn ang="0">
                    <a:pos x="18" y="0"/>
                  </a:cxn>
                  <a:cxn ang="0">
                    <a:pos x="9" y="0"/>
                  </a:cxn>
                  <a:cxn ang="0">
                    <a:pos x="0" y="10"/>
                  </a:cxn>
                  <a:cxn ang="0">
                    <a:pos x="9" y="19"/>
                  </a:cxn>
                </a:cxnLst>
                <a:rect l="txL" t="txT" r="txR" b="txB"/>
                <a:pathLst>
                  <a:path w="18" h="19">
                    <a:moveTo>
                      <a:pt x="9" y="19"/>
                    </a:moveTo>
                    <a:lnTo>
                      <a:pt x="18" y="19"/>
                    </a:lnTo>
                    <a:lnTo>
                      <a:pt x="18" y="10"/>
                    </a:lnTo>
                    <a:lnTo>
                      <a:pt x="18" y="0"/>
                    </a:lnTo>
                    <a:lnTo>
                      <a:pt x="9" y="0"/>
                    </a:lnTo>
                    <a:lnTo>
                      <a:pt x="0" y="10"/>
                    </a:lnTo>
                    <a:lnTo>
                      <a:pt x="9"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61" name="Freeform 346"/>
              <p:cNvSpPr/>
              <p:nvPr/>
            </p:nvSpPr>
            <p:spPr>
              <a:xfrm>
                <a:off x="4438" y="2759"/>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62" name="Freeform 347"/>
              <p:cNvSpPr/>
              <p:nvPr/>
            </p:nvSpPr>
            <p:spPr>
              <a:xfrm>
                <a:off x="4410" y="2741"/>
                <a:ext cx="19" cy="18"/>
              </a:xfrm>
              <a:custGeom>
                <a:avLst/>
                <a:gdLst>
                  <a:gd name="txL" fmla="*/ 0 w 19"/>
                  <a:gd name="txT" fmla="*/ 0 h 18"/>
                  <a:gd name="txR" fmla="*/ 19 w 19"/>
                  <a:gd name="txB" fmla="*/ 18 h 18"/>
                </a:gdLst>
                <a:ahLst/>
                <a:cxnLst>
                  <a:cxn ang="0">
                    <a:pos x="0" y="18"/>
                  </a:cxn>
                  <a:cxn ang="0">
                    <a:pos x="10" y="18"/>
                  </a:cxn>
                  <a:cxn ang="0">
                    <a:pos x="19" y="9"/>
                  </a:cxn>
                  <a:cxn ang="0">
                    <a:pos x="10" y="0"/>
                  </a:cxn>
                  <a:cxn ang="0">
                    <a:pos x="10" y="0"/>
                  </a:cxn>
                  <a:cxn ang="0">
                    <a:pos x="0" y="0"/>
                  </a:cxn>
                  <a:cxn ang="0">
                    <a:pos x="0" y="9"/>
                  </a:cxn>
                  <a:cxn ang="0">
                    <a:pos x="0" y="18"/>
                  </a:cxn>
                </a:cxnLst>
                <a:rect l="txL" t="txT" r="txR" b="txB"/>
                <a:pathLst>
                  <a:path w="19" h="18">
                    <a:moveTo>
                      <a:pt x="0" y="18"/>
                    </a:moveTo>
                    <a:lnTo>
                      <a:pt x="10" y="18"/>
                    </a:lnTo>
                    <a:lnTo>
                      <a:pt x="19" y="9"/>
                    </a:lnTo>
                    <a:lnTo>
                      <a:pt x="10" y="0"/>
                    </a:lnTo>
                    <a:lnTo>
                      <a:pt x="0" y="0"/>
                    </a:lnTo>
                    <a:lnTo>
                      <a:pt x="0" y="9"/>
                    </a:lnTo>
                    <a:lnTo>
                      <a:pt x="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grpSp>
        <p:grpSp>
          <p:nvGrpSpPr>
            <p:cNvPr id="326" name="Group 348"/>
            <p:cNvGrpSpPr/>
            <p:nvPr/>
          </p:nvGrpSpPr>
          <p:grpSpPr>
            <a:xfrm>
              <a:off x="3923" y="3521"/>
              <a:ext cx="394" cy="211"/>
              <a:chOff x="4346" y="2713"/>
              <a:chExt cx="394" cy="211"/>
            </a:xfrm>
          </p:grpSpPr>
          <p:sp>
            <p:nvSpPr>
              <p:cNvPr id="327" name="Freeform 349"/>
              <p:cNvSpPr/>
              <p:nvPr/>
            </p:nvSpPr>
            <p:spPr>
              <a:xfrm>
                <a:off x="4722" y="2906"/>
                <a:ext cx="18" cy="18"/>
              </a:xfrm>
              <a:custGeom>
                <a:avLst/>
                <a:gdLst>
                  <a:gd name="txL" fmla="*/ 0 w 18"/>
                  <a:gd name="txT" fmla="*/ 0 h 18"/>
                  <a:gd name="txR" fmla="*/ 18 w 18"/>
                  <a:gd name="txB" fmla="*/ 18 h 18"/>
                </a:gdLst>
                <a:ahLst/>
                <a:cxnLst>
                  <a:cxn ang="0">
                    <a:pos x="9" y="18"/>
                  </a:cxn>
                  <a:cxn ang="0">
                    <a:pos x="9" y="18"/>
                  </a:cxn>
                  <a:cxn ang="0">
                    <a:pos x="18" y="9"/>
                  </a:cxn>
                  <a:cxn ang="0">
                    <a:pos x="18" y="0"/>
                  </a:cxn>
                  <a:cxn ang="0">
                    <a:pos x="9" y="0"/>
                  </a:cxn>
                  <a:cxn ang="0">
                    <a:pos x="0" y="0"/>
                  </a:cxn>
                  <a:cxn ang="0">
                    <a:pos x="0" y="9"/>
                  </a:cxn>
                  <a:cxn ang="0">
                    <a:pos x="0" y="18"/>
                  </a:cxn>
                  <a:cxn ang="0">
                    <a:pos x="9" y="18"/>
                  </a:cxn>
                </a:cxnLst>
                <a:rect l="txL" t="txT" r="txR" b="txB"/>
                <a:pathLst>
                  <a:path w="18" h="18">
                    <a:moveTo>
                      <a:pt x="9" y="18"/>
                    </a:moveTo>
                    <a:lnTo>
                      <a:pt x="9" y="18"/>
                    </a:lnTo>
                    <a:lnTo>
                      <a:pt x="18" y="9"/>
                    </a:lnTo>
                    <a:lnTo>
                      <a:pt x="18" y="0"/>
                    </a:lnTo>
                    <a:lnTo>
                      <a:pt x="9" y="0"/>
                    </a:lnTo>
                    <a:lnTo>
                      <a:pt x="0" y="0"/>
                    </a:lnTo>
                    <a:lnTo>
                      <a:pt x="0" y="9"/>
                    </a:lnTo>
                    <a:lnTo>
                      <a:pt x="0" y="18"/>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28" name="Freeform 350"/>
              <p:cNvSpPr/>
              <p:nvPr/>
            </p:nvSpPr>
            <p:spPr>
              <a:xfrm>
                <a:off x="4685" y="2887"/>
                <a:ext cx="19" cy="19"/>
              </a:xfrm>
              <a:custGeom>
                <a:avLst/>
                <a:gdLst>
                  <a:gd name="txL" fmla="*/ 0 w 19"/>
                  <a:gd name="txT" fmla="*/ 0 h 19"/>
                  <a:gd name="txR" fmla="*/ 19 w 19"/>
                  <a:gd name="txB" fmla="*/ 19 h 19"/>
                </a:gdLst>
                <a:ahLst/>
                <a:cxnLst>
                  <a:cxn ang="0">
                    <a:pos x="10" y="19"/>
                  </a:cxn>
                  <a:cxn ang="0">
                    <a:pos x="19" y="19"/>
                  </a:cxn>
                  <a:cxn ang="0">
                    <a:pos x="19" y="10"/>
                  </a:cxn>
                  <a:cxn ang="0">
                    <a:pos x="19" y="0"/>
                  </a:cxn>
                  <a:cxn ang="0">
                    <a:pos x="19" y="0"/>
                  </a:cxn>
                  <a:cxn ang="0">
                    <a:pos x="10" y="0"/>
                  </a:cxn>
                  <a:cxn ang="0">
                    <a:pos x="0" y="10"/>
                  </a:cxn>
                  <a:cxn ang="0">
                    <a:pos x="10" y="19"/>
                  </a:cxn>
                </a:cxnLst>
                <a:rect l="txL" t="txT" r="txR" b="txB"/>
                <a:pathLst>
                  <a:path w="19" h="19">
                    <a:moveTo>
                      <a:pt x="10" y="19"/>
                    </a:moveTo>
                    <a:lnTo>
                      <a:pt x="19" y="19"/>
                    </a:lnTo>
                    <a:lnTo>
                      <a:pt x="19" y="10"/>
                    </a:lnTo>
                    <a:lnTo>
                      <a:pt x="19" y="0"/>
                    </a:lnTo>
                    <a:lnTo>
                      <a:pt x="10" y="0"/>
                    </a:lnTo>
                    <a:lnTo>
                      <a:pt x="0" y="10"/>
                    </a:lnTo>
                    <a:lnTo>
                      <a:pt x="10"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29" name="Freeform 351"/>
              <p:cNvSpPr/>
              <p:nvPr/>
            </p:nvSpPr>
            <p:spPr>
              <a:xfrm>
                <a:off x="4658" y="2869"/>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30" name="Freeform 352"/>
              <p:cNvSpPr/>
              <p:nvPr/>
            </p:nvSpPr>
            <p:spPr>
              <a:xfrm>
                <a:off x="4621" y="2851"/>
                <a:ext cx="19" cy="18"/>
              </a:xfrm>
              <a:custGeom>
                <a:avLst/>
                <a:gdLst>
                  <a:gd name="txL" fmla="*/ 0 w 19"/>
                  <a:gd name="txT" fmla="*/ 0 h 18"/>
                  <a:gd name="txR" fmla="*/ 19 w 19"/>
                  <a:gd name="txB" fmla="*/ 18 h 18"/>
                </a:gdLst>
                <a:ahLst/>
                <a:cxnLst>
                  <a:cxn ang="0">
                    <a:pos x="9" y="18"/>
                  </a:cxn>
                  <a:cxn ang="0">
                    <a:pos x="19" y="18"/>
                  </a:cxn>
                  <a:cxn ang="0">
                    <a:pos x="19" y="9"/>
                  </a:cxn>
                  <a:cxn ang="0">
                    <a:pos x="19" y="0"/>
                  </a:cxn>
                  <a:cxn ang="0">
                    <a:pos x="19" y="0"/>
                  </a:cxn>
                  <a:cxn ang="0">
                    <a:pos x="9" y="0"/>
                  </a:cxn>
                  <a:cxn ang="0">
                    <a:pos x="0" y="9"/>
                  </a:cxn>
                  <a:cxn ang="0">
                    <a:pos x="9" y="18"/>
                  </a:cxn>
                </a:cxnLst>
                <a:rect l="txL" t="txT" r="txR" b="txB"/>
                <a:pathLst>
                  <a:path w="19" h="18">
                    <a:moveTo>
                      <a:pt x="9" y="18"/>
                    </a:moveTo>
                    <a:lnTo>
                      <a:pt x="19" y="18"/>
                    </a:lnTo>
                    <a:lnTo>
                      <a:pt x="19" y="9"/>
                    </a:lnTo>
                    <a:lnTo>
                      <a:pt x="19"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31" name="Freeform 353"/>
              <p:cNvSpPr/>
              <p:nvPr/>
            </p:nvSpPr>
            <p:spPr>
              <a:xfrm>
                <a:off x="4594" y="2832"/>
                <a:ext cx="18" cy="19"/>
              </a:xfrm>
              <a:custGeom>
                <a:avLst/>
                <a:gdLst>
                  <a:gd name="txL" fmla="*/ 0 w 18"/>
                  <a:gd name="txT" fmla="*/ 0 h 19"/>
                  <a:gd name="txR" fmla="*/ 18 w 18"/>
                  <a:gd name="txB" fmla="*/ 19 h 19"/>
                </a:gdLst>
                <a:ahLst/>
                <a:cxnLst>
                  <a:cxn ang="0">
                    <a:pos x="0" y="19"/>
                  </a:cxn>
                  <a:cxn ang="0">
                    <a:pos x="9" y="19"/>
                  </a:cxn>
                  <a:cxn ang="0">
                    <a:pos x="18" y="10"/>
                  </a:cxn>
                  <a:cxn ang="0">
                    <a:pos x="9" y="0"/>
                  </a:cxn>
                  <a:cxn ang="0">
                    <a:pos x="9" y="0"/>
                  </a:cxn>
                  <a:cxn ang="0">
                    <a:pos x="0" y="0"/>
                  </a:cxn>
                  <a:cxn ang="0">
                    <a:pos x="0" y="10"/>
                  </a:cxn>
                  <a:cxn ang="0">
                    <a:pos x="0" y="19"/>
                  </a:cxn>
                </a:cxnLst>
                <a:rect l="txL" t="txT" r="txR" b="txB"/>
                <a:pathLst>
                  <a:path w="18" h="19">
                    <a:moveTo>
                      <a:pt x="0" y="19"/>
                    </a:moveTo>
                    <a:lnTo>
                      <a:pt x="9" y="19"/>
                    </a:lnTo>
                    <a:lnTo>
                      <a:pt x="18" y="10"/>
                    </a:lnTo>
                    <a:lnTo>
                      <a:pt x="9" y="0"/>
                    </a:lnTo>
                    <a:lnTo>
                      <a:pt x="0" y="0"/>
                    </a:lnTo>
                    <a:lnTo>
                      <a:pt x="0" y="10"/>
                    </a:lnTo>
                    <a:lnTo>
                      <a:pt x="0"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32" name="Freeform 354"/>
              <p:cNvSpPr/>
              <p:nvPr/>
            </p:nvSpPr>
            <p:spPr>
              <a:xfrm>
                <a:off x="4557" y="2814"/>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33" name="Freeform 355"/>
              <p:cNvSpPr/>
              <p:nvPr/>
            </p:nvSpPr>
            <p:spPr>
              <a:xfrm>
                <a:off x="4530" y="2805"/>
                <a:ext cx="18" cy="18"/>
              </a:xfrm>
              <a:custGeom>
                <a:avLst/>
                <a:gdLst>
                  <a:gd name="txL" fmla="*/ 0 w 18"/>
                  <a:gd name="txT" fmla="*/ 0 h 18"/>
                  <a:gd name="txR" fmla="*/ 18 w 18"/>
                  <a:gd name="txB" fmla="*/ 18 h 18"/>
                </a:gdLst>
                <a:ahLst/>
                <a:cxnLst>
                  <a:cxn ang="0">
                    <a:pos x="0" y="18"/>
                  </a:cxn>
                  <a:cxn ang="0">
                    <a:pos x="9" y="18"/>
                  </a:cxn>
                  <a:cxn ang="0">
                    <a:pos x="18" y="9"/>
                  </a:cxn>
                  <a:cxn ang="0">
                    <a:pos x="9" y="0"/>
                  </a:cxn>
                  <a:cxn ang="0">
                    <a:pos x="9" y="0"/>
                  </a:cxn>
                  <a:cxn ang="0">
                    <a:pos x="0" y="0"/>
                  </a:cxn>
                  <a:cxn ang="0">
                    <a:pos x="0" y="9"/>
                  </a:cxn>
                  <a:cxn ang="0">
                    <a:pos x="0" y="18"/>
                  </a:cxn>
                </a:cxnLst>
                <a:rect l="txL" t="txT" r="txR" b="txB"/>
                <a:pathLst>
                  <a:path w="18" h="18">
                    <a:moveTo>
                      <a:pt x="0" y="18"/>
                    </a:moveTo>
                    <a:lnTo>
                      <a:pt x="9" y="18"/>
                    </a:lnTo>
                    <a:lnTo>
                      <a:pt x="18" y="9"/>
                    </a:lnTo>
                    <a:lnTo>
                      <a:pt x="9" y="0"/>
                    </a:lnTo>
                    <a:lnTo>
                      <a:pt x="0" y="0"/>
                    </a:lnTo>
                    <a:lnTo>
                      <a:pt x="0" y="9"/>
                    </a:lnTo>
                    <a:lnTo>
                      <a:pt x="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34" name="Freeform 356"/>
              <p:cNvSpPr/>
              <p:nvPr/>
            </p:nvSpPr>
            <p:spPr>
              <a:xfrm>
                <a:off x="4493" y="2787"/>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35" name="Freeform 357"/>
              <p:cNvSpPr/>
              <p:nvPr/>
            </p:nvSpPr>
            <p:spPr>
              <a:xfrm>
                <a:off x="4465" y="2768"/>
                <a:ext cx="19" cy="19"/>
              </a:xfrm>
              <a:custGeom>
                <a:avLst/>
                <a:gdLst>
                  <a:gd name="txL" fmla="*/ 0 w 19"/>
                  <a:gd name="txT" fmla="*/ 0 h 19"/>
                  <a:gd name="txR" fmla="*/ 19 w 19"/>
                  <a:gd name="txB" fmla="*/ 19 h 19"/>
                </a:gdLst>
                <a:ahLst/>
                <a:cxnLst>
                  <a:cxn ang="0">
                    <a:pos x="0" y="19"/>
                  </a:cxn>
                  <a:cxn ang="0">
                    <a:pos x="10" y="19"/>
                  </a:cxn>
                  <a:cxn ang="0">
                    <a:pos x="19" y="9"/>
                  </a:cxn>
                  <a:cxn ang="0">
                    <a:pos x="10" y="0"/>
                  </a:cxn>
                  <a:cxn ang="0">
                    <a:pos x="10" y="0"/>
                  </a:cxn>
                  <a:cxn ang="0">
                    <a:pos x="0" y="0"/>
                  </a:cxn>
                  <a:cxn ang="0">
                    <a:pos x="0" y="9"/>
                  </a:cxn>
                  <a:cxn ang="0">
                    <a:pos x="0" y="19"/>
                  </a:cxn>
                </a:cxnLst>
                <a:rect l="txL" t="txT" r="txR" b="txB"/>
                <a:pathLst>
                  <a:path w="19" h="19">
                    <a:moveTo>
                      <a:pt x="0" y="19"/>
                    </a:moveTo>
                    <a:lnTo>
                      <a:pt x="10" y="19"/>
                    </a:lnTo>
                    <a:lnTo>
                      <a:pt x="19" y="9"/>
                    </a:lnTo>
                    <a:lnTo>
                      <a:pt x="10" y="0"/>
                    </a:lnTo>
                    <a:lnTo>
                      <a:pt x="0" y="0"/>
                    </a:lnTo>
                    <a:lnTo>
                      <a:pt x="0" y="9"/>
                    </a:lnTo>
                    <a:lnTo>
                      <a:pt x="0" y="19"/>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36" name="Freeform 358"/>
              <p:cNvSpPr/>
              <p:nvPr/>
            </p:nvSpPr>
            <p:spPr>
              <a:xfrm>
                <a:off x="4429" y="2750"/>
                <a:ext cx="18" cy="18"/>
              </a:xfrm>
              <a:custGeom>
                <a:avLst/>
                <a:gdLst>
                  <a:gd name="txL" fmla="*/ 0 w 18"/>
                  <a:gd name="txT" fmla="*/ 0 h 18"/>
                  <a:gd name="txR" fmla="*/ 18 w 18"/>
                  <a:gd name="txB" fmla="*/ 18 h 18"/>
                </a:gdLst>
                <a:ahLst/>
                <a:cxnLst>
                  <a:cxn ang="0">
                    <a:pos x="9" y="18"/>
                  </a:cxn>
                  <a:cxn ang="0">
                    <a:pos x="18" y="18"/>
                  </a:cxn>
                  <a:cxn ang="0">
                    <a:pos x="18" y="9"/>
                  </a:cxn>
                  <a:cxn ang="0">
                    <a:pos x="18" y="0"/>
                  </a:cxn>
                  <a:cxn ang="0">
                    <a:pos x="18" y="0"/>
                  </a:cxn>
                  <a:cxn ang="0">
                    <a:pos x="9" y="0"/>
                  </a:cxn>
                  <a:cxn ang="0">
                    <a:pos x="0" y="9"/>
                  </a:cxn>
                  <a:cxn ang="0">
                    <a:pos x="9" y="18"/>
                  </a:cxn>
                </a:cxnLst>
                <a:rect l="txL" t="txT" r="txR" b="txB"/>
                <a:pathLst>
                  <a:path w="18" h="18">
                    <a:moveTo>
                      <a:pt x="9" y="18"/>
                    </a:moveTo>
                    <a:lnTo>
                      <a:pt x="18" y="18"/>
                    </a:lnTo>
                    <a:lnTo>
                      <a:pt x="18" y="9"/>
                    </a:lnTo>
                    <a:lnTo>
                      <a:pt x="18" y="0"/>
                    </a:lnTo>
                    <a:lnTo>
                      <a:pt x="9" y="0"/>
                    </a:lnTo>
                    <a:lnTo>
                      <a:pt x="0" y="9"/>
                    </a:lnTo>
                    <a:lnTo>
                      <a:pt x="9"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37" name="Freeform 359"/>
              <p:cNvSpPr/>
              <p:nvPr/>
            </p:nvSpPr>
            <p:spPr>
              <a:xfrm>
                <a:off x="4401" y="2732"/>
                <a:ext cx="19" cy="18"/>
              </a:xfrm>
              <a:custGeom>
                <a:avLst/>
                <a:gdLst>
                  <a:gd name="txL" fmla="*/ 0 w 19"/>
                  <a:gd name="txT" fmla="*/ 0 h 18"/>
                  <a:gd name="txR" fmla="*/ 19 w 19"/>
                  <a:gd name="txB" fmla="*/ 18 h 18"/>
                </a:gdLst>
                <a:ahLst/>
                <a:cxnLst>
                  <a:cxn ang="0">
                    <a:pos x="0" y="18"/>
                  </a:cxn>
                  <a:cxn ang="0">
                    <a:pos x="9" y="18"/>
                  </a:cxn>
                  <a:cxn ang="0">
                    <a:pos x="19" y="9"/>
                  </a:cxn>
                  <a:cxn ang="0">
                    <a:pos x="9" y="0"/>
                  </a:cxn>
                  <a:cxn ang="0">
                    <a:pos x="9" y="0"/>
                  </a:cxn>
                  <a:cxn ang="0">
                    <a:pos x="0" y="0"/>
                  </a:cxn>
                  <a:cxn ang="0">
                    <a:pos x="0" y="9"/>
                  </a:cxn>
                  <a:cxn ang="0">
                    <a:pos x="0" y="18"/>
                  </a:cxn>
                </a:cxnLst>
                <a:rect l="txL" t="txT" r="txR" b="txB"/>
                <a:pathLst>
                  <a:path w="19" h="18">
                    <a:moveTo>
                      <a:pt x="0" y="18"/>
                    </a:moveTo>
                    <a:lnTo>
                      <a:pt x="9" y="18"/>
                    </a:lnTo>
                    <a:lnTo>
                      <a:pt x="19" y="9"/>
                    </a:lnTo>
                    <a:lnTo>
                      <a:pt x="9" y="0"/>
                    </a:lnTo>
                    <a:lnTo>
                      <a:pt x="0" y="0"/>
                    </a:lnTo>
                    <a:lnTo>
                      <a:pt x="0" y="9"/>
                    </a:lnTo>
                    <a:lnTo>
                      <a:pt x="0" y="1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sp>
            <p:nvSpPr>
              <p:cNvPr id="338" name="Freeform 360"/>
              <p:cNvSpPr/>
              <p:nvPr/>
            </p:nvSpPr>
            <p:spPr>
              <a:xfrm>
                <a:off x="4346" y="2713"/>
                <a:ext cx="129" cy="101"/>
              </a:xfrm>
              <a:custGeom>
                <a:avLst/>
                <a:gdLst>
                  <a:gd name="txL" fmla="*/ 0 w 129"/>
                  <a:gd name="txT" fmla="*/ 0 h 101"/>
                  <a:gd name="txR" fmla="*/ 129 w 129"/>
                  <a:gd name="txB" fmla="*/ 101 h 101"/>
                </a:gdLst>
                <a:ahLst/>
                <a:cxnLst>
                  <a:cxn ang="0">
                    <a:pos x="129" y="28"/>
                  </a:cxn>
                  <a:cxn ang="0">
                    <a:pos x="0" y="0"/>
                  </a:cxn>
                  <a:cxn ang="0">
                    <a:pos x="92" y="101"/>
                  </a:cxn>
                  <a:cxn ang="0">
                    <a:pos x="74" y="46"/>
                  </a:cxn>
                  <a:cxn ang="0">
                    <a:pos x="129" y="28"/>
                  </a:cxn>
                </a:cxnLst>
                <a:rect l="txL" t="txT" r="txR" b="txB"/>
                <a:pathLst>
                  <a:path w="129" h="101">
                    <a:moveTo>
                      <a:pt x="129" y="28"/>
                    </a:moveTo>
                    <a:lnTo>
                      <a:pt x="0" y="0"/>
                    </a:lnTo>
                    <a:lnTo>
                      <a:pt x="92" y="101"/>
                    </a:lnTo>
                    <a:lnTo>
                      <a:pt x="74" y="46"/>
                    </a:lnTo>
                    <a:lnTo>
                      <a:pt x="129" y="28"/>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sz="1015"/>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blinds(horizontal)">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linds(horizontal)">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blinds(horizontal)">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blinds(horizontal)">
                                      <p:cBhvr>
                                        <p:cTn id="22" dur="50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blinds(horizontal)">
                                      <p:cBhvr>
                                        <p:cTn id="27" dur="5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blinds(horizontal)">
                                      <p:cBhvr>
                                        <p:cTn id="32" dur="500"/>
                                        <p:tgtEl>
                                          <p:spTgt spid="7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blinds(horizontal)">
                                      <p:cBhvr>
                                        <p:cTn id="37" dur="500"/>
                                        <p:tgtEl>
                                          <p:spTgt spid="6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blinds(horizontal)">
                                      <p:cBhvr>
                                        <p:cTn id="42" dur="500"/>
                                        <p:tgtEl>
                                          <p:spTgt spid="7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blinds(horizontal)">
                                      <p:cBhvr>
                                        <p:cTn id="47" dur="500"/>
                                        <p:tgtEl>
                                          <p:spTgt spid="6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blinds(horizontal)">
                                      <p:cBhvr>
                                        <p:cTn id="52" dur="500"/>
                                        <p:tgtEl>
                                          <p:spTgt spid="11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blinds(horizontal)">
                                      <p:cBhvr>
                                        <p:cTn id="57" dur="500"/>
                                        <p:tgtEl>
                                          <p:spTgt spid="158"/>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blinds(horizontal)">
                                      <p:cBhvr>
                                        <p:cTn id="62" dur="500"/>
                                        <p:tgtEl>
                                          <p:spTgt spid="6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161"/>
                                        </p:tgtEl>
                                        <p:attrNameLst>
                                          <p:attrName>style.visibility</p:attrName>
                                        </p:attrNameLst>
                                      </p:cBhvr>
                                      <p:to>
                                        <p:strVal val="visible"/>
                                      </p:to>
                                    </p:set>
                                    <p:animEffect transition="in" filter="blinds(horizontal)">
                                      <p:cBhvr>
                                        <p:cTn id="67" dur="500"/>
                                        <p:tgtEl>
                                          <p:spTgt spid="161"/>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69"/>
                                        </p:tgtEl>
                                        <p:attrNameLst>
                                          <p:attrName>style.visibility</p:attrName>
                                        </p:attrNameLst>
                                      </p:cBhvr>
                                      <p:to>
                                        <p:strVal val="visible"/>
                                      </p:to>
                                    </p:set>
                                    <p:animEffect transition="in" filter="blinds(horizontal)">
                                      <p:cBhvr>
                                        <p:cTn id="72" dur="500"/>
                                        <p:tgtEl>
                                          <p:spTgt spid="69"/>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164"/>
                                        </p:tgtEl>
                                        <p:attrNameLst>
                                          <p:attrName>style.visibility</p:attrName>
                                        </p:attrNameLst>
                                      </p:cBhvr>
                                      <p:to>
                                        <p:strVal val="visible"/>
                                      </p:to>
                                    </p:set>
                                    <p:animEffect transition="in" filter="blinds(horizontal)">
                                      <p:cBhvr>
                                        <p:cTn id="77" dur="500"/>
                                        <p:tgtEl>
                                          <p:spTgt spid="164"/>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70"/>
                                        </p:tgtEl>
                                        <p:attrNameLst>
                                          <p:attrName>style.visibility</p:attrName>
                                        </p:attrNameLst>
                                      </p:cBhvr>
                                      <p:to>
                                        <p:strVal val="visible"/>
                                      </p:to>
                                    </p:set>
                                    <p:animEffect transition="in" filter="blinds(horizontal)">
                                      <p:cBhvr>
                                        <p:cTn id="82" dur="500"/>
                                        <p:tgtEl>
                                          <p:spTgt spid="70"/>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168"/>
                                        </p:tgtEl>
                                        <p:attrNameLst>
                                          <p:attrName>style.visibility</p:attrName>
                                        </p:attrNameLst>
                                      </p:cBhvr>
                                      <p:to>
                                        <p:strVal val="visible"/>
                                      </p:to>
                                    </p:set>
                                    <p:animEffect transition="in" filter="blinds(horizontal)">
                                      <p:cBhvr>
                                        <p:cTn id="87" dur="500"/>
                                        <p:tgtEl>
                                          <p:spTgt spid="168"/>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80"/>
                                        </p:tgtEl>
                                        <p:attrNameLst>
                                          <p:attrName>style.visibility</p:attrName>
                                        </p:attrNameLst>
                                      </p:cBhvr>
                                      <p:to>
                                        <p:strVal val="visible"/>
                                      </p:to>
                                    </p:set>
                                    <p:animEffect transition="in" filter="blinds(horizontal)">
                                      <p:cBhvr>
                                        <p:cTn id="92" dur="500"/>
                                        <p:tgtEl>
                                          <p:spTgt spid="80"/>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207"/>
                                        </p:tgtEl>
                                        <p:attrNameLst>
                                          <p:attrName>style.visibility</p:attrName>
                                        </p:attrNameLst>
                                      </p:cBhvr>
                                      <p:to>
                                        <p:strVal val="visible"/>
                                      </p:to>
                                    </p:set>
                                    <p:animEffect transition="in" filter="blinds(horizontal)">
                                      <p:cBhvr>
                                        <p:cTn id="97" dur="500"/>
                                        <p:tgtEl>
                                          <p:spTgt spid="207"/>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246"/>
                                        </p:tgtEl>
                                        <p:attrNameLst>
                                          <p:attrName>style.visibility</p:attrName>
                                        </p:attrNameLst>
                                      </p:cBhvr>
                                      <p:to>
                                        <p:strVal val="visible"/>
                                      </p:to>
                                    </p:set>
                                    <p:animEffect transition="in" filter="blinds(horizontal)">
                                      <p:cBhvr>
                                        <p:cTn id="102" dur="500"/>
                                        <p:tgtEl>
                                          <p:spTgt spid="246"/>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285"/>
                                        </p:tgtEl>
                                        <p:attrNameLst>
                                          <p:attrName>style.visibility</p:attrName>
                                        </p:attrNameLst>
                                      </p:cBhvr>
                                      <p:to>
                                        <p:strVal val="visible"/>
                                      </p:to>
                                    </p:set>
                                    <p:animEffect transition="in" filter="blinds(horizontal)">
                                      <p:cBhvr>
                                        <p:cTn id="107" dur="500"/>
                                        <p:tgtEl>
                                          <p:spTgt spid="285"/>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nodeType="clickEffect">
                                  <p:stCondLst>
                                    <p:cond delay="0"/>
                                  </p:stCondLst>
                                  <p:childTnLst>
                                    <p:set>
                                      <p:cBhvr>
                                        <p:cTn id="111" dur="1" fill="hold">
                                          <p:stCondLst>
                                            <p:cond delay="0"/>
                                          </p:stCondLst>
                                        </p:cTn>
                                        <p:tgtEl>
                                          <p:spTgt spid="324"/>
                                        </p:tgtEl>
                                        <p:attrNameLst>
                                          <p:attrName>style.visibility</p:attrName>
                                        </p:attrNameLst>
                                      </p:cBhvr>
                                      <p:to>
                                        <p:strVal val="visible"/>
                                      </p:to>
                                    </p:set>
                                    <p:animEffect transition="in" filter="blinds(horizontal)">
                                      <p:cBhvr>
                                        <p:cTn id="112" dur="5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P spid="67" grpId="0"/>
      <p:bldP spid="68" grpId="0"/>
      <p:bldP spid="69" grpId="0"/>
      <p:bldP spid="7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46301" y="171219"/>
            <a:ext cx="4816300" cy="248285"/>
          </a:xfrm>
        </p:spPr>
        <p:txBody>
          <a:bodyPr/>
          <a:lstStyle/>
          <a:p>
            <a:r>
              <a:rPr lang="en-US" altLang="zh-CN" smtClean="0">
                <a:sym typeface="+mn-ea"/>
              </a:rPr>
              <a:t>7.1 </a:t>
            </a:r>
            <a:r>
              <a:rPr smtClean="0">
                <a:sym typeface="+mn-ea"/>
              </a:rPr>
              <a:t>图的定义和术语</a:t>
            </a:r>
            <a:endParaRPr lang="zh-CN" altLang="en-US" dirty="0"/>
          </a:p>
        </p:txBody>
      </p:sp>
      <p:pic>
        <p:nvPicPr>
          <p:cNvPr id="9218" name="Picture 2" descr="http://cdnweb.b5m.com/web/cmsphp/article/201503/f8ad56bd9fb0dc34f147ced5cb19872f.jpg"/>
          <p:cNvPicPr>
            <a:picLocks noChangeAspect="1"/>
          </p:cNvPicPr>
          <p:nvPr/>
        </p:nvPicPr>
        <p:blipFill>
          <a:blip r:embed="rId1"/>
          <a:stretch>
            <a:fillRect/>
          </a:stretch>
        </p:blipFill>
        <p:spPr>
          <a:xfrm>
            <a:off x="1563370" y="770890"/>
            <a:ext cx="5544820" cy="3798570"/>
          </a:xfrm>
          <a:prstGeom prst="rect">
            <a:avLst/>
          </a:prstGeom>
          <a:noFill/>
          <a:ln w="9525">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spcBef>
                <a:spcPct val="0"/>
              </a:spcBef>
            </a:pPr>
            <a:r>
              <a:rPr lang="en-US" altLang="zh-CN" sz="1800" dirty="0" smtClean="0"/>
              <a:t>1. </a:t>
            </a:r>
            <a:r>
              <a:rPr lang="zh-CN" altLang="en-US" sz="1800" dirty="0" smtClean="0"/>
              <a:t>基于</a:t>
            </a:r>
            <a:r>
              <a:rPr lang="zh-CN" altLang="en-US" sz="1800" dirty="0"/>
              <a:t>邻接矩阵的</a:t>
            </a:r>
            <a:r>
              <a:rPr lang="en-US" altLang="zh-CN" sz="1800" dirty="0"/>
              <a:t>DFS</a:t>
            </a:r>
            <a:r>
              <a:rPr lang="zh-CN" altLang="en-US" sz="1800" dirty="0" smtClean="0"/>
              <a:t>算法</a:t>
            </a:r>
            <a:endParaRPr lang="en-US" altLang="zh-CN" sz="1800" dirty="0" smtClean="0"/>
          </a:p>
          <a:p>
            <a:pPr marL="273050" lvl="0" indent="-273050"/>
            <a:r>
              <a:rPr lang="zh-CN" altLang="en-US" sz="2100" dirty="0">
                <a:solidFill>
                  <a:srgbClr val="0000CC"/>
                </a:solidFill>
              </a:rPr>
              <a:t>核心问题：如何在邻接矩阵中沿深度进行遍历</a:t>
            </a:r>
            <a:endParaRPr lang="zh-CN" altLang="en-US" sz="2100" dirty="0">
              <a:solidFill>
                <a:srgbClr val="0000CC"/>
              </a:solidFill>
            </a:endParaRPr>
          </a:p>
          <a:p>
            <a:pPr lvl="2" indent="-135255">
              <a:lnSpc>
                <a:spcPct val="120000"/>
              </a:lnSpc>
            </a:pPr>
            <a:r>
              <a:rPr lang="zh-CN" altLang="en-US" sz="2000" dirty="0"/>
              <a:t>深度优先遍历（</a:t>
            </a:r>
            <a:r>
              <a:rPr lang="en-US" altLang="zh-CN" sz="2000" dirty="0"/>
              <a:t>DFS</a:t>
            </a:r>
            <a:r>
              <a:rPr lang="zh-CN" altLang="en-US" sz="2000" dirty="0"/>
              <a:t>）</a:t>
            </a:r>
            <a:r>
              <a:rPr lang="en-US" altLang="zh-CN" sz="2000" dirty="0"/>
              <a:t>:</a:t>
            </a:r>
            <a:endParaRPr lang="en-US" altLang="zh-CN" sz="2000" dirty="0"/>
          </a:p>
          <a:p>
            <a:pPr lvl="2" indent="-135255" fontAlgn="base">
              <a:lnSpc>
                <a:spcPct val="120000"/>
              </a:lnSpc>
              <a:spcAft>
                <a:spcPct val="0"/>
              </a:spcAft>
            </a:pPr>
            <a:r>
              <a:rPr lang="zh-CN" altLang="en-US" sz="2000" dirty="0"/>
              <a:t>从图中某顶点</a:t>
            </a:r>
            <a:r>
              <a:rPr lang="en-US" altLang="zh-CN" sz="2000" dirty="0"/>
              <a:t>v</a:t>
            </a:r>
            <a:r>
              <a:rPr lang="zh-CN" altLang="en-US" sz="2000" dirty="0"/>
              <a:t>出发： </a:t>
            </a:r>
            <a:endParaRPr lang="zh-CN" altLang="en-US" sz="2000" dirty="0"/>
          </a:p>
          <a:p>
            <a:pPr lvl="2" indent="-135255" fontAlgn="base">
              <a:lnSpc>
                <a:spcPct val="120000"/>
              </a:lnSpc>
              <a:spcAft>
                <a:spcPct val="0"/>
              </a:spcAft>
            </a:pPr>
            <a:r>
              <a:rPr lang="en-US" altLang="zh-CN" sz="2000" dirty="0"/>
              <a:t>1</a:t>
            </a:r>
            <a:r>
              <a:rPr lang="zh-CN" altLang="en-US" sz="2000" dirty="0"/>
              <a:t>）访问顶点</a:t>
            </a:r>
            <a:r>
              <a:rPr lang="en-US" altLang="zh-CN" sz="2000" dirty="0"/>
              <a:t>v</a:t>
            </a:r>
            <a:r>
              <a:rPr lang="zh-CN" altLang="en-US" sz="2000" dirty="0"/>
              <a:t>；</a:t>
            </a:r>
            <a:endParaRPr lang="zh-CN" altLang="en-US" sz="2000" dirty="0"/>
          </a:p>
          <a:p>
            <a:pPr lvl="2" indent="-135255" fontAlgn="base">
              <a:lnSpc>
                <a:spcPct val="120000"/>
              </a:lnSpc>
              <a:spcAft>
                <a:spcPct val="0"/>
              </a:spcAft>
            </a:pPr>
            <a:r>
              <a:rPr lang="en-US" altLang="zh-CN" sz="2000" dirty="0"/>
              <a:t>2</a:t>
            </a:r>
            <a:r>
              <a:rPr lang="zh-CN" altLang="en-US" sz="2000" dirty="0"/>
              <a:t>）依次从</a:t>
            </a:r>
            <a:r>
              <a:rPr lang="en-US" altLang="zh-CN" sz="2000" dirty="0"/>
              <a:t>v</a:t>
            </a:r>
            <a:r>
              <a:rPr lang="zh-CN" altLang="en-US" sz="2000" dirty="0"/>
              <a:t>的未被访问的邻接点出发，继续对图进行深度优先遍历；</a:t>
            </a:r>
            <a:endParaRPr lang="zh-CN" altLang="en-US" sz="2000" dirty="0"/>
          </a:p>
          <a:p>
            <a:pPr lvl="2" indent="-135255">
              <a:lnSpc>
                <a:spcPct val="120000"/>
              </a:lnSpc>
            </a:pPr>
            <a:r>
              <a:rPr lang="zh-CN" altLang="en-US" sz="2000" dirty="0">
                <a:solidFill>
                  <a:srgbClr val="FF0000"/>
                </a:solidFill>
              </a:rPr>
              <a:t>时间复杂度：</a:t>
            </a:r>
            <a:r>
              <a:rPr lang="en-US" altLang="zh-CN" sz="2000" dirty="0">
                <a:solidFill>
                  <a:srgbClr val="FF0000"/>
                </a:solidFill>
              </a:rPr>
              <a:t>O(n*n)</a:t>
            </a:r>
            <a:endParaRPr lang="en-US" altLang="zh-CN" sz="2000" dirty="0">
              <a:solidFill>
                <a:srgbClr val="FF0000"/>
              </a:solidFill>
            </a:endParaRPr>
          </a:p>
          <a:p>
            <a:pPr marL="0" lvl="2">
              <a:lnSpc>
                <a:spcPct val="120000"/>
              </a:lnSpc>
            </a:pPr>
            <a:endParaRPr lang="en-US" altLang="zh-CN" sz="2000" dirty="0" smtClean="0"/>
          </a:p>
          <a:p>
            <a:pPr marL="0" lvl="2">
              <a:lnSpc>
                <a:spcPct val="120000"/>
              </a:lnSpc>
            </a:pPr>
            <a:endParaRPr sz="2000" dirty="0" smtClean="0">
              <a:latin typeface="宋体" panose="02010600030101010101" pitchFamily="2" charset="-122"/>
              <a:sym typeface="+mn-ea"/>
            </a:endParaRPr>
          </a:p>
          <a:p>
            <a:pPr marL="0" lvl="2">
              <a:lnSpc>
                <a:spcPct val="120000"/>
              </a:lnSpc>
            </a:pPr>
            <a:endParaRPr lang="zh-CN" altLang="en-US" sz="2000" b="1" dirty="0">
              <a:latin typeface="宋体" panose="02010600030101010101" pitchFamily="2" charset="-122"/>
            </a:endParaRPr>
          </a:p>
        </p:txBody>
      </p:sp>
      <p:sp>
        <p:nvSpPr>
          <p:cNvPr id="3" name="标题 2"/>
          <p:cNvSpPr>
            <a:spLocks noGrp="1"/>
          </p:cNvSpPr>
          <p:nvPr>
            <p:ph type="title"/>
          </p:nvPr>
        </p:nvSpPr>
        <p:spPr>
          <a:xfrm>
            <a:off x="746301" y="171219"/>
            <a:ext cx="4816300" cy="248285"/>
          </a:xfrm>
        </p:spPr>
        <p:txBody>
          <a:bodyPr/>
          <a:lstStyle/>
          <a:p>
            <a:r>
              <a:rPr lang="en-US" altLang="zh-CN" dirty="0" smtClean="0"/>
              <a:t>7.3 </a:t>
            </a:r>
            <a:r>
              <a:rPr lang="zh-CN" altLang="en-US" dirty="0" smtClean="0"/>
              <a:t>图的遍历</a:t>
            </a:r>
            <a:endParaRPr lang="en-US" altLang="zh-CN" dirty="0" smtClean="0"/>
          </a:p>
        </p:txBody>
      </p:sp>
      <p:sp>
        <p:nvSpPr>
          <p:cNvPr id="166" name="Rectangle 38"/>
          <p:cNvSpPr/>
          <p:nvPr/>
        </p:nvSpPr>
        <p:spPr>
          <a:xfrm>
            <a:off x="1711021" y="4042172"/>
            <a:ext cx="32060" cy="15004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975" b="1" i="1" dirty="0" smtClean="0">
                <a:solidFill>
                  <a:srgbClr val="000000"/>
                </a:solidFill>
                <a:latin typeface="Times" pitchFamily="18" charset="0"/>
              </a:rPr>
              <a:t> </a:t>
            </a:r>
            <a:endParaRPr lang="en-US" altLang="zh-CN" sz="3300" b="1" dirty="0">
              <a:solidFill>
                <a:srgbClr val="FF99FF"/>
              </a:solidFill>
            </a:endParaRPr>
          </a:p>
        </p:txBody>
      </p:sp>
      <p:sp>
        <p:nvSpPr>
          <p:cNvPr id="5" name="AutoShape 8"/>
          <p:cNvSpPr/>
          <p:nvPr/>
        </p:nvSpPr>
        <p:spPr>
          <a:xfrm>
            <a:off x="4116184" y="1765108"/>
            <a:ext cx="917972" cy="323850"/>
          </a:xfrm>
          <a:prstGeom prst="wedgeRectCallout">
            <a:avLst>
              <a:gd name="adj1" fmla="val -92023"/>
              <a:gd name="adj2" fmla="val 173528"/>
            </a:avLst>
          </a:prstGeom>
          <a:solidFill>
            <a:srgbClr val="00FF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zh-CN" altLang="en-US" sz="1800" b="1" dirty="0"/>
              <a:t>递归</a:t>
            </a:r>
            <a:endParaRPr lang="zh-CN" altLang="en-US"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spcBef>
                <a:spcPct val="0"/>
              </a:spcBef>
            </a:pPr>
            <a:r>
              <a:rPr lang="en-US" altLang="zh-CN" sz="1800" dirty="0"/>
              <a:t>2</a:t>
            </a:r>
            <a:r>
              <a:rPr lang="en-US" altLang="zh-CN" sz="1800" dirty="0" smtClean="0"/>
              <a:t>. </a:t>
            </a:r>
            <a:r>
              <a:rPr lang="zh-CN" altLang="en-US" sz="1800" dirty="0" smtClean="0"/>
              <a:t>基于邻接</a:t>
            </a:r>
            <a:r>
              <a:rPr lang="zh-CN" altLang="en-US" sz="1800" dirty="0"/>
              <a:t>表</a:t>
            </a:r>
            <a:r>
              <a:rPr lang="zh-CN" altLang="en-US" sz="1800" dirty="0" smtClean="0"/>
              <a:t>的</a:t>
            </a:r>
            <a:r>
              <a:rPr lang="en-US" altLang="zh-CN" sz="1800" dirty="0"/>
              <a:t>DFS</a:t>
            </a:r>
            <a:r>
              <a:rPr lang="zh-CN" altLang="en-US" sz="1800" dirty="0" smtClean="0"/>
              <a:t>算法</a:t>
            </a:r>
            <a:endParaRPr lang="en-US" altLang="zh-CN" sz="1800" dirty="0" smtClean="0"/>
          </a:p>
          <a:p>
            <a:pPr marL="273050" lvl="0" indent="-273050"/>
            <a:r>
              <a:rPr lang="zh-CN" altLang="en-US" sz="2100" dirty="0">
                <a:solidFill>
                  <a:srgbClr val="0000CC"/>
                </a:solidFill>
              </a:rPr>
              <a:t>核心问题：如何在</a:t>
            </a:r>
            <a:r>
              <a:rPr lang="zh-CN" altLang="en-US" sz="2100" dirty="0" smtClean="0">
                <a:solidFill>
                  <a:srgbClr val="0000CC"/>
                </a:solidFill>
              </a:rPr>
              <a:t>邻接</a:t>
            </a:r>
            <a:r>
              <a:rPr lang="zh-CN" altLang="en-US" sz="2100" dirty="0">
                <a:solidFill>
                  <a:srgbClr val="0000CC"/>
                </a:solidFill>
              </a:rPr>
              <a:t>表</a:t>
            </a:r>
            <a:r>
              <a:rPr lang="zh-CN" altLang="en-US" sz="2100" dirty="0" smtClean="0">
                <a:solidFill>
                  <a:srgbClr val="0000CC"/>
                </a:solidFill>
              </a:rPr>
              <a:t>中</a:t>
            </a:r>
            <a:r>
              <a:rPr lang="zh-CN" altLang="en-US" sz="2100" dirty="0">
                <a:solidFill>
                  <a:srgbClr val="0000CC"/>
                </a:solidFill>
              </a:rPr>
              <a:t>沿深度进行遍历</a:t>
            </a:r>
            <a:endParaRPr lang="zh-CN" altLang="en-US" sz="2100" dirty="0">
              <a:solidFill>
                <a:srgbClr val="0000CC"/>
              </a:solidFill>
            </a:endParaRPr>
          </a:p>
          <a:p>
            <a:pPr lvl="2" indent="-135255">
              <a:lnSpc>
                <a:spcPct val="120000"/>
              </a:lnSpc>
            </a:pPr>
            <a:endParaRPr lang="en-US" altLang="zh-CN" sz="2000" dirty="0" smtClean="0">
              <a:solidFill>
                <a:srgbClr val="FF0000"/>
              </a:solidFill>
            </a:endParaRPr>
          </a:p>
          <a:p>
            <a:pPr lvl="2" indent="-135255">
              <a:lnSpc>
                <a:spcPct val="120000"/>
              </a:lnSpc>
            </a:pPr>
            <a:r>
              <a:rPr lang="zh-CN" altLang="en-US" sz="2000" dirty="0" smtClean="0">
                <a:solidFill>
                  <a:srgbClr val="FF0000"/>
                </a:solidFill>
              </a:rPr>
              <a:t>时间</a:t>
            </a:r>
            <a:r>
              <a:rPr lang="zh-CN" altLang="en-US" sz="2000" dirty="0">
                <a:solidFill>
                  <a:srgbClr val="FF0000"/>
                </a:solidFill>
              </a:rPr>
              <a:t>复杂度：</a:t>
            </a:r>
            <a:r>
              <a:rPr lang="en-US" altLang="zh-CN" sz="2000" dirty="0" smtClean="0">
                <a:solidFill>
                  <a:srgbClr val="FF0000"/>
                </a:solidFill>
              </a:rPr>
              <a:t>O(</a:t>
            </a:r>
            <a:r>
              <a:rPr lang="en-US" altLang="zh-CN" sz="2000" dirty="0" err="1" smtClean="0">
                <a:solidFill>
                  <a:srgbClr val="FF0000"/>
                </a:solidFill>
              </a:rPr>
              <a:t>n+e</a:t>
            </a:r>
            <a:r>
              <a:rPr lang="en-US" altLang="zh-CN" sz="2000" dirty="0" smtClean="0">
                <a:solidFill>
                  <a:srgbClr val="FF0000"/>
                </a:solidFill>
              </a:rPr>
              <a:t>)</a:t>
            </a:r>
            <a:endParaRPr lang="en-US" altLang="zh-CN" sz="2000" dirty="0">
              <a:solidFill>
                <a:srgbClr val="FF0000"/>
              </a:solidFill>
            </a:endParaRPr>
          </a:p>
          <a:p>
            <a:pPr marL="0" lvl="2">
              <a:lnSpc>
                <a:spcPct val="120000"/>
              </a:lnSpc>
            </a:pPr>
            <a:endParaRPr lang="en-US" altLang="zh-CN" sz="2000" dirty="0" smtClean="0"/>
          </a:p>
          <a:p>
            <a:pPr marL="0" lvl="2">
              <a:lnSpc>
                <a:spcPct val="120000"/>
              </a:lnSpc>
            </a:pPr>
            <a:endParaRPr sz="2000" dirty="0" smtClean="0">
              <a:latin typeface="宋体" panose="02010600030101010101" pitchFamily="2" charset="-122"/>
              <a:sym typeface="+mn-ea"/>
            </a:endParaRPr>
          </a:p>
          <a:p>
            <a:pPr marL="0" lvl="2">
              <a:lnSpc>
                <a:spcPct val="120000"/>
              </a:lnSpc>
            </a:pPr>
            <a:endParaRPr lang="zh-CN" altLang="en-US" sz="2000" b="1" dirty="0">
              <a:latin typeface="宋体" panose="02010600030101010101" pitchFamily="2" charset="-122"/>
            </a:endParaRPr>
          </a:p>
        </p:txBody>
      </p:sp>
      <p:sp>
        <p:nvSpPr>
          <p:cNvPr id="3" name="标题 2"/>
          <p:cNvSpPr>
            <a:spLocks noGrp="1"/>
          </p:cNvSpPr>
          <p:nvPr>
            <p:ph type="title"/>
          </p:nvPr>
        </p:nvSpPr>
        <p:spPr>
          <a:xfrm>
            <a:off x="746301" y="171219"/>
            <a:ext cx="4816300" cy="248285"/>
          </a:xfrm>
        </p:spPr>
        <p:txBody>
          <a:bodyPr/>
          <a:lstStyle/>
          <a:p>
            <a:r>
              <a:rPr lang="en-US" altLang="zh-CN" dirty="0" smtClean="0"/>
              <a:t>7.3 </a:t>
            </a:r>
            <a:r>
              <a:rPr lang="zh-CN" altLang="en-US" dirty="0" smtClean="0"/>
              <a:t>图的遍历</a:t>
            </a:r>
            <a:endParaRPr lang="en-US" altLang="zh-CN" dirty="0" smtClean="0"/>
          </a:p>
        </p:txBody>
      </p:sp>
      <p:sp>
        <p:nvSpPr>
          <p:cNvPr id="166" name="Rectangle 38"/>
          <p:cNvSpPr/>
          <p:nvPr/>
        </p:nvSpPr>
        <p:spPr>
          <a:xfrm>
            <a:off x="1711021" y="4042172"/>
            <a:ext cx="32060" cy="15004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975" b="1" i="1" dirty="0" smtClean="0">
                <a:solidFill>
                  <a:srgbClr val="000000"/>
                </a:solidFill>
                <a:latin typeface="Times" pitchFamily="18" charset="0"/>
              </a:rPr>
              <a:t> </a:t>
            </a:r>
            <a:endParaRPr lang="en-US" altLang="zh-CN" sz="3300" b="1" dirty="0">
              <a:solidFill>
                <a:srgbClr val="FF99FF"/>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0" eaLnBrk="1" hangingPunct="1">
              <a:lnSpc>
                <a:spcPct val="110000"/>
              </a:lnSpc>
              <a:spcBef>
                <a:spcPct val="0"/>
              </a:spcBef>
            </a:pPr>
            <a:r>
              <a:rPr lang="zh-CN" altLang="en-US" sz="1800" dirty="0" smtClean="0"/>
              <a:t>二、</a:t>
            </a:r>
            <a:r>
              <a:rPr lang="en-US" altLang="zh-CN" sz="1800" dirty="0" smtClean="0"/>
              <a:t>BFS</a:t>
            </a:r>
            <a:r>
              <a:rPr lang="zh-CN" altLang="en-US" sz="1800" dirty="0" smtClean="0"/>
              <a:t>算法</a:t>
            </a:r>
            <a:endParaRPr lang="en-US" altLang="zh-CN" sz="1800" dirty="0" smtClean="0"/>
          </a:p>
          <a:p>
            <a:pPr marL="744855" lvl="2" indent="-609600">
              <a:lnSpc>
                <a:spcPct val="100000"/>
              </a:lnSpc>
            </a:pPr>
            <a:r>
              <a:rPr lang="en-US" altLang="zh-CN" sz="2000" dirty="0" smtClean="0">
                <a:latin typeface="宋体" panose="02010600030101010101" pitchFamily="2" charset="-122"/>
              </a:rPr>
              <a:t>1</a:t>
            </a:r>
            <a:r>
              <a:rPr lang="zh-CN" altLang="en-US" sz="2000" dirty="0">
                <a:latin typeface="宋体" panose="02010600030101010101" pitchFamily="2" charset="-122"/>
              </a:rPr>
              <a:t>）从图中某未访问过的顶点</a:t>
            </a:r>
            <a:r>
              <a:rPr lang="en-US" altLang="zh-CN" sz="2000" dirty="0">
                <a:latin typeface="宋体" panose="02010600030101010101" pitchFamily="2" charset="-122"/>
              </a:rPr>
              <a:t>vi</a:t>
            </a:r>
            <a:r>
              <a:rPr lang="zh-CN" altLang="en-US" sz="2000" dirty="0">
                <a:latin typeface="宋体" panose="02010600030101010101" pitchFamily="2" charset="-122"/>
              </a:rPr>
              <a:t>出发，访问顶点</a:t>
            </a:r>
            <a:r>
              <a:rPr lang="en-US" altLang="zh-CN" sz="2000" dirty="0">
                <a:latin typeface="宋体" panose="02010600030101010101" pitchFamily="2" charset="-122"/>
              </a:rPr>
              <a:t>vi</a:t>
            </a:r>
            <a:r>
              <a:rPr lang="zh-CN" altLang="en-US" sz="2000" dirty="0">
                <a:latin typeface="宋体" panose="02010600030101010101" pitchFamily="2" charset="-122"/>
              </a:rPr>
              <a:t>；</a:t>
            </a:r>
            <a:endParaRPr lang="zh-CN" altLang="en-US" sz="2000" dirty="0">
              <a:latin typeface="宋体" panose="02010600030101010101" pitchFamily="2" charset="-122"/>
            </a:endParaRPr>
          </a:p>
          <a:p>
            <a:pPr marL="744855" lvl="2" indent="-609600">
              <a:lnSpc>
                <a:spcPct val="100000"/>
              </a:lnSpc>
            </a:pPr>
            <a:r>
              <a:rPr lang="en-US" altLang="zh-CN" sz="2000" dirty="0">
                <a:latin typeface="宋体" panose="02010600030101010101" pitchFamily="2" charset="-122"/>
              </a:rPr>
              <a:t>2</a:t>
            </a:r>
            <a:r>
              <a:rPr lang="zh-CN" altLang="en-US" sz="2000" dirty="0">
                <a:latin typeface="宋体" panose="02010600030101010101" pitchFamily="2" charset="-122"/>
              </a:rPr>
              <a:t>）访问</a:t>
            </a:r>
            <a:r>
              <a:rPr lang="en-US" altLang="zh-CN" sz="2000" dirty="0">
                <a:latin typeface="宋体" panose="02010600030101010101" pitchFamily="2" charset="-122"/>
              </a:rPr>
              <a:t>vi</a:t>
            </a:r>
            <a:r>
              <a:rPr lang="zh-CN" altLang="en-US" sz="2000" dirty="0">
                <a:latin typeface="宋体" panose="02010600030101010101" pitchFamily="2" charset="-122"/>
              </a:rPr>
              <a:t>的所有未被访问的邻接点</a:t>
            </a:r>
            <a:r>
              <a:rPr lang="en-US" altLang="zh-CN" sz="2000" dirty="0">
                <a:latin typeface="宋体" panose="02010600030101010101" pitchFamily="2" charset="-122"/>
              </a:rPr>
              <a:t>w</a:t>
            </a:r>
            <a:r>
              <a:rPr lang="en-US" altLang="zh-CN" sz="2000" baseline="-25000" dirty="0">
                <a:latin typeface="宋体" panose="02010600030101010101" pitchFamily="2" charset="-122"/>
              </a:rPr>
              <a:t>1</a:t>
            </a:r>
            <a:r>
              <a:rPr lang="en-US" altLang="zh-CN" sz="2000" dirty="0">
                <a:latin typeface="宋体" panose="02010600030101010101" pitchFamily="2" charset="-122"/>
              </a:rPr>
              <a:t>,w</a:t>
            </a:r>
            <a:r>
              <a:rPr lang="en-US" altLang="zh-CN" sz="2000" baseline="-25000" dirty="0">
                <a:latin typeface="宋体" panose="02010600030101010101" pitchFamily="2" charset="-122"/>
              </a:rPr>
              <a:t>2</a:t>
            </a:r>
            <a:r>
              <a:rPr lang="en-US" altLang="zh-CN" sz="2000" dirty="0">
                <a:latin typeface="宋体" panose="02010600030101010101" pitchFamily="2" charset="-122"/>
              </a:rPr>
              <a:t>,</a:t>
            </a:r>
            <a:r>
              <a:rPr lang="en-US" altLang="zh-CN" sz="2000" dirty="0"/>
              <a:t>…</a:t>
            </a:r>
            <a:r>
              <a:rPr lang="en-US" altLang="zh-CN" sz="2000" dirty="0" err="1">
                <a:latin typeface="宋体" panose="02010600030101010101" pitchFamily="2" charset="-122"/>
              </a:rPr>
              <a:t>w</a:t>
            </a:r>
            <a:r>
              <a:rPr lang="en-US" altLang="zh-CN" sz="2000" baseline="-25000" dirty="0" err="1">
                <a:latin typeface="宋体" panose="02010600030101010101" pitchFamily="2" charset="-122"/>
              </a:rPr>
              <a:t>k</a:t>
            </a:r>
            <a:r>
              <a:rPr lang="zh-CN" altLang="en-US" sz="2000" dirty="0">
                <a:latin typeface="宋体" panose="02010600030101010101" pitchFamily="2" charset="-122"/>
              </a:rPr>
              <a:t>；</a:t>
            </a:r>
            <a:endParaRPr lang="zh-CN" altLang="en-US" sz="2000" dirty="0">
              <a:latin typeface="宋体" panose="02010600030101010101" pitchFamily="2" charset="-122"/>
            </a:endParaRPr>
          </a:p>
          <a:p>
            <a:pPr marL="182880" lvl="2" indent="-47625">
              <a:lnSpc>
                <a:spcPct val="100000"/>
              </a:lnSpc>
            </a:pPr>
            <a:r>
              <a:rPr lang="en-US" altLang="zh-CN" sz="2000" dirty="0">
                <a:latin typeface="宋体" panose="02010600030101010101" pitchFamily="2" charset="-122"/>
              </a:rPr>
              <a:t>3</a:t>
            </a:r>
            <a:r>
              <a:rPr lang="zh-CN" altLang="en-US" sz="2000" dirty="0">
                <a:latin typeface="宋体" panose="02010600030101010101" pitchFamily="2" charset="-122"/>
              </a:rPr>
              <a:t>）依次从这些邻接点出发，访问它们的所有未被访问的邻接点</a:t>
            </a:r>
            <a:r>
              <a:rPr lang="en-US" altLang="zh-CN" sz="2000" dirty="0">
                <a:latin typeface="宋体" panose="02010600030101010101" pitchFamily="2" charset="-122"/>
              </a:rPr>
              <a:t>,</a:t>
            </a:r>
            <a:r>
              <a:rPr lang="zh-CN" altLang="en-US" sz="2000" dirty="0">
                <a:latin typeface="宋体" panose="02010600030101010101" pitchFamily="2" charset="-122"/>
              </a:rPr>
              <a:t>直到     图中所有访问过的顶点的邻接点都被访问</a:t>
            </a:r>
            <a:r>
              <a:rPr lang="zh-CN" altLang="en-US" sz="2000" dirty="0" smtClean="0">
                <a:latin typeface="宋体" panose="02010600030101010101" pitchFamily="2" charset="-122"/>
              </a:rPr>
              <a:t>；</a:t>
            </a:r>
            <a:endParaRPr lang="en-US" altLang="zh-CN" sz="2000" dirty="0" smtClean="0">
              <a:latin typeface="宋体" panose="02010600030101010101" pitchFamily="2" charset="-122"/>
            </a:endParaRPr>
          </a:p>
          <a:p>
            <a:pPr marL="182880" lvl="2" indent="-47625">
              <a:lnSpc>
                <a:spcPct val="100000"/>
              </a:lnSpc>
            </a:pPr>
            <a:r>
              <a:rPr lang="zh-CN" altLang="en-US" sz="2000" dirty="0">
                <a:solidFill>
                  <a:schemeClr val="accent2"/>
                </a:solidFill>
              </a:rPr>
              <a:t>问题：如何保证邻接点的访问顺序？</a:t>
            </a:r>
            <a:endParaRPr lang="zh-CN" altLang="en-US" sz="2000" dirty="0">
              <a:latin typeface="宋体" panose="02010600030101010101" pitchFamily="2" charset="-122"/>
            </a:endParaRPr>
          </a:p>
          <a:p>
            <a:pPr marL="0" lvl="2">
              <a:lnSpc>
                <a:spcPct val="120000"/>
              </a:lnSpc>
            </a:pPr>
            <a:endParaRPr lang="en-US" altLang="zh-CN" sz="2000" dirty="0" smtClean="0"/>
          </a:p>
          <a:p>
            <a:pPr marL="0" lvl="2">
              <a:lnSpc>
                <a:spcPct val="120000"/>
              </a:lnSpc>
            </a:pPr>
            <a:endParaRPr sz="2000" dirty="0" smtClean="0">
              <a:latin typeface="宋体" panose="02010600030101010101" pitchFamily="2" charset="-122"/>
              <a:sym typeface="+mn-ea"/>
            </a:endParaRPr>
          </a:p>
          <a:p>
            <a:pPr marL="0" lvl="2">
              <a:lnSpc>
                <a:spcPct val="120000"/>
              </a:lnSpc>
            </a:pPr>
            <a:endParaRPr lang="zh-CN" altLang="en-US" sz="2000" b="1" dirty="0">
              <a:latin typeface="宋体" panose="02010600030101010101" pitchFamily="2" charset="-122"/>
            </a:endParaRPr>
          </a:p>
        </p:txBody>
      </p:sp>
      <p:sp>
        <p:nvSpPr>
          <p:cNvPr id="3" name="标题 2"/>
          <p:cNvSpPr>
            <a:spLocks noGrp="1"/>
          </p:cNvSpPr>
          <p:nvPr>
            <p:ph type="title"/>
          </p:nvPr>
        </p:nvSpPr>
        <p:spPr>
          <a:xfrm>
            <a:off x="746301" y="171219"/>
            <a:ext cx="4816300" cy="248285"/>
          </a:xfrm>
        </p:spPr>
        <p:txBody>
          <a:bodyPr/>
          <a:lstStyle/>
          <a:p>
            <a:r>
              <a:rPr lang="en-US" altLang="zh-CN" dirty="0" smtClean="0"/>
              <a:t>7.3 </a:t>
            </a:r>
            <a:r>
              <a:rPr lang="zh-CN" altLang="en-US" dirty="0" smtClean="0"/>
              <a:t>图的遍历</a:t>
            </a:r>
            <a:endParaRPr lang="en-US" altLang="zh-CN" dirty="0" smtClean="0"/>
          </a:p>
        </p:txBody>
      </p:sp>
      <p:sp>
        <p:nvSpPr>
          <p:cNvPr id="166" name="Rectangle 38"/>
          <p:cNvSpPr/>
          <p:nvPr/>
        </p:nvSpPr>
        <p:spPr>
          <a:xfrm>
            <a:off x="1711021" y="4042172"/>
            <a:ext cx="32060" cy="15004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975" b="1" i="1" dirty="0" smtClean="0">
                <a:solidFill>
                  <a:srgbClr val="000000"/>
                </a:solidFill>
                <a:latin typeface="Times" pitchFamily="18" charset="0"/>
              </a:rPr>
              <a:t> </a:t>
            </a:r>
            <a:endParaRPr lang="en-US" altLang="zh-CN" sz="3300" b="1" dirty="0">
              <a:solidFill>
                <a:srgbClr val="FF99FF"/>
              </a:solidFill>
            </a:endParaRPr>
          </a:p>
        </p:txBody>
      </p:sp>
      <p:grpSp>
        <p:nvGrpSpPr>
          <p:cNvPr id="5" name="Group 3"/>
          <p:cNvGrpSpPr/>
          <p:nvPr/>
        </p:nvGrpSpPr>
        <p:grpSpPr>
          <a:xfrm>
            <a:off x="528070" y="2571143"/>
            <a:ext cx="2481263" cy="2930078"/>
            <a:chOff x="1114" y="1526"/>
            <a:chExt cx="1591" cy="1630"/>
          </a:xfrm>
        </p:grpSpPr>
        <p:sp>
          <p:nvSpPr>
            <p:cNvPr id="6" name="Line 4"/>
            <p:cNvSpPr/>
            <p:nvPr/>
          </p:nvSpPr>
          <p:spPr>
            <a:xfrm flipV="1">
              <a:off x="1691" y="1695"/>
              <a:ext cx="438" cy="400"/>
            </a:xfrm>
            <a:prstGeom prst="line">
              <a:avLst/>
            </a:prstGeom>
            <a:ln w="12700" cap="flat" cmpd="sng">
              <a:solidFill>
                <a:srgbClr val="000000"/>
              </a:solidFill>
              <a:prstDash val="solid"/>
              <a:headEnd type="none" w="med" len="med"/>
              <a:tailEnd type="none" w="med" len="med"/>
            </a:ln>
          </p:spPr>
        </p:sp>
        <p:sp>
          <p:nvSpPr>
            <p:cNvPr id="7" name="Line 5"/>
            <p:cNvSpPr/>
            <p:nvPr/>
          </p:nvSpPr>
          <p:spPr>
            <a:xfrm flipV="1">
              <a:off x="1222" y="1695"/>
              <a:ext cx="215" cy="254"/>
            </a:xfrm>
            <a:prstGeom prst="line">
              <a:avLst/>
            </a:prstGeom>
            <a:ln w="12700" cap="flat" cmpd="sng">
              <a:solidFill>
                <a:srgbClr val="000000"/>
              </a:solidFill>
              <a:prstDash val="solid"/>
              <a:headEnd type="none" w="med" len="med"/>
              <a:tailEnd type="none" w="med" len="med"/>
            </a:ln>
          </p:spPr>
        </p:sp>
        <p:sp>
          <p:nvSpPr>
            <p:cNvPr id="8" name="Line 6"/>
            <p:cNvSpPr/>
            <p:nvPr/>
          </p:nvSpPr>
          <p:spPr>
            <a:xfrm>
              <a:off x="1222" y="2057"/>
              <a:ext cx="215" cy="546"/>
            </a:xfrm>
            <a:prstGeom prst="line">
              <a:avLst/>
            </a:prstGeom>
            <a:ln w="12700" cap="flat" cmpd="sng">
              <a:solidFill>
                <a:srgbClr val="000000"/>
              </a:solidFill>
              <a:prstDash val="solid"/>
              <a:headEnd type="none" w="med" len="med"/>
              <a:tailEnd type="none" w="med" len="med"/>
            </a:ln>
          </p:spPr>
        </p:sp>
        <p:sp>
          <p:nvSpPr>
            <p:cNvPr id="9" name="Line 7"/>
            <p:cNvSpPr/>
            <p:nvPr/>
          </p:nvSpPr>
          <p:spPr>
            <a:xfrm>
              <a:off x="1253" y="2019"/>
              <a:ext cx="369" cy="115"/>
            </a:xfrm>
            <a:prstGeom prst="line">
              <a:avLst/>
            </a:prstGeom>
            <a:ln w="12700" cap="flat" cmpd="sng">
              <a:solidFill>
                <a:srgbClr val="000000"/>
              </a:solidFill>
              <a:prstDash val="solid"/>
              <a:headEnd type="none" w="med" len="med"/>
              <a:tailEnd type="none" w="med" len="med"/>
            </a:ln>
          </p:spPr>
        </p:sp>
        <p:sp>
          <p:nvSpPr>
            <p:cNvPr id="10" name="Line 8"/>
            <p:cNvSpPr/>
            <p:nvPr/>
          </p:nvSpPr>
          <p:spPr>
            <a:xfrm>
              <a:off x="1729" y="2165"/>
              <a:ext cx="438" cy="184"/>
            </a:xfrm>
            <a:prstGeom prst="line">
              <a:avLst/>
            </a:prstGeom>
            <a:ln w="12700" cap="flat" cmpd="sng">
              <a:solidFill>
                <a:srgbClr val="000000"/>
              </a:solidFill>
              <a:prstDash val="solid"/>
              <a:headEnd type="none" w="med" len="med"/>
              <a:tailEnd type="none" w="med" len="med"/>
            </a:ln>
          </p:spPr>
        </p:sp>
        <p:sp>
          <p:nvSpPr>
            <p:cNvPr id="11" name="Line 9"/>
            <p:cNvSpPr/>
            <p:nvPr/>
          </p:nvSpPr>
          <p:spPr>
            <a:xfrm>
              <a:off x="2198" y="1695"/>
              <a:ext cx="399" cy="324"/>
            </a:xfrm>
            <a:prstGeom prst="line">
              <a:avLst/>
            </a:prstGeom>
            <a:ln w="12700" cap="flat" cmpd="sng">
              <a:solidFill>
                <a:srgbClr val="000000"/>
              </a:solidFill>
              <a:prstDash val="solid"/>
              <a:headEnd type="none" w="med" len="med"/>
              <a:tailEnd type="none" w="med" len="med"/>
            </a:ln>
          </p:spPr>
        </p:sp>
        <p:sp>
          <p:nvSpPr>
            <p:cNvPr id="12" name="Line 10"/>
            <p:cNvSpPr/>
            <p:nvPr/>
          </p:nvSpPr>
          <p:spPr>
            <a:xfrm>
              <a:off x="2275" y="2419"/>
              <a:ext cx="161" cy="146"/>
            </a:xfrm>
            <a:prstGeom prst="line">
              <a:avLst/>
            </a:prstGeom>
            <a:ln w="12700" cap="flat" cmpd="sng">
              <a:solidFill>
                <a:srgbClr val="000000"/>
              </a:solidFill>
              <a:prstDash val="solid"/>
              <a:headEnd type="none" w="med" len="med"/>
              <a:tailEnd type="none" w="med" len="med"/>
            </a:ln>
          </p:spPr>
        </p:sp>
        <p:sp>
          <p:nvSpPr>
            <p:cNvPr id="13" name="Freeform 11"/>
            <p:cNvSpPr/>
            <p:nvPr/>
          </p:nvSpPr>
          <p:spPr>
            <a:xfrm>
              <a:off x="1399" y="1549"/>
              <a:ext cx="184" cy="185"/>
            </a:xfrm>
            <a:custGeom>
              <a:avLst/>
              <a:gdLst>
                <a:gd name="txL" fmla="*/ 0 w 184"/>
                <a:gd name="txT" fmla="*/ 0 h 185"/>
                <a:gd name="txR" fmla="*/ 184 w 184"/>
                <a:gd name="txB" fmla="*/ 185 h 185"/>
              </a:gdLst>
              <a:ahLst/>
              <a:cxnLst>
                <a:cxn ang="0">
                  <a:pos x="0" y="93"/>
                </a:cxn>
                <a:cxn ang="0">
                  <a:pos x="15" y="46"/>
                </a:cxn>
                <a:cxn ang="0">
                  <a:pos x="46" y="16"/>
                </a:cxn>
                <a:cxn ang="0">
                  <a:pos x="92" y="0"/>
                </a:cxn>
                <a:cxn ang="0">
                  <a:pos x="138" y="16"/>
                </a:cxn>
                <a:cxn ang="0">
                  <a:pos x="169" y="46"/>
                </a:cxn>
                <a:cxn ang="0">
                  <a:pos x="184" y="93"/>
                </a:cxn>
                <a:cxn ang="0">
                  <a:pos x="169" y="139"/>
                </a:cxn>
                <a:cxn ang="0">
                  <a:pos x="138" y="169"/>
                </a:cxn>
                <a:cxn ang="0">
                  <a:pos x="92" y="185"/>
                </a:cxn>
                <a:cxn ang="0">
                  <a:pos x="46" y="169"/>
                </a:cxn>
                <a:cxn ang="0">
                  <a:pos x="15" y="139"/>
                </a:cxn>
                <a:cxn ang="0">
                  <a:pos x="0" y="93"/>
                </a:cxn>
              </a:cxnLst>
              <a:rect l="txL" t="txT" r="txR" b="txB"/>
              <a:pathLst>
                <a:path w="184" h="185">
                  <a:moveTo>
                    <a:pt x="0" y="93"/>
                  </a:moveTo>
                  <a:lnTo>
                    <a:pt x="15" y="46"/>
                  </a:lnTo>
                  <a:lnTo>
                    <a:pt x="46" y="16"/>
                  </a:lnTo>
                  <a:lnTo>
                    <a:pt x="92" y="0"/>
                  </a:lnTo>
                  <a:lnTo>
                    <a:pt x="138" y="16"/>
                  </a:lnTo>
                  <a:lnTo>
                    <a:pt x="169" y="46"/>
                  </a:lnTo>
                  <a:lnTo>
                    <a:pt x="184" y="93"/>
                  </a:lnTo>
                  <a:lnTo>
                    <a:pt x="169" y="139"/>
                  </a:lnTo>
                  <a:lnTo>
                    <a:pt x="138" y="169"/>
                  </a:lnTo>
                  <a:lnTo>
                    <a:pt x="92" y="185"/>
                  </a:lnTo>
                  <a:lnTo>
                    <a:pt x="46" y="169"/>
                  </a:lnTo>
                  <a:lnTo>
                    <a:pt x="15" y="139"/>
                  </a:lnTo>
                  <a:lnTo>
                    <a:pt x="0" y="93"/>
                  </a:lnTo>
                  <a:close/>
                </a:path>
              </a:pathLst>
            </a:custGeom>
            <a:solidFill>
              <a:srgbClr val="FFFFFF">
                <a:alpha val="100000"/>
              </a:srgbClr>
            </a:solidFill>
            <a:ln w="12700"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14" name="Rectangle 12"/>
            <p:cNvSpPr/>
            <p:nvPr/>
          </p:nvSpPr>
          <p:spPr>
            <a:xfrm>
              <a:off x="1490" y="1580"/>
              <a:ext cx="40" cy="8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975" b="1" dirty="0">
                  <a:solidFill>
                    <a:srgbClr val="000000"/>
                  </a:solidFill>
                  <a:latin typeface="Times" pitchFamily="18" charset="0"/>
                </a:rPr>
                <a:t>2</a:t>
              </a:r>
              <a:endParaRPr lang="en-US" altLang="zh-CN" sz="3300" b="1" dirty="0">
                <a:solidFill>
                  <a:srgbClr val="FF99FF"/>
                </a:solidFill>
              </a:endParaRPr>
            </a:p>
          </p:txBody>
        </p:sp>
        <p:sp>
          <p:nvSpPr>
            <p:cNvPr id="15" name="Line 13"/>
            <p:cNvSpPr/>
            <p:nvPr/>
          </p:nvSpPr>
          <p:spPr>
            <a:xfrm>
              <a:off x="1583" y="1642"/>
              <a:ext cx="469" cy="1"/>
            </a:xfrm>
            <a:prstGeom prst="line">
              <a:avLst/>
            </a:prstGeom>
            <a:ln w="12700" cap="flat" cmpd="sng">
              <a:solidFill>
                <a:srgbClr val="000000"/>
              </a:solidFill>
              <a:prstDash val="solid"/>
              <a:headEnd type="none" w="med" len="med"/>
              <a:tailEnd type="none" w="med" len="med"/>
            </a:ln>
          </p:spPr>
        </p:sp>
        <p:sp>
          <p:nvSpPr>
            <p:cNvPr id="16" name="Freeform 14"/>
            <p:cNvSpPr/>
            <p:nvPr/>
          </p:nvSpPr>
          <p:spPr>
            <a:xfrm>
              <a:off x="2052" y="1549"/>
              <a:ext cx="184" cy="185"/>
            </a:xfrm>
            <a:custGeom>
              <a:avLst/>
              <a:gdLst>
                <a:gd name="txL" fmla="*/ 0 w 184"/>
                <a:gd name="txT" fmla="*/ 0 h 185"/>
                <a:gd name="txR" fmla="*/ 184 w 184"/>
                <a:gd name="txB" fmla="*/ 185 h 185"/>
              </a:gdLst>
              <a:ahLst/>
              <a:cxnLst>
                <a:cxn ang="0">
                  <a:pos x="0" y="93"/>
                </a:cxn>
                <a:cxn ang="0">
                  <a:pos x="15" y="46"/>
                </a:cxn>
                <a:cxn ang="0">
                  <a:pos x="46" y="16"/>
                </a:cxn>
                <a:cxn ang="0">
                  <a:pos x="92" y="0"/>
                </a:cxn>
                <a:cxn ang="0">
                  <a:pos x="138" y="16"/>
                </a:cxn>
                <a:cxn ang="0">
                  <a:pos x="169" y="46"/>
                </a:cxn>
                <a:cxn ang="0">
                  <a:pos x="184" y="93"/>
                </a:cxn>
                <a:cxn ang="0">
                  <a:pos x="169" y="139"/>
                </a:cxn>
                <a:cxn ang="0">
                  <a:pos x="138" y="169"/>
                </a:cxn>
                <a:cxn ang="0">
                  <a:pos x="92" y="185"/>
                </a:cxn>
                <a:cxn ang="0">
                  <a:pos x="46" y="169"/>
                </a:cxn>
                <a:cxn ang="0">
                  <a:pos x="15" y="139"/>
                </a:cxn>
                <a:cxn ang="0">
                  <a:pos x="0" y="93"/>
                </a:cxn>
              </a:cxnLst>
              <a:rect l="txL" t="txT" r="txR" b="txB"/>
              <a:pathLst>
                <a:path w="184" h="185">
                  <a:moveTo>
                    <a:pt x="0" y="93"/>
                  </a:moveTo>
                  <a:lnTo>
                    <a:pt x="15" y="46"/>
                  </a:lnTo>
                  <a:lnTo>
                    <a:pt x="46" y="16"/>
                  </a:lnTo>
                  <a:lnTo>
                    <a:pt x="92" y="0"/>
                  </a:lnTo>
                  <a:lnTo>
                    <a:pt x="138" y="16"/>
                  </a:lnTo>
                  <a:lnTo>
                    <a:pt x="169" y="46"/>
                  </a:lnTo>
                  <a:lnTo>
                    <a:pt x="184" y="93"/>
                  </a:lnTo>
                  <a:lnTo>
                    <a:pt x="169" y="139"/>
                  </a:lnTo>
                  <a:lnTo>
                    <a:pt x="138" y="169"/>
                  </a:lnTo>
                  <a:lnTo>
                    <a:pt x="92" y="185"/>
                  </a:lnTo>
                  <a:lnTo>
                    <a:pt x="46" y="169"/>
                  </a:lnTo>
                  <a:lnTo>
                    <a:pt x="15" y="139"/>
                  </a:lnTo>
                  <a:lnTo>
                    <a:pt x="0" y="93"/>
                  </a:lnTo>
                  <a:close/>
                </a:path>
              </a:pathLst>
            </a:custGeom>
            <a:solidFill>
              <a:srgbClr val="FFFFFF">
                <a:alpha val="100000"/>
              </a:srgbClr>
            </a:solidFill>
            <a:ln w="12700"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17" name="Rectangle 15"/>
            <p:cNvSpPr/>
            <p:nvPr/>
          </p:nvSpPr>
          <p:spPr>
            <a:xfrm>
              <a:off x="2143" y="1580"/>
              <a:ext cx="40" cy="8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975" b="1" dirty="0">
                  <a:solidFill>
                    <a:srgbClr val="000000"/>
                  </a:solidFill>
                  <a:latin typeface="Times" pitchFamily="18" charset="0"/>
                </a:rPr>
                <a:t>5</a:t>
              </a:r>
              <a:endParaRPr lang="en-US" altLang="zh-CN" sz="3300" b="1" dirty="0">
                <a:solidFill>
                  <a:srgbClr val="FF99FF"/>
                </a:solidFill>
              </a:endParaRPr>
            </a:p>
          </p:txBody>
        </p:sp>
        <p:sp>
          <p:nvSpPr>
            <p:cNvPr id="18" name="Line 16"/>
            <p:cNvSpPr/>
            <p:nvPr/>
          </p:nvSpPr>
          <p:spPr>
            <a:xfrm flipH="1">
              <a:off x="2436" y="2165"/>
              <a:ext cx="184" cy="400"/>
            </a:xfrm>
            <a:prstGeom prst="line">
              <a:avLst/>
            </a:prstGeom>
            <a:ln w="12700" cap="flat" cmpd="sng">
              <a:solidFill>
                <a:srgbClr val="000000"/>
              </a:solidFill>
              <a:prstDash val="solid"/>
              <a:headEnd type="none" w="med" len="med"/>
              <a:tailEnd type="none" w="med" len="med"/>
            </a:ln>
          </p:spPr>
        </p:sp>
        <p:sp>
          <p:nvSpPr>
            <p:cNvPr id="19" name="Freeform 17"/>
            <p:cNvSpPr/>
            <p:nvPr/>
          </p:nvSpPr>
          <p:spPr>
            <a:xfrm>
              <a:off x="1399" y="2565"/>
              <a:ext cx="184" cy="184"/>
            </a:xfrm>
            <a:custGeom>
              <a:avLst/>
              <a:gdLst>
                <a:gd name="txL" fmla="*/ 0 w 184"/>
                <a:gd name="txT" fmla="*/ 0 h 184"/>
                <a:gd name="txR" fmla="*/ 184 w 184"/>
                <a:gd name="txB" fmla="*/ 184 h 184"/>
              </a:gdLst>
              <a:ahLst/>
              <a:cxnLst>
                <a:cxn ang="0">
                  <a:pos x="0" y="92"/>
                </a:cxn>
                <a:cxn ang="0">
                  <a:pos x="15" y="46"/>
                </a:cxn>
                <a:cxn ang="0">
                  <a:pos x="46" y="15"/>
                </a:cxn>
                <a:cxn ang="0">
                  <a:pos x="92" y="0"/>
                </a:cxn>
                <a:cxn ang="0">
                  <a:pos x="138" y="15"/>
                </a:cxn>
                <a:cxn ang="0">
                  <a:pos x="169" y="46"/>
                </a:cxn>
                <a:cxn ang="0">
                  <a:pos x="184" y="92"/>
                </a:cxn>
                <a:cxn ang="0">
                  <a:pos x="169" y="138"/>
                </a:cxn>
                <a:cxn ang="0">
                  <a:pos x="138" y="169"/>
                </a:cxn>
                <a:cxn ang="0">
                  <a:pos x="92" y="184"/>
                </a:cxn>
                <a:cxn ang="0">
                  <a:pos x="46" y="169"/>
                </a:cxn>
                <a:cxn ang="0">
                  <a:pos x="15" y="138"/>
                </a:cxn>
                <a:cxn ang="0">
                  <a:pos x="0" y="92"/>
                </a:cxn>
              </a:cxnLst>
              <a:rect l="txL" t="txT" r="txR" b="txB"/>
              <a:pathLst>
                <a:path w="184" h="184">
                  <a:moveTo>
                    <a:pt x="0" y="92"/>
                  </a:moveTo>
                  <a:lnTo>
                    <a:pt x="15" y="46"/>
                  </a:lnTo>
                  <a:lnTo>
                    <a:pt x="46" y="15"/>
                  </a:lnTo>
                  <a:lnTo>
                    <a:pt x="92" y="0"/>
                  </a:lnTo>
                  <a:lnTo>
                    <a:pt x="138" y="15"/>
                  </a:lnTo>
                  <a:lnTo>
                    <a:pt x="169" y="46"/>
                  </a:lnTo>
                  <a:lnTo>
                    <a:pt x="184" y="92"/>
                  </a:lnTo>
                  <a:lnTo>
                    <a:pt x="169" y="138"/>
                  </a:lnTo>
                  <a:lnTo>
                    <a:pt x="138" y="169"/>
                  </a:lnTo>
                  <a:lnTo>
                    <a:pt x="92" y="184"/>
                  </a:lnTo>
                  <a:lnTo>
                    <a:pt x="46" y="169"/>
                  </a:lnTo>
                  <a:lnTo>
                    <a:pt x="15" y="138"/>
                  </a:lnTo>
                  <a:lnTo>
                    <a:pt x="0" y="92"/>
                  </a:lnTo>
                  <a:close/>
                </a:path>
              </a:pathLst>
            </a:custGeom>
            <a:solidFill>
              <a:srgbClr val="FFFFFF">
                <a:alpha val="100000"/>
              </a:srgbClr>
            </a:solidFill>
            <a:ln w="12700"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20" name="Rectangle 18"/>
            <p:cNvSpPr/>
            <p:nvPr/>
          </p:nvSpPr>
          <p:spPr>
            <a:xfrm>
              <a:off x="1490" y="2596"/>
              <a:ext cx="40" cy="8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975" b="1" dirty="0">
                  <a:solidFill>
                    <a:srgbClr val="000000"/>
                  </a:solidFill>
                  <a:latin typeface="Times" pitchFamily="18" charset="0"/>
                </a:rPr>
                <a:t>4</a:t>
              </a:r>
              <a:endParaRPr lang="en-US" altLang="zh-CN" sz="3300" b="1" dirty="0">
                <a:solidFill>
                  <a:srgbClr val="FF99FF"/>
                </a:solidFill>
              </a:endParaRPr>
            </a:p>
          </p:txBody>
        </p:sp>
        <p:sp>
          <p:nvSpPr>
            <p:cNvPr id="21" name="Line 19"/>
            <p:cNvSpPr/>
            <p:nvPr/>
          </p:nvSpPr>
          <p:spPr>
            <a:xfrm>
              <a:off x="1583" y="2657"/>
              <a:ext cx="761" cy="1"/>
            </a:xfrm>
            <a:prstGeom prst="line">
              <a:avLst/>
            </a:prstGeom>
            <a:ln w="12700" cap="flat" cmpd="sng">
              <a:solidFill>
                <a:srgbClr val="000000"/>
              </a:solidFill>
              <a:prstDash val="solid"/>
              <a:headEnd type="none" w="med" len="med"/>
              <a:tailEnd type="none" w="med" len="med"/>
            </a:ln>
          </p:spPr>
        </p:sp>
        <p:sp>
          <p:nvSpPr>
            <p:cNvPr id="22" name="Freeform 20"/>
            <p:cNvSpPr/>
            <p:nvPr/>
          </p:nvSpPr>
          <p:spPr>
            <a:xfrm>
              <a:off x="2344" y="2565"/>
              <a:ext cx="184" cy="184"/>
            </a:xfrm>
            <a:custGeom>
              <a:avLst/>
              <a:gdLst>
                <a:gd name="txL" fmla="*/ 0 w 184"/>
                <a:gd name="txT" fmla="*/ 0 h 184"/>
                <a:gd name="txR" fmla="*/ 184 w 184"/>
                <a:gd name="txB" fmla="*/ 184 h 184"/>
              </a:gdLst>
              <a:ahLst/>
              <a:cxnLst>
                <a:cxn ang="0">
                  <a:pos x="0" y="92"/>
                </a:cxn>
                <a:cxn ang="0">
                  <a:pos x="15" y="46"/>
                </a:cxn>
                <a:cxn ang="0">
                  <a:pos x="46" y="15"/>
                </a:cxn>
                <a:cxn ang="0">
                  <a:pos x="92" y="0"/>
                </a:cxn>
                <a:cxn ang="0">
                  <a:pos x="138" y="15"/>
                </a:cxn>
                <a:cxn ang="0">
                  <a:pos x="169" y="46"/>
                </a:cxn>
                <a:cxn ang="0">
                  <a:pos x="184" y="92"/>
                </a:cxn>
                <a:cxn ang="0">
                  <a:pos x="169" y="138"/>
                </a:cxn>
                <a:cxn ang="0">
                  <a:pos x="138" y="169"/>
                </a:cxn>
                <a:cxn ang="0">
                  <a:pos x="92" y="184"/>
                </a:cxn>
                <a:cxn ang="0">
                  <a:pos x="46" y="169"/>
                </a:cxn>
                <a:cxn ang="0">
                  <a:pos x="15" y="138"/>
                </a:cxn>
                <a:cxn ang="0">
                  <a:pos x="0" y="92"/>
                </a:cxn>
              </a:cxnLst>
              <a:rect l="txL" t="txT" r="txR" b="txB"/>
              <a:pathLst>
                <a:path w="184" h="184">
                  <a:moveTo>
                    <a:pt x="0" y="92"/>
                  </a:moveTo>
                  <a:lnTo>
                    <a:pt x="15" y="46"/>
                  </a:lnTo>
                  <a:lnTo>
                    <a:pt x="46" y="15"/>
                  </a:lnTo>
                  <a:lnTo>
                    <a:pt x="92" y="0"/>
                  </a:lnTo>
                  <a:lnTo>
                    <a:pt x="138" y="15"/>
                  </a:lnTo>
                  <a:lnTo>
                    <a:pt x="169" y="46"/>
                  </a:lnTo>
                  <a:lnTo>
                    <a:pt x="184" y="92"/>
                  </a:lnTo>
                  <a:lnTo>
                    <a:pt x="169" y="138"/>
                  </a:lnTo>
                  <a:lnTo>
                    <a:pt x="138" y="169"/>
                  </a:lnTo>
                  <a:lnTo>
                    <a:pt x="92" y="184"/>
                  </a:lnTo>
                  <a:lnTo>
                    <a:pt x="46" y="169"/>
                  </a:lnTo>
                  <a:lnTo>
                    <a:pt x="15" y="138"/>
                  </a:lnTo>
                  <a:lnTo>
                    <a:pt x="0" y="92"/>
                  </a:lnTo>
                  <a:close/>
                </a:path>
              </a:pathLst>
            </a:custGeom>
            <a:solidFill>
              <a:srgbClr val="FFFFFF">
                <a:alpha val="100000"/>
              </a:srgbClr>
            </a:solidFill>
            <a:ln w="12700"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23" name="Rectangle 21"/>
            <p:cNvSpPr/>
            <p:nvPr/>
          </p:nvSpPr>
          <p:spPr>
            <a:xfrm>
              <a:off x="2435" y="2596"/>
              <a:ext cx="40" cy="8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975" b="1" dirty="0">
                  <a:solidFill>
                    <a:srgbClr val="000000"/>
                  </a:solidFill>
                  <a:latin typeface="Times" pitchFamily="18" charset="0"/>
                </a:rPr>
                <a:t>7</a:t>
              </a:r>
              <a:endParaRPr lang="en-US" altLang="zh-CN" sz="3300" b="1" dirty="0">
                <a:solidFill>
                  <a:srgbClr val="FF99FF"/>
                </a:solidFill>
              </a:endParaRPr>
            </a:p>
          </p:txBody>
        </p:sp>
        <p:sp>
          <p:nvSpPr>
            <p:cNvPr id="24" name="Freeform 22"/>
            <p:cNvSpPr/>
            <p:nvPr/>
          </p:nvSpPr>
          <p:spPr>
            <a:xfrm>
              <a:off x="2129" y="2272"/>
              <a:ext cx="176" cy="185"/>
            </a:xfrm>
            <a:custGeom>
              <a:avLst/>
              <a:gdLst>
                <a:gd name="txL" fmla="*/ 0 w 176"/>
                <a:gd name="txT" fmla="*/ 0 h 185"/>
                <a:gd name="txR" fmla="*/ 176 w 176"/>
                <a:gd name="txB" fmla="*/ 185 h 185"/>
              </a:gdLst>
              <a:ahLst/>
              <a:cxnLst>
                <a:cxn ang="0">
                  <a:pos x="0" y="93"/>
                </a:cxn>
                <a:cxn ang="0">
                  <a:pos x="7" y="47"/>
                </a:cxn>
                <a:cxn ang="0">
                  <a:pos x="46" y="16"/>
                </a:cxn>
                <a:cxn ang="0">
                  <a:pos x="92" y="0"/>
                </a:cxn>
                <a:cxn ang="0">
                  <a:pos x="138" y="16"/>
                </a:cxn>
                <a:cxn ang="0">
                  <a:pos x="169" y="47"/>
                </a:cxn>
                <a:cxn ang="0">
                  <a:pos x="176" y="93"/>
                </a:cxn>
                <a:cxn ang="0">
                  <a:pos x="169" y="139"/>
                </a:cxn>
                <a:cxn ang="0">
                  <a:pos x="138" y="177"/>
                </a:cxn>
                <a:cxn ang="0">
                  <a:pos x="92" y="185"/>
                </a:cxn>
                <a:cxn ang="0">
                  <a:pos x="46" y="177"/>
                </a:cxn>
                <a:cxn ang="0">
                  <a:pos x="7" y="139"/>
                </a:cxn>
                <a:cxn ang="0">
                  <a:pos x="0" y="93"/>
                </a:cxn>
              </a:cxnLst>
              <a:rect l="txL" t="txT" r="txR" b="txB"/>
              <a:pathLst>
                <a:path w="176" h="185">
                  <a:moveTo>
                    <a:pt x="0" y="93"/>
                  </a:moveTo>
                  <a:lnTo>
                    <a:pt x="7" y="47"/>
                  </a:lnTo>
                  <a:lnTo>
                    <a:pt x="46" y="16"/>
                  </a:lnTo>
                  <a:lnTo>
                    <a:pt x="92" y="0"/>
                  </a:lnTo>
                  <a:lnTo>
                    <a:pt x="138" y="16"/>
                  </a:lnTo>
                  <a:lnTo>
                    <a:pt x="169" y="47"/>
                  </a:lnTo>
                  <a:lnTo>
                    <a:pt x="176" y="93"/>
                  </a:lnTo>
                  <a:lnTo>
                    <a:pt x="169" y="139"/>
                  </a:lnTo>
                  <a:lnTo>
                    <a:pt x="138" y="177"/>
                  </a:lnTo>
                  <a:lnTo>
                    <a:pt x="92" y="185"/>
                  </a:lnTo>
                  <a:lnTo>
                    <a:pt x="46" y="177"/>
                  </a:lnTo>
                  <a:lnTo>
                    <a:pt x="7" y="139"/>
                  </a:lnTo>
                  <a:lnTo>
                    <a:pt x="0" y="93"/>
                  </a:lnTo>
                  <a:close/>
                </a:path>
              </a:pathLst>
            </a:custGeom>
            <a:solidFill>
              <a:srgbClr val="FFFFFF">
                <a:alpha val="100000"/>
              </a:srgbClr>
            </a:solidFill>
            <a:ln w="12700"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25" name="Rectangle 23"/>
            <p:cNvSpPr/>
            <p:nvPr/>
          </p:nvSpPr>
          <p:spPr>
            <a:xfrm>
              <a:off x="2212" y="2303"/>
              <a:ext cx="40" cy="8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975" b="1" dirty="0">
                  <a:solidFill>
                    <a:srgbClr val="000000"/>
                  </a:solidFill>
                  <a:latin typeface="Times" pitchFamily="18" charset="0"/>
                </a:rPr>
                <a:t>6</a:t>
              </a:r>
              <a:endParaRPr lang="en-US" altLang="zh-CN" sz="3300" b="1" dirty="0">
                <a:solidFill>
                  <a:srgbClr val="FF99FF"/>
                </a:solidFill>
              </a:endParaRPr>
            </a:p>
          </p:txBody>
        </p:sp>
        <p:sp>
          <p:nvSpPr>
            <p:cNvPr id="26" name="Freeform 24"/>
            <p:cNvSpPr/>
            <p:nvPr/>
          </p:nvSpPr>
          <p:spPr>
            <a:xfrm>
              <a:off x="2528" y="1988"/>
              <a:ext cx="177" cy="177"/>
            </a:xfrm>
            <a:custGeom>
              <a:avLst/>
              <a:gdLst>
                <a:gd name="txL" fmla="*/ 0 w 177"/>
                <a:gd name="txT" fmla="*/ 0 h 177"/>
                <a:gd name="txR" fmla="*/ 177 w 177"/>
                <a:gd name="txB" fmla="*/ 177 h 177"/>
              </a:gdLst>
              <a:ahLst/>
              <a:cxnLst>
                <a:cxn ang="0">
                  <a:pos x="0" y="92"/>
                </a:cxn>
                <a:cxn ang="0">
                  <a:pos x="8" y="46"/>
                </a:cxn>
                <a:cxn ang="0">
                  <a:pos x="46" y="7"/>
                </a:cxn>
                <a:cxn ang="0">
                  <a:pos x="92" y="0"/>
                </a:cxn>
                <a:cxn ang="0">
                  <a:pos x="131" y="7"/>
                </a:cxn>
                <a:cxn ang="0">
                  <a:pos x="169" y="46"/>
                </a:cxn>
                <a:cxn ang="0">
                  <a:pos x="177" y="92"/>
                </a:cxn>
                <a:cxn ang="0">
                  <a:pos x="169" y="131"/>
                </a:cxn>
                <a:cxn ang="0">
                  <a:pos x="131" y="169"/>
                </a:cxn>
                <a:cxn ang="0">
                  <a:pos x="92" y="177"/>
                </a:cxn>
                <a:cxn ang="0">
                  <a:pos x="46" y="169"/>
                </a:cxn>
                <a:cxn ang="0">
                  <a:pos x="8" y="131"/>
                </a:cxn>
                <a:cxn ang="0">
                  <a:pos x="0" y="92"/>
                </a:cxn>
              </a:cxnLst>
              <a:rect l="txL" t="txT" r="txR" b="txB"/>
              <a:pathLst>
                <a:path w="177" h="177">
                  <a:moveTo>
                    <a:pt x="0" y="92"/>
                  </a:moveTo>
                  <a:lnTo>
                    <a:pt x="8" y="46"/>
                  </a:lnTo>
                  <a:lnTo>
                    <a:pt x="46" y="7"/>
                  </a:lnTo>
                  <a:lnTo>
                    <a:pt x="92" y="0"/>
                  </a:lnTo>
                  <a:lnTo>
                    <a:pt x="131" y="7"/>
                  </a:lnTo>
                  <a:lnTo>
                    <a:pt x="169" y="46"/>
                  </a:lnTo>
                  <a:lnTo>
                    <a:pt x="177" y="92"/>
                  </a:lnTo>
                  <a:lnTo>
                    <a:pt x="169" y="131"/>
                  </a:lnTo>
                  <a:lnTo>
                    <a:pt x="131" y="169"/>
                  </a:lnTo>
                  <a:lnTo>
                    <a:pt x="92" y="177"/>
                  </a:lnTo>
                  <a:lnTo>
                    <a:pt x="46" y="169"/>
                  </a:lnTo>
                  <a:lnTo>
                    <a:pt x="8" y="131"/>
                  </a:lnTo>
                  <a:lnTo>
                    <a:pt x="0" y="92"/>
                  </a:lnTo>
                  <a:close/>
                </a:path>
              </a:pathLst>
            </a:custGeom>
            <a:solidFill>
              <a:srgbClr val="FFFFFF">
                <a:alpha val="100000"/>
              </a:srgbClr>
            </a:solidFill>
            <a:ln w="12700"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27" name="Rectangle 25"/>
            <p:cNvSpPr/>
            <p:nvPr/>
          </p:nvSpPr>
          <p:spPr>
            <a:xfrm>
              <a:off x="2612" y="2019"/>
              <a:ext cx="40" cy="8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975" b="1" dirty="0">
                  <a:solidFill>
                    <a:srgbClr val="000000"/>
                  </a:solidFill>
                  <a:latin typeface="Times" pitchFamily="18" charset="0"/>
                </a:rPr>
                <a:t>8</a:t>
              </a:r>
              <a:endParaRPr lang="en-US" altLang="zh-CN" sz="3300" b="1" dirty="0">
                <a:solidFill>
                  <a:srgbClr val="FF99FF"/>
                </a:solidFill>
              </a:endParaRPr>
            </a:p>
          </p:txBody>
        </p:sp>
        <p:sp>
          <p:nvSpPr>
            <p:cNvPr id="28" name="Freeform 26"/>
            <p:cNvSpPr/>
            <p:nvPr/>
          </p:nvSpPr>
          <p:spPr>
            <a:xfrm>
              <a:off x="1583" y="2057"/>
              <a:ext cx="185" cy="185"/>
            </a:xfrm>
            <a:custGeom>
              <a:avLst/>
              <a:gdLst>
                <a:gd name="txL" fmla="*/ 0 w 185"/>
                <a:gd name="txT" fmla="*/ 0 h 185"/>
                <a:gd name="txR" fmla="*/ 185 w 185"/>
                <a:gd name="txB" fmla="*/ 185 h 185"/>
              </a:gdLst>
              <a:ahLst/>
              <a:cxnLst>
                <a:cxn ang="0">
                  <a:pos x="0" y="92"/>
                </a:cxn>
                <a:cxn ang="0">
                  <a:pos x="15" y="46"/>
                </a:cxn>
                <a:cxn ang="0">
                  <a:pos x="46" y="15"/>
                </a:cxn>
                <a:cxn ang="0">
                  <a:pos x="92" y="0"/>
                </a:cxn>
                <a:cxn ang="0">
                  <a:pos x="138" y="15"/>
                </a:cxn>
                <a:cxn ang="0">
                  <a:pos x="169" y="46"/>
                </a:cxn>
                <a:cxn ang="0">
                  <a:pos x="185" y="92"/>
                </a:cxn>
                <a:cxn ang="0">
                  <a:pos x="169" y="138"/>
                </a:cxn>
                <a:cxn ang="0">
                  <a:pos x="138" y="169"/>
                </a:cxn>
                <a:cxn ang="0">
                  <a:pos x="92" y="185"/>
                </a:cxn>
                <a:cxn ang="0">
                  <a:pos x="46" y="169"/>
                </a:cxn>
                <a:cxn ang="0">
                  <a:pos x="15" y="138"/>
                </a:cxn>
                <a:cxn ang="0">
                  <a:pos x="0" y="92"/>
                </a:cxn>
              </a:cxnLst>
              <a:rect l="txL" t="txT" r="txR" b="txB"/>
              <a:pathLst>
                <a:path w="185" h="185">
                  <a:moveTo>
                    <a:pt x="0" y="92"/>
                  </a:moveTo>
                  <a:lnTo>
                    <a:pt x="15" y="46"/>
                  </a:lnTo>
                  <a:lnTo>
                    <a:pt x="46" y="15"/>
                  </a:lnTo>
                  <a:lnTo>
                    <a:pt x="92" y="0"/>
                  </a:lnTo>
                  <a:lnTo>
                    <a:pt x="138" y="15"/>
                  </a:lnTo>
                  <a:lnTo>
                    <a:pt x="169" y="46"/>
                  </a:lnTo>
                  <a:lnTo>
                    <a:pt x="185" y="92"/>
                  </a:lnTo>
                  <a:lnTo>
                    <a:pt x="169" y="138"/>
                  </a:lnTo>
                  <a:lnTo>
                    <a:pt x="138" y="169"/>
                  </a:lnTo>
                  <a:lnTo>
                    <a:pt x="92" y="185"/>
                  </a:lnTo>
                  <a:lnTo>
                    <a:pt x="46" y="169"/>
                  </a:lnTo>
                  <a:lnTo>
                    <a:pt x="15" y="138"/>
                  </a:lnTo>
                  <a:lnTo>
                    <a:pt x="0" y="92"/>
                  </a:lnTo>
                  <a:close/>
                </a:path>
              </a:pathLst>
            </a:custGeom>
            <a:solidFill>
              <a:srgbClr val="FFFFFF">
                <a:alpha val="100000"/>
              </a:srgbClr>
            </a:solidFill>
            <a:ln w="12700"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29" name="Rectangle 27"/>
            <p:cNvSpPr/>
            <p:nvPr/>
          </p:nvSpPr>
          <p:spPr>
            <a:xfrm>
              <a:off x="1674" y="2088"/>
              <a:ext cx="40" cy="8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975" b="1" dirty="0">
                  <a:solidFill>
                    <a:srgbClr val="000000"/>
                  </a:solidFill>
                  <a:latin typeface="Times" pitchFamily="18" charset="0"/>
                </a:rPr>
                <a:t>3</a:t>
              </a:r>
              <a:endParaRPr lang="en-US" altLang="zh-CN" sz="3300" b="1" dirty="0">
                <a:solidFill>
                  <a:srgbClr val="FF99FF"/>
                </a:solidFill>
              </a:endParaRPr>
            </a:p>
          </p:txBody>
        </p:sp>
        <p:sp>
          <p:nvSpPr>
            <p:cNvPr id="30" name="Freeform 28"/>
            <p:cNvSpPr/>
            <p:nvPr/>
          </p:nvSpPr>
          <p:spPr>
            <a:xfrm>
              <a:off x="1114" y="1911"/>
              <a:ext cx="177" cy="184"/>
            </a:xfrm>
            <a:custGeom>
              <a:avLst/>
              <a:gdLst>
                <a:gd name="txL" fmla="*/ 0 w 177"/>
                <a:gd name="txT" fmla="*/ 0 h 184"/>
                <a:gd name="txR" fmla="*/ 177 w 177"/>
                <a:gd name="txB" fmla="*/ 184 h 184"/>
              </a:gdLst>
              <a:ahLst/>
              <a:cxnLst>
                <a:cxn ang="0">
                  <a:pos x="0" y="92"/>
                </a:cxn>
                <a:cxn ang="0">
                  <a:pos x="8" y="46"/>
                </a:cxn>
                <a:cxn ang="0">
                  <a:pos x="39" y="15"/>
                </a:cxn>
                <a:cxn ang="0">
                  <a:pos x="85" y="0"/>
                </a:cxn>
                <a:cxn ang="0">
                  <a:pos x="131" y="15"/>
                </a:cxn>
                <a:cxn ang="0">
                  <a:pos x="169" y="46"/>
                </a:cxn>
                <a:cxn ang="0">
                  <a:pos x="177" y="92"/>
                </a:cxn>
                <a:cxn ang="0">
                  <a:pos x="169" y="138"/>
                </a:cxn>
                <a:cxn ang="0">
                  <a:pos x="131" y="169"/>
                </a:cxn>
                <a:cxn ang="0">
                  <a:pos x="85" y="184"/>
                </a:cxn>
                <a:cxn ang="0">
                  <a:pos x="39" y="169"/>
                </a:cxn>
                <a:cxn ang="0">
                  <a:pos x="8" y="138"/>
                </a:cxn>
                <a:cxn ang="0">
                  <a:pos x="0" y="92"/>
                </a:cxn>
              </a:cxnLst>
              <a:rect l="txL" t="txT" r="txR" b="txB"/>
              <a:pathLst>
                <a:path w="177" h="184">
                  <a:moveTo>
                    <a:pt x="0" y="92"/>
                  </a:moveTo>
                  <a:lnTo>
                    <a:pt x="8" y="46"/>
                  </a:lnTo>
                  <a:lnTo>
                    <a:pt x="39" y="15"/>
                  </a:lnTo>
                  <a:lnTo>
                    <a:pt x="85" y="0"/>
                  </a:lnTo>
                  <a:lnTo>
                    <a:pt x="131" y="15"/>
                  </a:lnTo>
                  <a:lnTo>
                    <a:pt x="169" y="46"/>
                  </a:lnTo>
                  <a:lnTo>
                    <a:pt x="177" y="92"/>
                  </a:lnTo>
                  <a:lnTo>
                    <a:pt x="169" y="138"/>
                  </a:lnTo>
                  <a:lnTo>
                    <a:pt x="131" y="169"/>
                  </a:lnTo>
                  <a:lnTo>
                    <a:pt x="85" y="184"/>
                  </a:lnTo>
                  <a:lnTo>
                    <a:pt x="39" y="169"/>
                  </a:lnTo>
                  <a:lnTo>
                    <a:pt x="8" y="138"/>
                  </a:lnTo>
                  <a:lnTo>
                    <a:pt x="0" y="92"/>
                  </a:lnTo>
                  <a:close/>
                </a:path>
              </a:pathLst>
            </a:custGeom>
            <a:solidFill>
              <a:srgbClr val="FFFFFF">
                <a:alpha val="100000"/>
              </a:srgbClr>
            </a:solidFill>
            <a:ln w="12700"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31" name="Rectangle 29"/>
            <p:cNvSpPr/>
            <p:nvPr/>
          </p:nvSpPr>
          <p:spPr>
            <a:xfrm>
              <a:off x="1198" y="1942"/>
              <a:ext cx="40" cy="8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975" b="1" dirty="0">
                  <a:solidFill>
                    <a:srgbClr val="000000"/>
                  </a:solidFill>
                  <a:latin typeface="Times" pitchFamily="18" charset="0"/>
                </a:rPr>
                <a:t>1</a:t>
              </a:r>
              <a:endParaRPr lang="en-US" altLang="zh-CN" sz="3300" b="1" dirty="0">
                <a:solidFill>
                  <a:srgbClr val="FF99FF"/>
                </a:solidFill>
              </a:endParaRPr>
            </a:p>
          </p:txBody>
        </p:sp>
        <p:sp>
          <p:nvSpPr>
            <p:cNvPr id="32" name="Freeform 30"/>
            <p:cNvSpPr/>
            <p:nvPr/>
          </p:nvSpPr>
          <p:spPr>
            <a:xfrm>
              <a:off x="1353" y="1703"/>
              <a:ext cx="76" cy="85"/>
            </a:xfrm>
            <a:custGeom>
              <a:avLst/>
              <a:gdLst>
                <a:gd name="txL" fmla="*/ 0 w 76"/>
                <a:gd name="txT" fmla="*/ 0 h 85"/>
                <a:gd name="txR" fmla="*/ 76 w 76"/>
                <a:gd name="txB" fmla="*/ 85 h 85"/>
              </a:gdLst>
              <a:ahLst/>
              <a:cxnLst>
                <a:cxn ang="0">
                  <a:pos x="0" y="62"/>
                </a:cxn>
                <a:cxn ang="0">
                  <a:pos x="30" y="62"/>
                </a:cxn>
                <a:cxn ang="0">
                  <a:pos x="30" y="85"/>
                </a:cxn>
                <a:cxn ang="0">
                  <a:pos x="76" y="0"/>
                </a:cxn>
                <a:cxn ang="0">
                  <a:pos x="0" y="62"/>
                </a:cxn>
              </a:cxnLst>
              <a:rect l="txL" t="txT" r="txR" b="txB"/>
              <a:pathLst>
                <a:path w="76" h="85">
                  <a:moveTo>
                    <a:pt x="0" y="62"/>
                  </a:moveTo>
                  <a:lnTo>
                    <a:pt x="30" y="62"/>
                  </a:lnTo>
                  <a:lnTo>
                    <a:pt x="30" y="85"/>
                  </a:lnTo>
                  <a:lnTo>
                    <a:pt x="76" y="0"/>
                  </a:lnTo>
                  <a:lnTo>
                    <a:pt x="0" y="62"/>
                  </a:lnTo>
                  <a:close/>
                </a:path>
              </a:pathLst>
            </a:custGeom>
            <a:solidFill>
              <a:srgbClr val="000000">
                <a:alpha val="100000"/>
              </a:srgbClr>
            </a:solidFill>
            <a:ln w="12700"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33" name="Freeform 31"/>
            <p:cNvSpPr/>
            <p:nvPr/>
          </p:nvSpPr>
          <p:spPr>
            <a:xfrm>
              <a:off x="2021" y="1718"/>
              <a:ext cx="85" cy="77"/>
            </a:xfrm>
            <a:custGeom>
              <a:avLst/>
              <a:gdLst>
                <a:gd name="txL" fmla="*/ 0 w 85"/>
                <a:gd name="txT" fmla="*/ 0 h 77"/>
                <a:gd name="txR" fmla="*/ 85 w 85"/>
                <a:gd name="txB" fmla="*/ 77 h 77"/>
              </a:gdLst>
              <a:ahLst/>
              <a:cxnLst>
                <a:cxn ang="0">
                  <a:pos x="0" y="54"/>
                </a:cxn>
                <a:cxn ang="0">
                  <a:pos x="23" y="54"/>
                </a:cxn>
                <a:cxn ang="0">
                  <a:pos x="31" y="77"/>
                </a:cxn>
                <a:cxn ang="0">
                  <a:pos x="85" y="0"/>
                </a:cxn>
                <a:cxn ang="0">
                  <a:pos x="0" y="54"/>
                </a:cxn>
              </a:cxnLst>
              <a:rect l="txL" t="txT" r="txR" b="txB"/>
              <a:pathLst>
                <a:path w="85" h="77">
                  <a:moveTo>
                    <a:pt x="0" y="54"/>
                  </a:moveTo>
                  <a:lnTo>
                    <a:pt x="23" y="54"/>
                  </a:lnTo>
                  <a:lnTo>
                    <a:pt x="31" y="77"/>
                  </a:lnTo>
                  <a:lnTo>
                    <a:pt x="85" y="0"/>
                  </a:lnTo>
                  <a:lnTo>
                    <a:pt x="0" y="54"/>
                  </a:lnTo>
                  <a:close/>
                </a:path>
              </a:pathLst>
            </a:custGeom>
            <a:solidFill>
              <a:srgbClr val="000000">
                <a:alpha val="100000"/>
              </a:srgbClr>
            </a:solidFill>
            <a:ln w="12700"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34" name="Freeform 32"/>
            <p:cNvSpPr/>
            <p:nvPr/>
          </p:nvSpPr>
          <p:spPr>
            <a:xfrm>
              <a:off x="1491" y="2080"/>
              <a:ext cx="92" cy="46"/>
            </a:xfrm>
            <a:custGeom>
              <a:avLst/>
              <a:gdLst>
                <a:gd name="txL" fmla="*/ 0 w 92"/>
                <a:gd name="txT" fmla="*/ 0 h 46"/>
                <a:gd name="txR" fmla="*/ 92 w 92"/>
                <a:gd name="txB" fmla="*/ 46 h 46"/>
              </a:gdLst>
              <a:ahLst/>
              <a:cxnLst>
                <a:cxn ang="0">
                  <a:pos x="0" y="31"/>
                </a:cxn>
                <a:cxn ang="0">
                  <a:pos x="23" y="23"/>
                </a:cxn>
                <a:cxn ang="0">
                  <a:pos x="15" y="0"/>
                </a:cxn>
                <a:cxn ang="0">
                  <a:pos x="92" y="46"/>
                </a:cxn>
                <a:cxn ang="0">
                  <a:pos x="0" y="31"/>
                </a:cxn>
              </a:cxnLst>
              <a:rect l="txL" t="txT" r="txR" b="txB"/>
              <a:pathLst>
                <a:path w="92" h="46">
                  <a:moveTo>
                    <a:pt x="0" y="31"/>
                  </a:moveTo>
                  <a:lnTo>
                    <a:pt x="23" y="23"/>
                  </a:lnTo>
                  <a:lnTo>
                    <a:pt x="15" y="0"/>
                  </a:lnTo>
                  <a:lnTo>
                    <a:pt x="92" y="46"/>
                  </a:lnTo>
                  <a:lnTo>
                    <a:pt x="0" y="31"/>
                  </a:lnTo>
                  <a:close/>
                </a:path>
              </a:pathLst>
            </a:custGeom>
            <a:solidFill>
              <a:srgbClr val="000000">
                <a:alpha val="100000"/>
              </a:srgbClr>
            </a:solidFill>
            <a:ln w="12700"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35" name="Freeform 33"/>
            <p:cNvSpPr/>
            <p:nvPr/>
          </p:nvSpPr>
          <p:spPr>
            <a:xfrm>
              <a:off x="1960" y="1618"/>
              <a:ext cx="92" cy="39"/>
            </a:xfrm>
            <a:custGeom>
              <a:avLst/>
              <a:gdLst>
                <a:gd name="txL" fmla="*/ 0 w 92"/>
                <a:gd name="txT" fmla="*/ 0 h 39"/>
                <a:gd name="txR" fmla="*/ 92 w 92"/>
                <a:gd name="txB" fmla="*/ 39 h 39"/>
              </a:gdLst>
              <a:ahLst/>
              <a:cxnLst>
                <a:cxn ang="0">
                  <a:pos x="0" y="0"/>
                </a:cxn>
                <a:cxn ang="0">
                  <a:pos x="15" y="24"/>
                </a:cxn>
                <a:cxn ang="0">
                  <a:pos x="0" y="39"/>
                </a:cxn>
                <a:cxn ang="0">
                  <a:pos x="92" y="24"/>
                </a:cxn>
                <a:cxn ang="0">
                  <a:pos x="0" y="0"/>
                </a:cxn>
              </a:cxnLst>
              <a:rect l="txL" t="txT" r="txR" b="txB"/>
              <a:pathLst>
                <a:path w="92" h="39">
                  <a:moveTo>
                    <a:pt x="0" y="0"/>
                  </a:moveTo>
                  <a:lnTo>
                    <a:pt x="15" y="24"/>
                  </a:lnTo>
                  <a:lnTo>
                    <a:pt x="0" y="39"/>
                  </a:lnTo>
                  <a:lnTo>
                    <a:pt x="92" y="24"/>
                  </a:lnTo>
                  <a:lnTo>
                    <a:pt x="0" y="0"/>
                  </a:lnTo>
                  <a:close/>
                </a:path>
              </a:pathLst>
            </a:custGeom>
            <a:solidFill>
              <a:srgbClr val="000000">
                <a:alpha val="100000"/>
              </a:srgbClr>
            </a:solidFill>
            <a:ln w="12700"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36" name="Freeform 34"/>
            <p:cNvSpPr/>
            <p:nvPr/>
          </p:nvSpPr>
          <p:spPr>
            <a:xfrm>
              <a:off x="2252" y="2642"/>
              <a:ext cx="92" cy="30"/>
            </a:xfrm>
            <a:custGeom>
              <a:avLst/>
              <a:gdLst>
                <a:gd name="txL" fmla="*/ 0 w 92"/>
                <a:gd name="txT" fmla="*/ 0 h 30"/>
                <a:gd name="txR" fmla="*/ 92 w 92"/>
                <a:gd name="txB" fmla="*/ 30 h 30"/>
              </a:gdLst>
              <a:ahLst/>
              <a:cxnLst>
                <a:cxn ang="0">
                  <a:pos x="0" y="0"/>
                </a:cxn>
                <a:cxn ang="0">
                  <a:pos x="15" y="15"/>
                </a:cxn>
                <a:cxn ang="0">
                  <a:pos x="0" y="30"/>
                </a:cxn>
                <a:cxn ang="0">
                  <a:pos x="92" y="15"/>
                </a:cxn>
                <a:cxn ang="0">
                  <a:pos x="0" y="0"/>
                </a:cxn>
              </a:cxnLst>
              <a:rect l="txL" t="txT" r="txR" b="txB"/>
              <a:pathLst>
                <a:path w="92" h="30">
                  <a:moveTo>
                    <a:pt x="0" y="0"/>
                  </a:moveTo>
                  <a:lnTo>
                    <a:pt x="15" y="15"/>
                  </a:lnTo>
                  <a:lnTo>
                    <a:pt x="0" y="30"/>
                  </a:lnTo>
                  <a:lnTo>
                    <a:pt x="92" y="15"/>
                  </a:lnTo>
                  <a:lnTo>
                    <a:pt x="0" y="0"/>
                  </a:lnTo>
                  <a:close/>
                </a:path>
              </a:pathLst>
            </a:custGeom>
            <a:solidFill>
              <a:srgbClr val="000000">
                <a:alpha val="100000"/>
              </a:srgbClr>
            </a:solidFill>
            <a:ln w="12700"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37" name="Freeform 35"/>
            <p:cNvSpPr/>
            <p:nvPr/>
          </p:nvSpPr>
          <p:spPr>
            <a:xfrm>
              <a:off x="2036" y="2280"/>
              <a:ext cx="100" cy="62"/>
            </a:xfrm>
            <a:custGeom>
              <a:avLst/>
              <a:gdLst>
                <a:gd name="txL" fmla="*/ 0 w 100"/>
                <a:gd name="txT" fmla="*/ 0 h 62"/>
                <a:gd name="txR" fmla="*/ 100 w 100"/>
                <a:gd name="txB" fmla="*/ 62 h 62"/>
              </a:gdLst>
              <a:ahLst/>
              <a:cxnLst>
                <a:cxn ang="0">
                  <a:pos x="0" y="39"/>
                </a:cxn>
                <a:cxn ang="0">
                  <a:pos x="24" y="31"/>
                </a:cxn>
                <a:cxn ang="0">
                  <a:pos x="16" y="0"/>
                </a:cxn>
                <a:cxn ang="0">
                  <a:pos x="100" y="62"/>
                </a:cxn>
                <a:cxn ang="0">
                  <a:pos x="0" y="39"/>
                </a:cxn>
              </a:cxnLst>
              <a:rect l="txL" t="txT" r="txR" b="txB"/>
              <a:pathLst>
                <a:path w="100" h="62">
                  <a:moveTo>
                    <a:pt x="0" y="39"/>
                  </a:moveTo>
                  <a:lnTo>
                    <a:pt x="24" y="31"/>
                  </a:lnTo>
                  <a:lnTo>
                    <a:pt x="16" y="0"/>
                  </a:lnTo>
                  <a:lnTo>
                    <a:pt x="100" y="62"/>
                  </a:lnTo>
                  <a:lnTo>
                    <a:pt x="0" y="39"/>
                  </a:lnTo>
                  <a:close/>
                </a:path>
              </a:pathLst>
            </a:custGeom>
            <a:solidFill>
              <a:srgbClr val="000000">
                <a:alpha val="100000"/>
              </a:srgbClr>
            </a:solidFill>
            <a:ln w="12700"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38" name="Freeform 36"/>
            <p:cNvSpPr/>
            <p:nvPr/>
          </p:nvSpPr>
          <p:spPr>
            <a:xfrm>
              <a:off x="2482" y="1919"/>
              <a:ext cx="85" cy="76"/>
            </a:xfrm>
            <a:custGeom>
              <a:avLst/>
              <a:gdLst>
                <a:gd name="txL" fmla="*/ 0 w 85"/>
                <a:gd name="txT" fmla="*/ 0 h 76"/>
                <a:gd name="txR" fmla="*/ 85 w 85"/>
                <a:gd name="txB" fmla="*/ 76 h 76"/>
              </a:gdLst>
              <a:ahLst/>
              <a:cxnLst>
                <a:cxn ang="0">
                  <a:pos x="0" y="30"/>
                </a:cxn>
                <a:cxn ang="0">
                  <a:pos x="23" y="23"/>
                </a:cxn>
                <a:cxn ang="0">
                  <a:pos x="23" y="0"/>
                </a:cxn>
                <a:cxn ang="0">
                  <a:pos x="85" y="76"/>
                </a:cxn>
                <a:cxn ang="0">
                  <a:pos x="0" y="30"/>
                </a:cxn>
              </a:cxnLst>
              <a:rect l="txL" t="txT" r="txR" b="txB"/>
              <a:pathLst>
                <a:path w="85" h="76">
                  <a:moveTo>
                    <a:pt x="0" y="30"/>
                  </a:moveTo>
                  <a:lnTo>
                    <a:pt x="23" y="23"/>
                  </a:lnTo>
                  <a:lnTo>
                    <a:pt x="23" y="0"/>
                  </a:lnTo>
                  <a:lnTo>
                    <a:pt x="85" y="76"/>
                  </a:lnTo>
                  <a:lnTo>
                    <a:pt x="0" y="30"/>
                  </a:lnTo>
                  <a:close/>
                </a:path>
              </a:pathLst>
            </a:custGeom>
            <a:solidFill>
              <a:srgbClr val="000000">
                <a:alpha val="100000"/>
              </a:srgbClr>
            </a:solidFill>
            <a:ln w="12700"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39" name="Freeform 37"/>
            <p:cNvSpPr/>
            <p:nvPr/>
          </p:nvSpPr>
          <p:spPr>
            <a:xfrm>
              <a:off x="1376" y="2488"/>
              <a:ext cx="53" cy="100"/>
            </a:xfrm>
            <a:custGeom>
              <a:avLst/>
              <a:gdLst>
                <a:gd name="txL" fmla="*/ 0 w 53"/>
                <a:gd name="txT" fmla="*/ 0 h 100"/>
                <a:gd name="txR" fmla="*/ 53 w 53"/>
                <a:gd name="txB" fmla="*/ 100 h 100"/>
              </a:gdLst>
              <a:ahLst/>
              <a:cxnLst>
                <a:cxn ang="0">
                  <a:pos x="0" y="15"/>
                </a:cxn>
                <a:cxn ang="0">
                  <a:pos x="23" y="23"/>
                </a:cxn>
                <a:cxn ang="0">
                  <a:pos x="38" y="0"/>
                </a:cxn>
                <a:cxn ang="0">
                  <a:pos x="53" y="100"/>
                </a:cxn>
                <a:cxn ang="0">
                  <a:pos x="0" y="15"/>
                </a:cxn>
              </a:cxnLst>
              <a:rect l="txL" t="txT" r="txR" b="txB"/>
              <a:pathLst>
                <a:path w="53" h="100">
                  <a:moveTo>
                    <a:pt x="0" y="15"/>
                  </a:moveTo>
                  <a:lnTo>
                    <a:pt x="23" y="23"/>
                  </a:lnTo>
                  <a:lnTo>
                    <a:pt x="38" y="0"/>
                  </a:lnTo>
                  <a:lnTo>
                    <a:pt x="53" y="100"/>
                  </a:lnTo>
                  <a:lnTo>
                    <a:pt x="0" y="15"/>
                  </a:lnTo>
                  <a:close/>
                </a:path>
              </a:pathLst>
            </a:custGeom>
            <a:solidFill>
              <a:srgbClr val="000000">
                <a:alpha val="100000"/>
              </a:srgbClr>
            </a:solidFill>
            <a:ln w="12700"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40" name="Freeform 38"/>
            <p:cNvSpPr/>
            <p:nvPr/>
          </p:nvSpPr>
          <p:spPr>
            <a:xfrm>
              <a:off x="2567" y="2165"/>
              <a:ext cx="53" cy="100"/>
            </a:xfrm>
            <a:custGeom>
              <a:avLst/>
              <a:gdLst>
                <a:gd name="txL" fmla="*/ 0 w 53"/>
                <a:gd name="txT" fmla="*/ 0 h 100"/>
                <a:gd name="txR" fmla="*/ 53 w 53"/>
                <a:gd name="txB" fmla="*/ 100 h 100"/>
              </a:gdLst>
              <a:ahLst/>
              <a:cxnLst>
                <a:cxn ang="0">
                  <a:pos x="0" y="84"/>
                </a:cxn>
                <a:cxn ang="0">
                  <a:pos x="23" y="77"/>
                </a:cxn>
                <a:cxn ang="0">
                  <a:pos x="30" y="100"/>
                </a:cxn>
                <a:cxn ang="0">
                  <a:pos x="53" y="0"/>
                </a:cxn>
                <a:cxn ang="0">
                  <a:pos x="0" y="84"/>
                </a:cxn>
              </a:cxnLst>
              <a:rect l="txL" t="txT" r="txR" b="txB"/>
              <a:pathLst>
                <a:path w="53" h="100">
                  <a:moveTo>
                    <a:pt x="0" y="84"/>
                  </a:moveTo>
                  <a:lnTo>
                    <a:pt x="23" y="77"/>
                  </a:lnTo>
                  <a:lnTo>
                    <a:pt x="30" y="100"/>
                  </a:lnTo>
                  <a:lnTo>
                    <a:pt x="53" y="0"/>
                  </a:lnTo>
                  <a:lnTo>
                    <a:pt x="0" y="84"/>
                  </a:lnTo>
                  <a:close/>
                </a:path>
              </a:pathLst>
            </a:custGeom>
            <a:solidFill>
              <a:srgbClr val="000000">
                <a:alpha val="100000"/>
              </a:srgbClr>
            </a:solidFill>
            <a:ln w="12700"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41" name="Rectangle 39"/>
            <p:cNvSpPr/>
            <p:nvPr/>
          </p:nvSpPr>
          <p:spPr>
            <a:xfrm>
              <a:off x="1816" y="1526"/>
              <a:ext cx="81" cy="2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3300" b="1" dirty="0">
                <a:solidFill>
                  <a:srgbClr val="FF99FF"/>
                </a:solidFill>
              </a:endParaRPr>
            </a:p>
          </p:txBody>
        </p:sp>
        <p:sp>
          <p:nvSpPr>
            <p:cNvPr id="42" name="Rectangle 40"/>
            <p:cNvSpPr/>
            <p:nvPr/>
          </p:nvSpPr>
          <p:spPr>
            <a:xfrm>
              <a:off x="1216" y="1742"/>
              <a:ext cx="81" cy="2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3300" b="1" dirty="0">
                <a:solidFill>
                  <a:srgbClr val="FF99FF"/>
                </a:solidFill>
              </a:endParaRPr>
            </a:p>
          </p:txBody>
        </p:sp>
        <p:sp>
          <p:nvSpPr>
            <p:cNvPr id="43" name="Rectangle 41"/>
            <p:cNvSpPr/>
            <p:nvPr/>
          </p:nvSpPr>
          <p:spPr>
            <a:xfrm>
              <a:off x="2415" y="1742"/>
              <a:ext cx="81" cy="2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3300" b="1" dirty="0">
                <a:solidFill>
                  <a:srgbClr val="FF99FF"/>
                </a:solidFill>
              </a:endParaRPr>
            </a:p>
          </p:txBody>
        </p:sp>
        <p:sp>
          <p:nvSpPr>
            <p:cNvPr id="44" name="Rectangle 42"/>
            <p:cNvSpPr/>
            <p:nvPr/>
          </p:nvSpPr>
          <p:spPr>
            <a:xfrm>
              <a:off x="1416" y="1957"/>
              <a:ext cx="81" cy="2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3300" b="1" dirty="0">
                <a:solidFill>
                  <a:srgbClr val="FF99FF"/>
                </a:solidFill>
              </a:endParaRPr>
            </a:p>
          </p:txBody>
        </p:sp>
        <p:sp>
          <p:nvSpPr>
            <p:cNvPr id="45" name="Rectangle 43"/>
            <p:cNvSpPr/>
            <p:nvPr/>
          </p:nvSpPr>
          <p:spPr>
            <a:xfrm>
              <a:off x="1963" y="1888"/>
              <a:ext cx="81" cy="2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3300" b="1" dirty="0">
                <a:solidFill>
                  <a:srgbClr val="FF99FF"/>
                </a:solidFill>
              </a:endParaRPr>
            </a:p>
          </p:txBody>
        </p:sp>
        <p:sp>
          <p:nvSpPr>
            <p:cNvPr id="46" name="Rectangle 44"/>
            <p:cNvSpPr/>
            <p:nvPr/>
          </p:nvSpPr>
          <p:spPr>
            <a:xfrm>
              <a:off x="1923" y="2142"/>
              <a:ext cx="81" cy="2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3300" b="1" dirty="0">
                <a:solidFill>
                  <a:srgbClr val="FF99FF"/>
                </a:solidFill>
              </a:endParaRPr>
            </a:p>
          </p:txBody>
        </p:sp>
        <p:sp>
          <p:nvSpPr>
            <p:cNvPr id="47" name="Rectangle 45"/>
            <p:cNvSpPr/>
            <p:nvPr/>
          </p:nvSpPr>
          <p:spPr>
            <a:xfrm>
              <a:off x="2538" y="2357"/>
              <a:ext cx="81" cy="2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3300" b="1" dirty="0">
                <a:solidFill>
                  <a:srgbClr val="FF99FF"/>
                </a:solidFill>
              </a:endParaRPr>
            </a:p>
          </p:txBody>
        </p:sp>
        <p:sp>
          <p:nvSpPr>
            <p:cNvPr id="48" name="Freeform 46"/>
            <p:cNvSpPr/>
            <p:nvPr/>
          </p:nvSpPr>
          <p:spPr>
            <a:xfrm>
              <a:off x="2359" y="2495"/>
              <a:ext cx="77" cy="77"/>
            </a:xfrm>
            <a:custGeom>
              <a:avLst/>
              <a:gdLst>
                <a:gd name="txL" fmla="*/ 0 w 77"/>
                <a:gd name="txT" fmla="*/ 0 h 77"/>
                <a:gd name="txR" fmla="*/ 77 w 77"/>
                <a:gd name="txB" fmla="*/ 77 h 77"/>
              </a:gdLst>
              <a:ahLst/>
              <a:cxnLst>
                <a:cxn ang="0">
                  <a:pos x="0" y="24"/>
                </a:cxn>
                <a:cxn ang="0">
                  <a:pos x="23" y="24"/>
                </a:cxn>
                <a:cxn ang="0">
                  <a:pos x="23" y="0"/>
                </a:cxn>
                <a:cxn ang="0">
                  <a:pos x="77" y="77"/>
                </a:cxn>
                <a:cxn ang="0">
                  <a:pos x="0" y="24"/>
                </a:cxn>
              </a:cxnLst>
              <a:rect l="txL" t="txT" r="txR" b="txB"/>
              <a:pathLst>
                <a:path w="77" h="77">
                  <a:moveTo>
                    <a:pt x="0" y="24"/>
                  </a:moveTo>
                  <a:lnTo>
                    <a:pt x="23" y="24"/>
                  </a:lnTo>
                  <a:lnTo>
                    <a:pt x="23" y="0"/>
                  </a:lnTo>
                  <a:lnTo>
                    <a:pt x="77" y="77"/>
                  </a:lnTo>
                  <a:lnTo>
                    <a:pt x="0" y="24"/>
                  </a:lnTo>
                  <a:close/>
                </a:path>
              </a:pathLst>
            </a:custGeom>
            <a:solidFill>
              <a:srgbClr val="000000">
                <a:alpha val="100000"/>
              </a:srgbClr>
            </a:solidFill>
            <a:ln w="12700" cap="flat" cmpd="sng">
              <a:solidFill>
                <a:srgbClr val="000000">
                  <a:alpha val="100000"/>
                </a:srgbClr>
              </a:solidFill>
              <a:prstDash val="solid"/>
              <a:round/>
              <a:headEnd type="none" w="med" len="med"/>
              <a:tailEnd type="none" w="med" len="med"/>
            </a:ln>
          </p:spPr>
          <p:txBody>
            <a:bodyPr/>
            <a:lstStyle/>
            <a:p>
              <a:endParaRPr lang="zh-CN" altLang="en-US" sz="1015"/>
            </a:p>
          </p:txBody>
        </p:sp>
        <p:sp>
          <p:nvSpPr>
            <p:cNvPr id="49" name="Rectangle 47"/>
            <p:cNvSpPr/>
            <p:nvPr/>
          </p:nvSpPr>
          <p:spPr>
            <a:xfrm>
              <a:off x="2361" y="2357"/>
              <a:ext cx="81" cy="2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3300" b="1" dirty="0">
                <a:solidFill>
                  <a:srgbClr val="FF99FF"/>
                </a:solidFill>
              </a:endParaRPr>
            </a:p>
          </p:txBody>
        </p:sp>
        <p:sp>
          <p:nvSpPr>
            <p:cNvPr id="50" name="Rectangle 48"/>
            <p:cNvSpPr/>
            <p:nvPr/>
          </p:nvSpPr>
          <p:spPr>
            <a:xfrm>
              <a:off x="1216" y="2288"/>
              <a:ext cx="81" cy="2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3300" b="1" dirty="0">
                <a:solidFill>
                  <a:srgbClr val="FF99FF"/>
                </a:solidFill>
              </a:endParaRPr>
            </a:p>
          </p:txBody>
        </p:sp>
        <p:sp>
          <p:nvSpPr>
            <p:cNvPr id="51" name="Rectangle 49"/>
            <p:cNvSpPr/>
            <p:nvPr/>
          </p:nvSpPr>
          <p:spPr>
            <a:xfrm>
              <a:off x="1907" y="2650"/>
              <a:ext cx="81" cy="2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3300" b="1" dirty="0">
                <a:solidFill>
                  <a:srgbClr val="FF99FF"/>
                </a:solidFill>
              </a:endParaRPr>
            </a:p>
          </p:txBody>
        </p:sp>
        <p:sp>
          <p:nvSpPr>
            <p:cNvPr id="54" name="Rectangle 52"/>
            <p:cNvSpPr/>
            <p:nvPr/>
          </p:nvSpPr>
          <p:spPr>
            <a:xfrm>
              <a:off x="1993" y="2873"/>
              <a:ext cx="0" cy="28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en-US" altLang="zh-CN" sz="3300" b="1" dirty="0">
                <a:solidFill>
                  <a:srgbClr val="FF99FF"/>
                </a:solidFill>
              </a:endParaRPr>
            </a:p>
          </p:txBody>
        </p:sp>
      </p:grpSp>
      <p:sp>
        <p:nvSpPr>
          <p:cNvPr id="55" name="Line 55"/>
          <p:cNvSpPr/>
          <p:nvPr/>
        </p:nvSpPr>
        <p:spPr>
          <a:xfrm>
            <a:off x="3708533" y="3470309"/>
            <a:ext cx="2214563" cy="0"/>
          </a:xfrm>
          <a:prstGeom prst="line">
            <a:avLst/>
          </a:prstGeom>
          <a:ln w="9525" cap="flat" cmpd="sng">
            <a:solidFill>
              <a:schemeClr val="tx2"/>
            </a:solidFill>
            <a:prstDash val="solid"/>
            <a:headEnd type="none" w="med" len="med"/>
            <a:tailEnd type="none" w="med" len="med"/>
          </a:ln>
        </p:spPr>
      </p:sp>
      <p:sp>
        <p:nvSpPr>
          <p:cNvPr id="56" name="Line 56"/>
          <p:cNvSpPr/>
          <p:nvPr/>
        </p:nvSpPr>
        <p:spPr>
          <a:xfrm>
            <a:off x="3654955" y="3847738"/>
            <a:ext cx="2321719" cy="0"/>
          </a:xfrm>
          <a:prstGeom prst="line">
            <a:avLst/>
          </a:prstGeom>
          <a:ln w="9525" cap="flat" cmpd="sng">
            <a:solidFill>
              <a:schemeClr val="tx2"/>
            </a:solidFill>
            <a:prstDash val="solid"/>
            <a:headEnd type="none" w="med" len="med"/>
            <a:tailEnd type="none" w="med" len="med"/>
          </a:ln>
        </p:spPr>
      </p:sp>
      <p:sp>
        <p:nvSpPr>
          <p:cNvPr id="57" name="Text Box 57"/>
          <p:cNvSpPr txBox="1"/>
          <p:nvPr/>
        </p:nvSpPr>
        <p:spPr>
          <a:xfrm>
            <a:off x="3439452" y="3521585"/>
            <a:ext cx="377429" cy="322580"/>
          </a:xfrm>
          <a:prstGeom prst="rect">
            <a:avLst/>
          </a:prstGeom>
          <a:noFill/>
          <a:ln w="9525">
            <a:noFill/>
          </a:ln>
        </p:spPr>
        <p:txBody>
          <a:bodyPr lIns="0" tIns="0" rIns="0" bIns="0" anchor="b">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zh-CN" altLang="en-US" sz="2100" b="1" dirty="0"/>
              <a:t>１</a:t>
            </a:r>
            <a:endParaRPr lang="zh-CN" altLang="en-US" sz="2100" b="1" dirty="0"/>
          </a:p>
        </p:txBody>
      </p:sp>
      <p:sp>
        <p:nvSpPr>
          <p:cNvPr id="58" name="Text Box 59"/>
          <p:cNvSpPr txBox="1"/>
          <p:nvPr/>
        </p:nvSpPr>
        <p:spPr>
          <a:xfrm>
            <a:off x="3654955" y="3521585"/>
            <a:ext cx="270272" cy="322580"/>
          </a:xfrm>
          <a:prstGeom prst="rect">
            <a:avLst/>
          </a:prstGeom>
          <a:noFill/>
          <a:ln w="9525">
            <a:noFill/>
          </a:ln>
        </p:spPr>
        <p:txBody>
          <a:bodyPr lIns="0" tIns="0" rIns="0" bIns="0" anchor="b">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zh-CN" altLang="en-US" sz="2100" b="1" dirty="0"/>
              <a:t>２</a:t>
            </a:r>
            <a:endParaRPr lang="zh-CN" altLang="en-US" sz="2100" b="1" dirty="0"/>
          </a:p>
        </p:txBody>
      </p:sp>
      <p:sp>
        <p:nvSpPr>
          <p:cNvPr id="59" name="Text Box 60"/>
          <p:cNvSpPr txBox="1"/>
          <p:nvPr/>
        </p:nvSpPr>
        <p:spPr>
          <a:xfrm>
            <a:off x="3870458" y="3521585"/>
            <a:ext cx="377429" cy="322580"/>
          </a:xfrm>
          <a:prstGeom prst="rect">
            <a:avLst/>
          </a:prstGeom>
          <a:noFill/>
          <a:ln w="9525">
            <a:noFill/>
          </a:ln>
        </p:spPr>
        <p:txBody>
          <a:bodyPr lIns="0" tIns="0" rIns="0" bIns="0" anchor="b">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2100" b="1" dirty="0"/>
              <a:t>3</a:t>
            </a:r>
            <a:endParaRPr lang="en-US" altLang="zh-CN" sz="2100" b="1" dirty="0"/>
          </a:p>
        </p:txBody>
      </p:sp>
      <p:sp>
        <p:nvSpPr>
          <p:cNvPr id="60" name="Text Box 61"/>
          <p:cNvSpPr txBox="1"/>
          <p:nvPr/>
        </p:nvSpPr>
        <p:spPr>
          <a:xfrm>
            <a:off x="4140730" y="3521585"/>
            <a:ext cx="377428" cy="322580"/>
          </a:xfrm>
          <a:prstGeom prst="rect">
            <a:avLst/>
          </a:prstGeom>
          <a:noFill/>
          <a:ln w="9525">
            <a:noFill/>
          </a:ln>
        </p:spPr>
        <p:txBody>
          <a:bodyPr lIns="0" tIns="0" rIns="0" bIns="0" anchor="b">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zh-CN" altLang="en-US" sz="2100" b="1" dirty="0"/>
              <a:t>４</a:t>
            </a:r>
            <a:endParaRPr lang="zh-CN" altLang="en-US" sz="2100" b="1" dirty="0"/>
          </a:p>
        </p:txBody>
      </p:sp>
      <p:sp>
        <p:nvSpPr>
          <p:cNvPr id="61" name="Text Box 64"/>
          <p:cNvSpPr txBox="1"/>
          <p:nvPr/>
        </p:nvSpPr>
        <p:spPr>
          <a:xfrm>
            <a:off x="4464580" y="3521585"/>
            <a:ext cx="377428" cy="322580"/>
          </a:xfrm>
          <a:prstGeom prst="rect">
            <a:avLst/>
          </a:prstGeom>
          <a:noFill/>
          <a:ln w="9525">
            <a:noFill/>
          </a:ln>
        </p:spPr>
        <p:txBody>
          <a:bodyPr lIns="0" tIns="0" rIns="0" bIns="0" anchor="b">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2100" b="1" dirty="0"/>
              <a:t>5</a:t>
            </a:r>
            <a:endParaRPr lang="en-US" altLang="zh-CN" sz="2100" b="1" dirty="0"/>
          </a:p>
        </p:txBody>
      </p:sp>
      <p:sp>
        <p:nvSpPr>
          <p:cNvPr id="62" name="Text Box 65"/>
          <p:cNvSpPr txBox="1"/>
          <p:nvPr/>
        </p:nvSpPr>
        <p:spPr>
          <a:xfrm>
            <a:off x="4734852" y="3521585"/>
            <a:ext cx="377429" cy="322580"/>
          </a:xfrm>
          <a:prstGeom prst="rect">
            <a:avLst/>
          </a:prstGeom>
          <a:noFill/>
          <a:ln w="9525">
            <a:noFill/>
          </a:ln>
        </p:spPr>
        <p:txBody>
          <a:bodyPr lIns="0" tIns="0" rIns="0" bIns="0" anchor="b">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2100" b="1" dirty="0"/>
              <a:t>6</a:t>
            </a:r>
            <a:endParaRPr lang="en-US" altLang="zh-CN" sz="2100" b="1" dirty="0"/>
          </a:p>
        </p:txBody>
      </p:sp>
      <p:sp>
        <p:nvSpPr>
          <p:cNvPr id="63" name="Text Box 66"/>
          <p:cNvSpPr txBox="1"/>
          <p:nvPr/>
        </p:nvSpPr>
        <p:spPr>
          <a:xfrm>
            <a:off x="5328974" y="3521585"/>
            <a:ext cx="432197" cy="322580"/>
          </a:xfrm>
          <a:prstGeom prst="rect">
            <a:avLst/>
          </a:prstGeom>
          <a:noFill/>
          <a:ln w="9525">
            <a:noFill/>
          </a:ln>
        </p:spPr>
        <p:txBody>
          <a:bodyPr lIns="0" tIns="0" rIns="0" bIns="0" anchor="b">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2100" b="1" dirty="0"/>
              <a:t>8</a:t>
            </a:r>
            <a:endParaRPr lang="en-US" altLang="zh-CN" sz="2100" b="1" dirty="0"/>
          </a:p>
        </p:txBody>
      </p:sp>
      <p:sp>
        <p:nvSpPr>
          <p:cNvPr id="64" name="Text Box 67"/>
          <p:cNvSpPr txBox="1"/>
          <p:nvPr/>
        </p:nvSpPr>
        <p:spPr>
          <a:xfrm>
            <a:off x="4994726" y="3521585"/>
            <a:ext cx="432197" cy="322580"/>
          </a:xfrm>
          <a:prstGeom prst="rect">
            <a:avLst/>
          </a:prstGeom>
          <a:noFill/>
          <a:ln w="9525">
            <a:noFill/>
          </a:ln>
        </p:spPr>
        <p:txBody>
          <a:bodyPr lIns="0" tIns="0" rIns="0" bIns="0" anchor="b">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2100" b="1" dirty="0"/>
              <a:t>7</a:t>
            </a:r>
            <a:endParaRPr lang="en-US" altLang="zh-CN" sz="2100" b="1" dirty="0"/>
          </a:p>
        </p:txBody>
      </p:sp>
      <p:sp>
        <p:nvSpPr>
          <p:cNvPr id="65" name="Text Box 53"/>
          <p:cNvSpPr txBox="1"/>
          <p:nvPr/>
        </p:nvSpPr>
        <p:spPr>
          <a:xfrm>
            <a:off x="3321256" y="2668213"/>
            <a:ext cx="2106215" cy="414020"/>
          </a:xfrm>
          <a:prstGeom prst="rect">
            <a:avLst/>
          </a:prstGeom>
          <a:noFill/>
          <a:ln w="9525">
            <a:noFill/>
          </a:ln>
        </p:spPr>
        <p:txBody>
          <a:bodyPr anchor="b">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zh-CN" altLang="en-US" sz="2100" b="1" dirty="0">
                <a:solidFill>
                  <a:srgbClr val="FF0000"/>
                </a:solidFill>
              </a:rPr>
              <a:t>要借助队列：</a:t>
            </a:r>
            <a:endParaRPr lang="zh-CN" altLang="en-US" sz="21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1" nodeType="clickEffect">
                                  <p:stCondLst>
                                    <p:cond delay="0"/>
                                  </p:stCondLst>
                                  <p:childTnLst>
                                    <p:animMotion origin="layout" path="M -0.00087 6.17284E-7 L 0.00365 0.12253 " pathEditMode="relative" rAng="0" ptsTypes="AA">
                                      <p:cBhvr>
                                        <p:cTn id="6" dur="2000" fill="hold"/>
                                        <p:tgtEl>
                                          <p:spTgt spid="57"/>
                                        </p:tgtEl>
                                        <p:attrNameLst>
                                          <p:attrName>ppt_x</p:attrName>
                                          <p:attrName>ppt_y</p:attrName>
                                        </p:attrNameLst>
                                      </p:cBhvr>
                                      <p:rCtr x="226" y="6111"/>
                                    </p:animMotion>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linds(horizontal)">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blinds(horizontal)">
                                      <p:cBhvr>
                                        <p:cTn id="16" dur="500"/>
                                        <p:tgtEl>
                                          <p:spTgt spid="5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blinds(horizontal)">
                                      <p:cBhvr>
                                        <p:cTn id="21" dur="500"/>
                                        <p:tgtEl>
                                          <p:spTgt spid="5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blinds(horizontal)">
                                      <p:cBhvr>
                                        <p:cTn id="26" dur="500"/>
                                        <p:tgtEl>
                                          <p:spTgt spid="60"/>
                                        </p:tgtEl>
                                      </p:cBhvr>
                                    </p:animEffec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2.77778E-7 6.17284E-7 L 0.00885 0.11667 " pathEditMode="relative" rAng="0" ptsTypes="AA">
                                      <p:cBhvr>
                                        <p:cTn id="30" dur="2000" fill="hold"/>
                                        <p:tgtEl>
                                          <p:spTgt spid="58"/>
                                        </p:tgtEl>
                                        <p:attrNameLst>
                                          <p:attrName>ppt_x</p:attrName>
                                          <p:attrName>ppt_y</p:attrName>
                                        </p:attrNameLst>
                                      </p:cBhvr>
                                      <p:rCtr x="434" y="5833"/>
                                    </p:animMotion>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blinds(horizontal)">
                                      <p:cBhvr>
                                        <p:cTn id="35" dur="500"/>
                                        <p:tgtEl>
                                          <p:spTgt spid="61"/>
                                        </p:tgtEl>
                                      </p:cBhvr>
                                    </p:animEffec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grpId="1" nodeType="clickEffect">
                                  <p:stCondLst>
                                    <p:cond delay="0"/>
                                  </p:stCondLst>
                                  <p:childTnLst>
                                    <p:animMotion origin="layout" path="M -3.61111E-6 6.17284E-7 L 0.00313 0.12006 " pathEditMode="relative" rAng="0" ptsTypes="AA">
                                      <p:cBhvr>
                                        <p:cTn id="39" dur="2000" fill="hold"/>
                                        <p:tgtEl>
                                          <p:spTgt spid="59"/>
                                        </p:tgtEl>
                                        <p:attrNameLst>
                                          <p:attrName>ppt_x</p:attrName>
                                          <p:attrName>ppt_y</p:attrName>
                                        </p:attrNameLst>
                                      </p:cBhvr>
                                      <p:rCtr x="156" y="5988"/>
                                    </p:animMotion>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blinds(horizontal)">
                                      <p:cBhvr>
                                        <p:cTn id="44" dur="500"/>
                                        <p:tgtEl>
                                          <p:spTgt spid="62"/>
                                        </p:tgtEl>
                                      </p:cBhvr>
                                    </p:animEffect>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1" nodeType="clickEffect">
                                  <p:stCondLst>
                                    <p:cond delay="0"/>
                                  </p:stCondLst>
                                  <p:childTnLst>
                                    <p:animMotion origin="layout" path="M 2.5E-6 6.17284E-7 L -0.00295 0.10926 " pathEditMode="relative" rAng="0" ptsTypes="AA">
                                      <p:cBhvr>
                                        <p:cTn id="48" dur="2000" fill="hold"/>
                                        <p:tgtEl>
                                          <p:spTgt spid="60"/>
                                        </p:tgtEl>
                                        <p:attrNameLst>
                                          <p:attrName>ppt_x</p:attrName>
                                          <p:attrName>ppt_y</p:attrName>
                                        </p:attrNameLst>
                                      </p:cBhvr>
                                      <p:rCtr x="-156" y="5463"/>
                                    </p:animMotion>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blinds(horizontal)">
                                      <p:cBhvr>
                                        <p:cTn id="53" dur="500"/>
                                        <p:tgtEl>
                                          <p:spTgt spid="64"/>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path" presetSubtype="0" accel="50000" decel="50000" fill="hold" grpId="1" nodeType="clickEffect">
                                  <p:stCondLst>
                                    <p:cond delay="0"/>
                                  </p:stCondLst>
                                  <p:childTnLst>
                                    <p:animMotion origin="layout" path="M -4.16667E-6 6.17284E-7 L -0.00625 0.10926 " pathEditMode="relative" rAng="0" ptsTypes="AA">
                                      <p:cBhvr>
                                        <p:cTn id="57" dur="2000" fill="hold"/>
                                        <p:tgtEl>
                                          <p:spTgt spid="61"/>
                                        </p:tgtEl>
                                        <p:attrNameLst>
                                          <p:attrName>ppt_x</p:attrName>
                                          <p:attrName>ppt_y</p:attrName>
                                        </p:attrNameLst>
                                      </p:cBhvr>
                                      <p:rCtr x="-313" y="5463"/>
                                    </p:animMotion>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blinds(horizontal)">
                                      <p:cBhvr>
                                        <p:cTn id="62" dur="500"/>
                                        <p:tgtEl>
                                          <p:spTgt spid="63"/>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1" nodeType="clickEffect">
                                  <p:stCondLst>
                                    <p:cond delay="0"/>
                                  </p:stCondLst>
                                  <p:childTnLst>
                                    <p:animMotion origin="layout" path="M -0.00104 -0.01142 L -0.0099 0.10864 " pathEditMode="relative" rAng="0" ptsTypes="AA">
                                      <p:cBhvr>
                                        <p:cTn id="66" dur="2000" fill="hold"/>
                                        <p:tgtEl>
                                          <p:spTgt spid="62"/>
                                        </p:tgtEl>
                                        <p:attrNameLst>
                                          <p:attrName>ppt_x</p:attrName>
                                          <p:attrName>ppt_y</p:attrName>
                                        </p:attrNameLst>
                                      </p:cBhvr>
                                      <p:rCtr x="-451" y="5988"/>
                                    </p:animMotion>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grpId="1" nodeType="clickEffect">
                                  <p:stCondLst>
                                    <p:cond delay="0"/>
                                  </p:stCondLst>
                                  <p:childTnLst>
                                    <p:animMotion origin="layout" path="M -8.33333E-7 6.17284E-7 L -0.0059 0.10926 " pathEditMode="relative" rAng="0" ptsTypes="AA">
                                      <p:cBhvr>
                                        <p:cTn id="70" dur="2000" fill="hold"/>
                                        <p:tgtEl>
                                          <p:spTgt spid="64"/>
                                        </p:tgtEl>
                                        <p:attrNameLst>
                                          <p:attrName>ppt_x</p:attrName>
                                          <p:attrName>ppt_y</p:attrName>
                                        </p:attrNameLst>
                                      </p:cBhvr>
                                      <p:rCtr x="-295" y="5463"/>
                                    </p:animMotion>
                                  </p:childTnLst>
                                </p:cTn>
                              </p:par>
                            </p:childTnLst>
                          </p:cTn>
                        </p:par>
                      </p:childTnLst>
                    </p:cTn>
                  </p:par>
                  <p:par>
                    <p:cTn id="71" fill="hold">
                      <p:stCondLst>
                        <p:cond delay="indefinite"/>
                      </p:stCondLst>
                      <p:childTnLst>
                        <p:par>
                          <p:cTn id="72" fill="hold">
                            <p:stCondLst>
                              <p:cond delay="0"/>
                            </p:stCondLst>
                            <p:childTnLst>
                              <p:par>
                                <p:cTn id="73" presetID="42" presetClass="path" presetSubtype="0" accel="50000" decel="50000" fill="hold" grpId="1" nodeType="clickEffect">
                                  <p:stCondLst>
                                    <p:cond delay="0"/>
                                  </p:stCondLst>
                                  <p:childTnLst>
                                    <p:animMotion origin="layout" path="M 0.00052 0.00833 L -0.00104 0.10741 " pathEditMode="relative" rAng="0" ptsTypes="AA">
                                      <p:cBhvr>
                                        <p:cTn id="74" dur="2000" fill="hold"/>
                                        <p:tgtEl>
                                          <p:spTgt spid="63"/>
                                        </p:tgtEl>
                                        <p:attrNameLst>
                                          <p:attrName>ppt_x</p:attrName>
                                          <p:attrName>ppt_y</p:attrName>
                                        </p:attrNameLst>
                                      </p:cBhvr>
                                      <p:rCtr x="-87" y="49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64" grpId="0"/>
      <p:bldP spid="64"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spcBef>
                <a:spcPct val="0"/>
              </a:spcBef>
            </a:pPr>
            <a:r>
              <a:rPr lang="en-US" altLang="zh-CN" sz="2800" dirty="0" smtClean="0"/>
              <a:t>BFS</a:t>
            </a:r>
            <a:r>
              <a:rPr lang="zh-CN" altLang="en-US" sz="2800" dirty="0" smtClean="0"/>
              <a:t>算法：</a:t>
            </a:r>
            <a:r>
              <a:rPr sz="2800">
                <a:solidFill>
                  <a:srgbClr val="0000CC"/>
                </a:solidFill>
                <a:sym typeface="+mn-ea"/>
              </a:rPr>
              <a:t>利用队列，</a:t>
            </a:r>
            <a:r>
              <a:rPr lang="zh-CN" altLang="en-US" sz="2800" dirty="0" smtClean="0"/>
              <a:t>设</a:t>
            </a:r>
            <a:r>
              <a:rPr lang="zh-CN" altLang="en-US" sz="2800" dirty="0"/>
              <a:t>从</a:t>
            </a:r>
            <a:r>
              <a:rPr lang="en-US" altLang="zh-CN" sz="2800" dirty="0"/>
              <a:t>V0</a:t>
            </a:r>
            <a:r>
              <a:rPr lang="zh-CN" altLang="en-US" sz="2800" dirty="0" smtClean="0"/>
              <a:t>开始</a:t>
            </a:r>
            <a:endParaRPr lang="en-US" altLang="zh-CN" sz="2800" dirty="0"/>
          </a:p>
          <a:p>
            <a:pPr lvl="2">
              <a:lnSpc>
                <a:spcPct val="110000"/>
              </a:lnSpc>
              <a:spcBef>
                <a:spcPct val="0"/>
              </a:spcBef>
            </a:pPr>
            <a:r>
              <a:rPr lang="zh-CN" altLang="en-US" sz="2400" dirty="0" smtClean="0"/>
              <a:t>（</a:t>
            </a:r>
            <a:r>
              <a:rPr lang="en-US" altLang="zh-CN" sz="2400" dirty="0" smtClean="0"/>
              <a:t>1</a:t>
            </a:r>
            <a:r>
              <a:rPr lang="zh-CN" altLang="en-US" sz="2400" dirty="0" smtClean="0"/>
              <a:t>）访问</a:t>
            </a:r>
            <a:r>
              <a:rPr lang="en-US" altLang="zh-CN" sz="2400" dirty="0"/>
              <a:t>V0  </a:t>
            </a:r>
            <a:endParaRPr lang="en-US" altLang="zh-CN" sz="2400" dirty="0" smtClean="0"/>
          </a:p>
          <a:p>
            <a:pPr lvl="2">
              <a:lnSpc>
                <a:spcPct val="110000"/>
              </a:lnSpc>
              <a:spcBef>
                <a:spcPct val="0"/>
              </a:spcBef>
            </a:pPr>
            <a:r>
              <a:rPr lang="zh-CN" altLang="en-US" sz="2400" dirty="0" smtClean="0"/>
              <a:t>（</a:t>
            </a:r>
            <a:r>
              <a:rPr lang="en-US" altLang="zh-CN" sz="2400" dirty="0" smtClean="0"/>
              <a:t>2</a:t>
            </a:r>
            <a:r>
              <a:rPr lang="zh-CN" altLang="en-US" sz="2400" dirty="0" smtClean="0"/>
              <a:t>）将</a:t>
            </a:r>
            <a:r>
              <a:rPr lang="en-US" altLang="zh-CN" sz="2400" dirty="0"/>
              <a:t>V0</a:t>
            </a:r>
            <a:r>
              <a:rPr lang="zh-CN" altLang="en-US" sz="2400" dirty="0"/>
              <a:t>加入队列</a:t>
            </a:r>
            <a:r>
              <a:rPr lang="en-US" altLang="zh-CN" sz="2400" dirty="0" smtClean="0"/>
              <a:t>Q</a:t>
            </a:r>
            <a:endParaRPr lang="en-US" altLang="zh-CN" sz="2400" dirty="0" smtClean="0"/>
          </a:p>
          <a:p>
            <a:pPr lvl="2">
              <a:lnSpc>
                <a:spcPct val="110000"/>
              </a:lnSpc>
              <a:spcBef>
                <a:spcPct val="0"/>
              </a:spcBef>
            </a:pPr>
            <a:r>
              <a:rPr lang="zh-CN" altLang="en-US" sz="2400" dirty="0" smtClean="0"/>
              <a:t>（</a:t>
            </a:r>
            <a:r>
              <a:rPr lang="en-US" altLang="zh-CN" sz="2400" dirty="0" smtClean="0"/>
              <a:t>3</a:t>
            </a:r>
            <a:r>
              <a:rPr lang="zh-CN" altLang="en-US" sz="2400" dirty="0" smtClean="0"/>
              <a:t>）当队列</a:t>
            </a:r>
            <a:r>
              <a:rPr lang="en-US" altLang="zh-CN" sz="2400" dirty="0"/>
              <a:t>Q</a:t>
            </a:r>
            <a:r>
              <a:rPr lang="zh-CN" altLang="en-US" sz="2400" dirty="0"/>
              <a:t>非空</a:t>
            </a:r>
            <a:endParaRPr lang="zh-CN" altLang="en-US" sz="2400" dirty="0"/>
          </a:p>
          <a:p>
            <a:pPr marL="408305" lvl="2" indent="-273050">
              <a:lnSpc>
                <a:spcPct val="100000"/>
              </a:lnSpc>
              <a:spcBef>
                <a:spcPct val="0"/>
              </a:spcBef>
            </a:pPr>
            <a:r>
              <a:rPr lang="zh-CN" altLang="en-US" sz="2400" dirty="0"/>
              <a:t>  </a:t>
            </a:r>
            <a:r>
              <a:rPr lang="en-US" altLang="zh-CN" sz="2400" dirty="0"/>
              <a:t>{</a:t>
            </a:r>
            <a:endParaRPr lang="en-US" altLang="zh-CN" sz="2400" dirty="0"/>
          </a:p>
          <a:p>
            <a:pPr marL="408305" lvl="2" indent="-273050">
              <a:lnSpc>
                <a:spcPct val="100000"/>
              </a:lnSpc>
              <a:spcBef>
                <a:spcPct val="0"/>
              </a:spcBef>
            </a:pPr>
            <a:r>
              <a:rPr lang="en-US" altLang="zh-CN" sz="2400" dirty="0"/>
              <a:t>   </a:t>
            </a:r>
            <a:r>
              <a:rPr lang="zh-CN" altLang="en-US" sz="2400" dirty="0" smtClean="0"/>
              <a:t>（</a:t>
            </a:r>
            <a:r>
              <a:rPr lang="en-US" altLang="zh-CN" sz="2400" dirty="0" smtClean="0"/>
              <a:t>4</a:t>
            </a:r>
            <a:r>
              <a:rPr lang="zh-CN" altLang="en-US" sz="2400" dirty="0" smtClean="0"/>
              <a:t>）取</a:t>
            </a:r>
            <a:r>
              <a:rPr lang="zh-CN" altLang="en-US" sz="2400" dirty="0"/>
              <a:t>队头元素</a:t>
            </a:r>
            <a:r>
              <a:rPr lang="zh-CN" altLang="en-US" sz="2400" dirty="0" smtClean="0"/>
              <a:t>存入</a:t>
            </a:r>
            <a:r>
              <a:rPr sz="2400" dirty="0" smtClean="0"/>
              <a:t>i</a:t>
            </a:r>
            <a:endParaRPr lang="en-US" altLang="zh-CN" sz="2400" dirty="0"/>
          </a:p>
          <a:p>
            <a:pPr marL="408305" lvl="2" indent="-273050">
              <a:lnSpc>
                <a:spcPct val="100000"/>
              </a:lnSpc>
              <a:spcBef>
                <a:spcPct val="0"/>
              </a:spcBef>
            </a:pPr>
            <a:r>
              <a:rPr lang="en-US" altLang="zh-CN" sz="2400" dirty="0" smtClean="0"/>
              <a:t>   </a:t>
            </a:r>
            <a:r>
              <a:rPr lang="zh-CN" altLang="en-US" sz="2400" dirty="0" smtClean="0"/>
              <a:t>（</a:t>
            </a:r>
            <a:r>
              <a:rPr lang="en-US" altLang="zh-CN" sz="2400" dirty="0" smtClean="0"/>
              <a:t>5</a:t>
            </a:r>
            <a:r>
              <a:rPr lang="zh-CN" altLang="en-US" sz="2400" dirty="0" smtClean="0"/>
              <a:t>）对</a:t>
            </a:r>
            <a:r>
              <a:rPr lang="en-US" altLang="zh-CN" sz="2400" dirty="0" err="1"/>
              <a:t>i</a:t>
            </a:r>
            <a:r>
              <a:rPr lang="zh-CN" altLang="en-US" sz="2400" dirty="0"/>
              <a:t>的所有邻接点</a:t>
            </a:r>
            <a:r>
              <a:rPr lang="en-US" altLang="zh-CN" sz="2400" dirty="0"/>
              <a:t>j, </a:t>
            </a:r>
            <a:r>
              <a:rPr lang="zh-CN" altLang="en-US" sz="2400" dirty="0"/>
              <a:t>做如下处理：</a:t>
            </a:r>
            <a:endParaRPr lang="zh-CN" altLang="en-US" sz="2400" dirty="0"/>
          </a:p>
          <a:p>
            <a:pPr marL="408305" lvl="2" indent="-273050">
              <a:lnSpc>
                <a:spcPct val="100000"/>
              </a:lnSpc>
              <a:spcBef>
                <a:spcPct val="0"/>
              </a:spcBef>
            </a:pPr>
            <a:r>
              <a:rPr lang="zh-CN" altLang="en-US" sz="2400" dirty="0" smtClean="0"/>
              <a:t>            </a:t>
            </a:r>
            <a:r>
              <a:rPr lang="zh-CN" altLang="en-US" sz="2400" dirty="0"/>
              <a:t>如果</a:t>
            </a:r>
            <a:r>
              <a:rPr lang="en-US" altLang="zh-CN" sz="2400" dirty="0"/>
              <a:t>j </a:t>
            </a:r>
            <a:r>
              <a:rPr lang="zh-CN" altLang="en-US" sz="2400" dirty="0"/>
              <a:t>未被访问过，则访问</a:t>
            </a:r>
            <a:r>
              <a:rPr lang="en-US" altLang="zh-CN" sz="2400" dirty="0"/>
              <a:t>j</a:t>
            </a:r>
            <a:r>
              <a:rPr lang="zh-CN" altLang="en-US" sz="2400" dirty="0"/>
              <a:t>并让</a:t>
            </a:r>
            <a:r>
              <a:rPr lang="en-US" altLang="zh-CN" sz="2400" dirty="0"/>
              <a:t>j</a:t>
            </a:r>
            <a:r>
              <a:rPr lang="zh-CN" altLang="en-US" sz="2400" dirty="0"/>
              <a:t>入队列</a:t>
            </a:r>
            <a:endParaRPr lang="zh-CN" altLang="en-US" sz="2400" dirty="0"/>
          </a:p>
          <a:p>
            <a:pPr marL="408305" lvl="2" indent="-273050">
              <a:lnSpc>
                <a:spcPct val="100000"/>
              </a:lnSpc>
              <a:spcBef>
                <a:spcPct val="0"/>
              </a:spcBef>
            </a:pPr>
            <a:r>
              <a:rPr lang="zh-CN" altLang="en-US" sz="2400" dirty="0"/>
              <a:t>   </a:t>
            </a:r>
            <a:r>
              <a:rPr lang="en-US" altLang="zh-CN" sz="2400" dirty="0"/>
              <a:t>}</a:t>
            </a:r>
            <a:endParaRPr lang="en-US" altLang="zh-CN" sz="2400" dirty="0"/>
          </a:p>
          <a:p>
            <a:pPr marL="0" lvl="2">
              <a:lnSpc>
                <a:spcPct val="120000"/>
              </a:lnSpc>
            </a:pPr>
            <a:endParaRPr lang="en-US" altLang="zh-CN" sz="2000" dirty="0" smtClean="0"/>
          </a:p>
          <a:p>
            <a:pPr marL="0" lvl="2">
              <a:lnSpc>
                <a:spcPct val="120000"/>
              </a:lnSpc>
            </a:pPr>
            <a:endParaRPr sz="2000" dirty="0" smtClean="0">
              <a:latin typeface="宋体" panose="02010600030101010101" pitchFamily="2" charset="-122"/>
              <a:sym typeface="+mn-ea"/>
            </a:endParaRPr>
          </a:p>
          <a:p>
            <a:pPr marL="0" lvl="2">
              <a:lnSpc>
                <a:spcPct val="120000"/>
              </a:lnSpc>
            </a:pPr>
            <a:endParaRPr lang="zh-CN" altLang="en-US" sz="2000" b="1" dirty="0">
              <a:latin typeface="宋体" panose="02010600030101010101" pitchFamily="2" charset="-122"/>
            </a:endParaRPr>
          </a:p>
        </p:txBody>
      </p:sp>
      <p:sp>
        <p:nvSpPr>
          <p:cNvPr id="3" name="标题 2"/>
          <p:cNvSpPr>
            <a:spLocks noGrp="1"/>
          </p:cNvSpPr>
          <p:nvPr>
            <p:ph type="title"/>
          </p:nvPr>
        </p:nvSpPr>
        <p:spPr>
          <a:xfrm>
            <a:off x="746301" y="171219"/>
            <a:ext cx="4816300" cy="248285"/>
          </a:xfrm>
        </p:spPr>
        <p:txBody>
          <a:bodyPr/>
          <a:lstStyle/>
          <a:p>
            <a:r>
              <a:rPr lang="en-US" altLang="zh-CN" dirty="0" smtClean="0"/>
              <a:t>7.3 </a:t>
            </a:r>
            <a:r>
              <a:rPr lang="zh-CN" altLang="en-US" dirty="0" smtClean="0"/>
              <a:t>图的遍历</a:t>
            </a:r>
            <a:endParaRPr lang="en-US" altLang="zh-CN" dirty="0" smtClean="0"/>
          </a:p>
        </p:txBody>
      </p:sp>
      <p:sp>
        <p:nvSpPr>
          <p:cNvPr id="166" name="Rectangle 38"/>
          <p:cNvSpPr/>
          <p:nvPr/>
        </p:nvSpPr>
        <p:spPr>
          <a:xfrm>
            <a:off x="1711021" y="4042172"/>
            <a:ext cx="32060" cy="15004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975" b="1" i="1" dirty="0" smtClean="0">
                <a:solidFill>
                  <a:srgbClr val="000000"/>
                </a:solidFill>
                <a:latin typeface="Times" pitchFamily="18" charset="0"/>
              </a:rPr>
              <a:t> </a:t>
            </a:r>
            <a:endParaRPr lang="en-US" altLang="zh-CN" sz="3300" b="1" dirty="0">
              <a:solidFill>
                <a:srgbClr val="FF99FF"/>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408305" lvl="2" indent="-273050">
              <a:lnSpc>
                <a:spcPct val="100000"/>
              </a:lnSpc>
            </a:pPr>
            <a:r>
              <a:rPr lang="en-US" altLang="zh-CN" sz="1800" dirty="0" smtClean="0"/>
              <a:t>void  </a:t>
            </a:r>
            <a:r>
              <a:rPr lang="en-US" altLang="zh-CN" sz="1800" dirty="0" err="1"/>
              <a:t>BFSTraverse</a:t>
            </a:r>
            <a:r>
              <a:rPr lang="en-US" altLang="zh-CN" sz="1800" dirty="0"/>
              <a:t>(Graph G,   </a:t>
            </a:r>
            <a:r>
              <a:rPr lang="en-US" altLang="zh-CN" sz="1800" dirty="0" err="1"/>
              <a:t>Statis</a:t>
            </a:r>
            <a:r>
              <a:rPr lang="en-US" altLang="zh-CN" sz="1800" dirty="0"/>
              <a:t> (*Visit)(</a:t>
            </a:r>
            <a:r>
              <a:rPr lang="en-US" altLang="zh-CN" sz="1800" dirty="0" err="1"/>
              <a:t>int</a:t>
            </a:r>
            <a:r>
              <a:rPr lang="en-US" altLang="zh-CN" sz="1800" dirty="0"/>
              <a:t> v</a:t>
            </a:r>
            <a:r>
              <a:rPr lang="en-US" altLang="zh-CN" sz="1800" dirty="0" smtClean="0"/>
              <a:t>)){</a:t>
            </a:r>
            <a:endParaRPr lang="en-US" altLang="zh-CN" sz="1800" dirty="0" smtClean="0"/>
          </a:p>
          <a:p>
            <a:pPr marL="408305" lvl="2" indent="-273050">
              <a:lnSpc>
                <a:spcPct val="100000"/>
              </a:lnSpc>
            </a:pPr>
            <a:r>
              <a:rPr lang="en-US" altLang="zh-CN" sz="1800" dirty="0"/>
              <a:t>   for(v=0;v&lt;</a:t>
            </a:r>
            <a:r>
              <a:rPr lang="en-US" altLang="zh-CN" sz="1800" dirty="0" err="1"/>
              <a:t>G.vexnum</a:t>
            </a:r>
            <a:r>
              <a:rPr lang="en-US" altLang="zh-CN" sz="1800" dirty="0"/>
              <a:t>;++v)     visited[v] =FALSE;</a:t>
            </a:r>
            <a:endParaRPr lang="en-US" altLang="zh-CN" sz="1800" dirty="0"/>
          </a:p>
          <a:p>
            <a:pPr marL="408305" lvl="2" indent="-273050">
              <a:lnSpc>
                <a:spcPct val="100000"/>
              </a:lnSpc>
            </a:pPr>
            <a:r>
              <a:rPr lang="en-US" altLang="zh-CN" sz="1800" dirty="0"/>
              <a:t>   </a:t>
            </a:r>
            <a:r>
              <a:rPr lang="en-US" altLang="zh-CN" sz="1800" dirty="0" err="1"/>
              <a:t>InitQueue</a:t>
            </a:r>
            <a:r>
              <a:rPr lang="en-US" altLang="zh-CN" sz="1800" dirty="0"/>
              <a:t>(Q);          </a:t>
            </a:r>
            <a:r>
              <a:rPr lang="en-US" altLang="zh-CN" sz="1800" dirty="0" smtClean="0">
                <a:solidFill>
                  <a:srgbClr val="00B050"/>
                </a:solidFill>
              </a:rPr>
              <a:t>/*</a:t>
            </a:r>
            <a:r>
              <a:rPr lang="zh-CN" altLang="en-US" sz="1800" dirty="0">
                <a:solidFill>
                  <a:srgbClr val="00B050"/>
                </a:solidFill>
              </a:rPr>
              <a:t>初始化空队*</a:t>
            </a:r>
            <a:r>
              <a:rPr lang="en-US" altLang="zh-CN" sz="1800" dirty="0">
                <a:solidFill>
                  <a:srgbClr val="00B050"/>
                </a:solidFill>
              </a:rPr>
              <a:t>/</a:t>
            </a:r>
            <a:endParaRPr lang="en-US" altLang="zh-CN" sz="1800" dirty="0">
              <a:solidFill>
                <a:srgbClr val="00B050"/>
              </a:solidFill>
            </a:endParaRPr>
          </a:p>
          <a:p>
            <a:pPr marL="408305" lvl="2" indent="-273050">
              <a:lnSpc>
                <a:spcPct val="100000"/>
              </a:lnSpc>
            </a:pPr>
            <a:r>
              <a:rPr lang="en-US" altLang="zh-CN" sz="1800" dirty="0"/>
              <a:t>   for(v = 0;v &lt; </a:t>
            </a:r>
            <a:r>
              <a:rPr lang="en-US" altLang="zh-CN" sz="1800" dirty="0" err="1"/>
              <a:t>G.vexnum</a:t>
            </a:r>
            <a:r>
              <a:rPr lang="en-US" altLang="zh-CN" sz="1800" dirty="0"/>
              <a:t>; ++v)</a:t>
            </a:r>
            <a:endParaRPr lang="en-US" altLang="zh-CN" sz="1800" dirty="0"/>
          </a:p>
          <a:p>
            <a:pPr marL="408305" lvl="2" indent="-273050">
              <a:lnSpc>
                <a:spcPct val="100000"/>
              </a:lnSpc>
            </a:pPr>
            <a:r>
              <a:rPr lang="en-US" altLang="zh-CN" sz="1800" dirty="0"/>
              <a:t>      if(!visited[v]){</a:t>
            </a:r>
            <a:endParaRPr lang="en-US" altLang="zh-CN" sz="1800" dirty="0"/>
          </a:p>
          <a:p>
            <a:pPr marL="408305" lvl="2" indent="-273050">
              <a:lnSpc>
                <a:spcPct val="100000"/>
              </a:lnSpc>
            </a:pPr>
            <a:r>
              <a:rPr lang="en-US" altLang="zh-CN" sz="1800" dirty="0"/>
              <a:t>          visited[v]=TRUE; Visit(v); </a:t>
            </a:r>
            <a:endParaRPr lang="en-US" altLang="zh-CN" sz="1800" dirty="0"/>
          </a:p>
          <a:p>
            <a:pPr marL="408305" lvl="2" indent="-273050">
              <a:lnSpc>
                <a:spcPct val="100000"/>
              </a:lnSpc>
            </a:pPr>
            <a:r>
              <a:rPr lang="en-US" altLang="zh-CN" sz="1800" dirty="0"/>
              <a:t>          </a:t>
            </a:r>
            <a:r>
              <a:rPr lang="en-US" altLang="zh-CN" sz="1800" dirty="0" err="1"/>
              <a:t>EnQueue</a:t>
            </a:r>
            <a:r>
              <a:rPr lang="en-US" altLang="zh-CN" sz="1800" dirty="0"/>
              <a:t>(Q, v)</a:t>
            </a:r>
            <a:r>
              <a:rPr lang="zh-CN" altLang="en-US" sz="1800" dirty="0"/>
              <a:t>； </a:t>
            </a:r>
            <a:r>
              <a:rPr lang="zh-CN" altLang="en-US" sz="1800" dirty="0" smtClean="0"/>
              <a:t>                     </a:t>
            </a:r>
            <a:r>
              <a:rPr lang="en-US" altLang="zh-CN" sz="1800" dirty="0">
                <a:solidFill>
                  <a:srgbClr val="00B050"/>
                </a:solidFill>
              </a:rPr>
              <a:t>/* v</a:t>
            </a:r>
            <a:r>
              <a:rPr lang="zh-CN" altLang="en-US" sz="1800" dirty="0">
                <a:solidFill>
                  <a:srgbClr val="00B050"/>
                </a:solidFill>
              </a:rPr>
              <a:t>进队*</a:t>
            </a:r>
            <a:r>
              <a:rPr lang="en-US" altLang="zh-CN" sz="1800" dirty="0" smtClean="0">
                <a:solidFill>
                  <a:srgbClr val="00B050"/>
                </a:solidFill>
              </a:rPr>
              <a:t>/</a:t>
            </a:r>
            <a:endParaRPr lang="en-US" altLang="zh-CN" sz="1800" dirty="0" smtClean="0">
              <a:solidFill>
                <a:srgbClr val="00B050"/>
              </a:solidFill>
            </a:endParaRPr>
          </a:p>
          <a:p>
            <a:pPr marL="408305" lvl="2" indent="-273050">
              <a:lnSpc>
                <a:spcPct val="100000"/>
              </a:lnSpc>
            </a:pPr>
            <a:r>
              <a:rPr lang="en-US" altLang="zh-CN" sz="1800" dirty="0"/>
              <a:t>          while ( ! </a:t>
            </a:r>
            <a:r>
              <a:rPr lang="en-US" altLang="zh-CN" sz="1800" dirty="0" err="1"/>
              <a:t>QueueEmpty</a:t>
            </a:r>
            <a:r>
              <a:rPr lang="en-US" altLang="zh-CN" sz="1800" dirty="0"/>
              <a:t>(Q)){</a:t>
            </a:r>
            <a:endParaRPr lang="en-US" altLang="zh-CN" sz="1800" dirty="0"/>
          </a:p>
          <a:p>
            <a:pPr marL="408305" lvl="2" indent="-273050">
              <a:lnSpc>
                <a:spcPct val="100000"/>
              </a:lnSpc>
            </a:pPr>
            <a:r>
              <a:rPr lang="en-US" altLang="zh-CN" sz="1800" dirty="0"/>
              <a:t>                 </a:t>
            </a:r>
            <a:r>
              <a:rPr lang="en-US" altLang="zh-CN" sz="1800" dirty="0" err="1"/>
              <a:t>DeQueue</a:t>
            </a:r>
            <a:r>
              <a:rPr lang="en-US" altLang="zh-CN" sz="1800" dirty="0"/>
              <a:t>(Q,  u);          </a:t>
            </a:r>
            <a:r>
              <a:rPr lang="en-US" altLang="zh-CN" sz="1800" dirty="0">
                <a:solidFill>
                  <a:srgbClr val="00B050"/>
                </a:solidFill>
              </a:rPr>
              <a:t>/*</a:t>
            </a:r>
            <a:r>
              <a:rPr lang="zh-CN" altLang="en-US" sz="1800" dirty="0">
                <a:solidFill>
                  <a:srgbClr val="00B050"/>
                </a:solidFill>
              </a:rPr>
              <a:t>队头元素出队*</a:t>
            </a:r>
            <a:r>
              <a:rPr lang="en-US" altLang="zh-CN" sz="1800" dirty="0" smtClean="0">
                <a:solidFill>
                  <a:srgbClr val="00B050"/>
                </a:solidFill>
              </a:rPr>
              <a:t>/</a:t>
            </a:r>
            <a:endParaRPr lang="en-US" altLang="zh-CN" sz="1800" dirty="0" smtClean="0">
              <a:solidFill>
                <a:srgbClr val="00B050"/>
              </a:solidFill>
            </a:endParaRPr>
          </a:p>
          <a:p>
            <a:pPr marL="408305" lvl="2" indent="-273050">
              <a:lnSpc>
                <a:spcPct val="100000"/>
              </a:lnSpc>
            </a:pPr>
            <a:r>
              <a:rPr lang="en-US" altLang="zh-CN" sz="1800" dirty="0"/>
              <a:t>                 for( w=</a:t>
            </a:r>
            <a:r>
              <a:rPr lang="en-US" altLang="zh-CN" sz="1800" dirty="0" err="1"/>
              <a:t>FirstAdjVex</a:t>
            </a:r>
            <a:r>
              <a:rPr lang="en-US" altLang="zh-CN" sz="1800" dirty="0"/>
              <a:t>(G, u);  w&gt;=0; w=</a:t>
            </a:r>
            <a:r>
              <a:rPr lang="en-US" altLang="zh-CN" sz="1800" dirty="0" err="1"/>
              <a:t>NextAdjVex</a:t>
            </a:r>
            <a:r>
              <a:rPr lang="en-US" altLang="zh-CN" sz="1800" dirty="0"/>
              <a:t>(G,  u,  w)) </a:t>
            </a:r>
            <a:endParaRPr lang="en-US" altLang="zh-CN" sz="1800" dirty="0"/>
          </a:p>
          <a:p>
            <a:pPr marL="408305" lvl="2" indent="-273050">
              <a:lnSpc>
                <a:spcPct val="100000"/>
              </a:lnSpc>
            </a:pPr>
            <a:r>
              <a:rPr lang="en-US" altLang="zh-CN" sz="1800" dirty="0"/>
              <a:t>                        if (!visited[w]){ </a:t>
            </a:r>
            <a:endParaRPr lang="en-US" altLang="zh-CN" sz="1800" dirty="0"/>
          </a:p>
          <a:p>
            <a:pPr marL="408305" lvl="2" indent="-273050">
              <a:lnSpc>
                <a:spcPct val="100000"/>
              </a:lnSpc>
            </a:pPr>
            <a:r>
              <a:rPr lang="en-US" altLang="zh-CN" sz="1800" dirty="0"/>
              <a:t>                                 Visit(w);  visited[w]=True</a:t>
            </a:r>
            <a:r>
              <a:rPr lang="en-US" altLang="zh-CN" sz="1800" dirty="0" smtClean="0"/>
              <a:t>;</a:t>
            </a:r>
            <a:endParaRPr lang="en-US" altLang="zh-CN" sz="1800" dirty="0" smtClean="0"/>
          </a:p>
          <a:p>
            <a:pPr marL="408305" lvl="2" indent="-273050">
              <a:lnSpc>
                <a:spcPct val="100000"/>
              </a:lnSpc>
            </a:pPr>
            <a:r>
              <a:rPr lang="en-US" altLang="zh-CN" sz="1800" dirty="0"/>
              <a:t>                                 </a:t>
            </a:r>
            <a:r>
              <a:rPr lang="en-US" altLang="zh-CN" sz="1800" dirty="0" err="1"/>
              <a:t>EnQueue</a:t>
            </a:r>
            <a:r>
              <a:rPr lang="en-US" altLang="zh-CN" sz="1800" dirty="0"/>
              <a:t>(Q,  w);  } </a:t>
            </a:r>
            <a:endParaRPr lang="en-US" altLang="zh-CN" sz="1800" dirty="0"/>
          </a:p>
          <a:p>
            <a:pPr marL="408305" lvl="2" indent="-273050">
              <a:lnSpc>
                <a:spcPct val="100000"/>
              </a:lnSpc>
            </a:pPr>
            <a:r>
              <a:rPr lang="en-US" altLang="zh-CN" sz="1800" dirty="0"/>
              <a:t> </a:t>
            </a:r>
            <a:r>
              <a:rPr lang="en-US" altLang="zh-CN" sz="1800" dirty="0" smtClean="0"/>
              <a:t>            </a:t>
            </a:r>
            <a:r>
              <a:rPr lang="en-US" altLang="zh-CN" sz="1800" dirty="0" smtClean="0"/>
              <a:t>}  </a:t>
            </a:r>
            <a:endParaRPr lang="en-US" altLang="zh-CN" sz="1800" dirty="0"/>
          </a:p>
          <a:p>
            <a:pPr marL="408305" lvl="2" indent="-273050">
              <a:lnSpc>
                <a:spcPct val="100000"/>
              </a:lnSpc>
            </a:pPr>
            <a:r>
              <a:rPr lang="en-US" altLang="zh-CN" sz="1800" dirty="0"/>
              <a:t>     </a:t>
            </a:r>
            <a:r>
              <a:rPr lang="en-US" altLang="zh-CN" sz="1800" dirty="0" smtClean="0"/>
              <a:t>}</a:t>
            </a:r>
            <a:endParaRPr lang="en-US" altLang="zh-CN" sz="1800" dirty="0"/>
          </a:p>
          <a:p>
            <a:pPr marL="408305" lvl="2" indent="-273050">
              <a:lnSpc>
                <a:spcPct val="100000"/>
              </a:lnSpc>
            </a:pPr>
            <a:r>
              <a:rPr lang="en-US" altLang="zh-CN" sz="1800" dirty="0" smtClean="0"/>
              <a:t>  </a:t>
            </a:r>
            <a:r>
              <a:rPr lang="en-US" altLang="zh-CN" sz="1800" dirty="0"/>
              <a:t>} </a:t>
            </a:r>
            <a:endParaRPr lang="zh-CN" altLang="en-US" sz="2000" b="1" dirty="0">
              <a:latin typeface="宋体" panose="02010600030101010101" pitchFamily="2" charset="-122"/>
            </a:endParaRPr>
          </a:p>
        </p:txBody>
      </p:sp>
      <p:sp>
        <p:nvSpPr>
          <p:cNvPr id="3" name="标题 2"/>
          <p:cNvSpPr>
            <a:spLocks noGrp="1"/>
          </p:cNvSpPr>
          <p:nvPr>
            <p:ph type="title"/>
          </p:nvPr>
        </p:nvSpPr>
        <p:spPr>
          <a:xfrm>
            <a:off x="746301" y="171219"/>
            <a:ext cx="4816300" cy="248285"/>
          </a:xfrm>
        </p:spPr>
        <p:txBody>
          <a:bodyPr/>
          <a:lstStyle/>
          <a:p>
            <a:r>
              <a:rPr lang="en-US" altLang="zh-CN" dirty="0" smtClean="0"/>
              <a:t>7.3 </a:t>
            </a:r>
            <a:r>
              <a:rPr lang="zh-CN" altLang="en-US" dirty="0" smtClean="0"/>
              <a:t>图的遍历</a:t>
            </a:r>
            <a:endParaRPr lang="en-US" altLang="zh-CN" dirty="0" smtClean="0"/>
          </a:p>
        </p:txBody>
      </p:sp>
      <p:sp>
        <p:nvSpPr>
          <p:cNvPr id="166" name="Rectangle 38"/>
          <p:cNvSpPr/>
          <p:nvPr/>
        </p:nvSpPr>
        <p:spPr>
          <a:xfrm>
            <a:off x="1711021" y="4042172"/>
            <a:ext cx="32060" cy="15004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975" b="1" i="1" dirty="0" smtClean="0">
                <a:solidFill>
                  <a:srgbClr val="000000"/>
                </a:solidFill>
                <a:latin typeface="Times" pitchFamily="18" charset="0"/>
              </a:rPr>
              <a:t> </a:t>
            </a:r>
            <a:endParaRPr lang="en-US" altLang="zh-CN" sz="3300" b="1" dirty="0">
              <a:solidFill>
                <a:srgbClr val="FF99FF"/>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28320" y="593090"/>
            <a:ext cx="8516620" cy="4085590"/>
          </a:xfrm>
        </p:spPr>
        <p:txBody>
          <a:bodyPr/>
          <a:lstStyle/>
          <a:p>
            <a:pPr indent="-135255"/>
            <a:r>
              <a:rPr lang="en-US" altLang="zh-CN" sz="2000" dirty="0"/>
              <a:t>7.4.1 </a:t>
            </a:r>
            <a:r>
              <a:rPr lang="zh-CN" altLang="en-US" sz="2000" dirty="0"/>
              <a:t>无向图的连通</a:t>
            </a:r>
            <a:r>
              <a:rPr lang="zh-CN" altLang="en-US" sz="2000" dirty="0" smtClean="0"/>
              <a:t>分量</a:t>
            </a:r>
            <a:endParaRPr lang="zh-CN" altLang="en-US" sz="1800" dirty="0"/>
          </a:p>
          <a:p>
            <a:pPr marL="342900" lvl="2" indent="-342900">
              <a:lnSpc>
                <a:spcPct val="130000"/>
              </a:lnSpc>
              <a:spcBef>
                <a:spcPct val="50000"/>
              </a:spcBef>
              <a:buFont typeface="Wingdings" panose="05000000000000000000" pitchFamily="2" charset="2"/>
              <a:buChar char="Ø"/>
            </a:pPr>
            <a:r>
              <a:rPr lang="zh-CN" altLang="en-US" sz="1800" dirty="0" smtClean="0"/>
              <a:t>连通图，仅调用</a:t>
            </a:r>
            <a:r>
              <a:rPr lang="zh-CN" altLang="en-US" sz="1800" dirty="0">
                <a:solidFill>
                  <a:srgbClr val="FF0000"/>
                </a:solidFill>
              </a:rPr>
              <a:t>一次</a:t>
            </a:r>
            <a:r>
              <a:rPr lang="zh-CN" altLang="en-US" sz="1800" dirty="0"/>
              <a:t>搜索过程</a:t>
            </a:r>
            <a:r>
              <a:rPr lang="zh-CN" altLang="en-US" sz="1800" dirty="0" smtClean="0"/>
              <a:t>，</a:t>
            </a:r>
            <a:endParaRPr lang="en-US" altLang="zh-CN" sz="1800" dirty="0" smtClean="0"/>
          </a:p>
          <a:p>
            <a:pPr marL="0" lvl="2">
              <a:lnSpc>
                <a:spcPct val="130000"/>
              </a:lnSpc>
              <a:spcBef>
                <a:spcPct val="50000"/>
              </a:spcBef>
            </a:pPr>
            <a:r>
              <a:rPr lang="zh-CN" altLang="en-US" sz="1800" dirty="0" smtClean="0"/>
              <a:t>便</a:t>
            </a:r>
            <a:r>
              <a:rPr lang="zh-CN" altLang="en-US" sz="1800" dirty="0"/>
              <a:t>可以遍历图中的各个顶点</a:t>
            </a:r>
            <a:r>
              <a:rPr lang="zh-CN" altLang="en-US" sz="1800" dirty="0" smtClean="0"/>
              <a:t>。</a:t>
            </a:r>
            <a:endParaRPr lang="en-US" altLang="zh-CN" sz="1800" dirty="0" smtClean="0"/>
          </a:p>
          <a:p>
            <a:pPr marL="342900" lvl="2" indent="-342900">
              <a:lnSpc>
                <a:spcPct val="130000"/>
              </a:lnSpc>
              <a:spcBef>
                <a:spcPct val="50000"/>
              </a:spcBef>
              <a:buFont typeface="Wingdings" panose="05000000000000000000" pitchFamily="2" charset="2"/>
              <a:buChar char="Ø"/>
            </a:pPr>
            <a:r>
              <a:rPr lang="zh-CN" altLang="en-US" sz="1800" dirty="0" smtClean="0"/>
              <a:t>非</a:t>
            </a:r>
            <a:r>
              <a:rPr lang="zh-CN" altLang="en-US" sz="1800" dirty="0"/>
              <a:t>连通图</a:t>
            </a:r>
            <a:r>
              <a:rPr lang="zh-CN" altLang="en-US" sz="1800" dirty="0" smtClean="0"/>
              <a:t>，需</a:t>
            </a:r>
            <a:r>
              <a:rPr lang="zh-CN" altLang="en-US" sz="1800" dirty="0" smtClean="0">
                <a:solidFill>
                  <a:srgbClr val="FF0000"/>
                </a:solidFill>
              </a:rPr>
              <a:t>多次</a:t>
            </a:r>
            <a:r>
              <a:rPr lang="zh-CN" altLang="en-US" sz="1800" dirty="0"/>
              <a:t>调用搜索过程</a:t>
            </a:r>
            <a:r>
              <a:rPr lang="zh-CN" altLang="en-US" sz="1800" dirty="0" smtClean="0"/>
              <a:t>，</a:t>
            </a:r>
            <a:endParaRPr lang="en-US" altLang="zh-CN" sz="1800" dirty="0" smtClean="0"/>
          </a:p>
          <a:p>
            <a:pPr marL="0" lvl="2">
              <a:lnSpc>
                <a:spcPct val="130000"/>
              </a:lnSpc>
              <a:spcBef>
                <a:spcPct val="50000"/>
              </a:spcBef>
            </a:pPr>
            <a:r>
              <a:rPr lang="zh-CN" altLang="en-US" sz="1800" dirty="0" smtClean="0"/>
              <a:t>每次</a:t>
            </a:r>
            <a:r>
              <a:rPr lang="zh-CN" altLang="en-US" sz="1800" dirty="0"/>
              <a:t>调用得到的顶点访问序列恰</a:t>
            </a:r>
            <a:r>
              <a:rPr lang="zh-CN" altLang="en-US" sz="1800" dirty="0" smtClean="0"/>
              <a:t>为</a:t>
            </a:r>
            <a:endParaRPr lang="en-US" altLang="zh-CN" sz="1800" dirty="0" smtClean="0"/>
          </a:p>
          <a:p>
            <a:pPr marL="0" lvl="2">
              <a:lnSpc>
                <a:spcPct val="130000"/>
              </a:lnSpc>
              <a:spcBef>
                <a:spcPct val="50000"/>
              </a:spcBef>
            </a:pPr>
            <a:r>
              <a:rPr lang="zh-CN" altLang="en-US" sz="1800" dirty="0" smtClean="0"/>
              <a:t>各</a:t>
            </a:r>
            <a:r>
              <a:rPr lang="zh-CN" altLang="en-US" sz="1800" dirty="0"/>
              <a:t>连通</a:t>
            </a:r>
            <a:r>
              <a:rPr lang="zh-CN" altLang="en-US" sz="1800" dirty="0" smtClean="0"/>
              <a:t>分量中</a:t>
            </a:r>
            <a:r>
              <a:rPr lang="zh-CN" altLang="en-US" sz="1800" dirty="0"/>
              <a:t>的顶点集。</a:t>
            </a:r>
            <a:endParaRPr lang="zh-CN" altLang="en-US" sz="1800" dirty="0"/>
          </a:p>
          <a:p>
            <a:pPr marL="0" lvl="2">
              <a:lnSpc>
                <a:spcPct val="120000"/>
              </a:lnSpc>
            </a:pPr>
            <a:endParaRPr lang="zh-CN" altLang="en-US" sz="1800" b="1" dirty="0">
              <a:latin typeface="宋体" panose="02010600030101010101" pitchFamily="2" charset="-122"/>
            </a:endParaRPr>
          </a:p>
        </p:txBody>
      </p:sp>
      <p:sp>
        <p:nvSpPr>
          <p:cNvPr id="3" name="标题 2"/>
          <p:cNvSpPr>
            <a:spLocks noGrp="1"/>
          </p:cNvSpPr>
          <p:nvPr>
            <p:ph type="title"/>
          </p:nvPr>
        </p:nvSpPr>
        <p:spPr>
          <a:xfrm>
            <a:off x="746301" y="171219"/>
            <a:ext cx="4816300" cy="248285"/>
          </a:xfrm>
        </p:spPr>
        <p:txBody>
          <a:bodyPr/>
          <a:lstStyle/>
          <a:p>
            <a:r>
              <a:rPr lang="en-US" altLang="zh-CN" dirty="0" smtClean="0"/>
              <a:t>7.4 </a:t>
            </a:r>
            <a:r>
              <a:rPr lang="zh-CN" altLang="en-US" dirty="0" smtClean="0"/>
              <a:t>图的连通性问题</a:t>
            </a:r>
            <a:endParaRPr lang="en-US" altLang="zh-CN" dirty="0" smtClean="0"/>
          </a:p>
        </p:txBody>
      </p:sp>
      <p:sp>
        <p:nvSpPr>
          <p:cNvPr id="166" name="Rectangle 38"/>
          <p:cNvSpPr/>
          <p:nvPr/>
        </p:nvSpPr>
        <p:spPr>
          <a:xfrm>
            <a:off x="1711021" y="4042172"/>
            <a:ext cx="32060" cy="15004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975" b="1" i="1" dirty="0" smtClean="0">
                <a:solidFill>
                  <a:srgbClr val="000000"/>
                </a:solidFill>
                <a:latin typeface="Times" pitchFamily="18" charset="0"/>
              </a:rPr>
              <a:t> </a:t>
            </a:r>
            <a:endParaRPr lang="en-US" altLang="zh-CN" sz="3300" b="1" dirty="0">
              <a:solidFill>
                <a:srgbClr val="FF99FF"/>
              </a:solidFill>
            </a:endParaRPr>
          </a:p>
        </p:txBody>
      </p:sp>
      <p:graphicFrame>
        <p:nvGraphicFramePr>
          <p:cNvPr id="6" name="对象 5"/>
          <p:cNvGraphicFramePr/>
          <p:nvPr/>
        </p:nvGraphicFramePr>
        <p:xfrm>
          <a:off x="4392930" y="720090"/>
          <a:ext cx="4556760" cy="3832225"/>
        </p:xfrm>
        <a:graphic>
          <a:graphicData uri="http://schemas.openxmlformats.org/presentationml/2006/ole">
            <mc:AlternateContent xmlns:mc="http://schemas.openxmlformats.org/markup-compatibility/2006">
              <mc:Choice xmlns:v="urn:schemas-microsoft-com:vml" Requires="v">
                <p:oleObj spid="_x0000_s7" name="" r:id="rId1" imgW="4552950" imgH="3829050" progId="Paint.Picture">
                  <p:embed/>
                </p:oleObj>
              </mc:Choice>
              <mc:Fallback>
                <p:oleObj name="" r:id="rId1" imgW="4552950" imgH="3829050" progId="Paint.Picture">
                  <p:embed/>
                  <p:pic>
                    <p:nvPicPr>
                      <p:cNvPr id="0" name="图片 6"/>
                      <p:cNvPicPr/>
                      <p:nvPr/>
                    </p:nvPicPr>
                    <p:blipFill>
                      <a:blip r:embed="rId2"/>
                      <a:stretch>
                        <a:fillRect/>
                      </a:stretch>
                    </p:blipFill>
                    <p:spPr>
                      <a:xfrm>
                        <a:off x="4392930" y="720090"/>
                        <a:ext cx="4556760" cy="383222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indent="-135255"/>
            <a:r>
              <a:rPr lang="en-US" altLang="zh-CN" sz="2000" dirty="0"/>
              <a:t>7.4.1 </a:t>
            </a:r>
            <a:r>
              <a:rPr lang="zh-CN" altLang="en-US" sz="2000" dirty="0"/>
              <a:t>无向图的连通</a:t>
            </a:r>
            <a:r>
              <a:rPr lang="zh-CN" altLang="en-US" sz="2000" dirty="0" smtClean="0"/>
              <a:t>分量</a:t>
            </a:r>
            <a:endParaRPr lang="zh-CN" altLang="en-US" sz="1800" dirty="0"/>
          </a:p>
          <a:p>
            <a:pPr marL="0" lvl="2">
              <a:lnSpc>
                <a:spcPct val="130000"/>
              </a:lnSpc>
              <a:spcBef>
                <a:spcPct val="30000"/>
              </a:spcBef>
            </a:pPr>
            <a:r>
              <a:rPr lang="zh-CN" altLang="en-US" sz="1800" dirty="0" smtClean="0">
                <a:latin typeface="宋体" panose="02010600030101010101" pitchFamily="2" charset="-122"/>
              </a:rPr>
              <a:t>    设</a:t>
            </a:r>
            <a:r>
              <a:rPr lang="en-US" altLang="zh-CN" sz="1800" dirty="0">
                <a:latin typeface="宋体" panose="02010600030101010101" pitchFamily="2" charset="-122"/>
              </a:rPr>
              <a:t>E(G)</a:t>
            </a:r>
            <a:r>
              <a:rPr lang="zh-CN" altLang="en-US" sz="1800" dirty="0">
                <a:latin typeface="宋体" panose="02010600030101010101" pitchFamily="2" charset="-122"/>
              </a:rPr>
              <a:t>为连通图</a:t>
            </a:r>
            <a:r>
              <a:rPr lang="en-US" altLang="zh-CN" sz="1800" dirty="0">
                <a:latin typeface="宋体" panose="02010600030101010101" pitchFamily="2" charset="-122"/>
              </a:rPr>
              <a:t>G</a:t>
            </a:r>
            <a:r>
              <a:rPr lang="zh-CN" altLang="en-US" sz="1800" dirty="0">
                <a:latin typeface="宋体" panose="02010600030101010101" pitchFamily="2" charset="-122"/>
              </a:rPr>
              <a:t>中所有边的集合，则从图中任一顶点出发遍历图时，将</a:t>
            </a:r>
            <a:r>
              <a:rPr lang="en-US" altLang="zh-CN" sz="1800" dirty="0">
                <a:latin typeface="宋体" panose="02010600030101010101" pitchFamily="2" charset="-122"/>
              </a:rPr>
              <a:t>E(G)</a:t>
            </a:r>
            <a:r>
              <a:rPr lang="zh-CN" altLang="en-US" sz="1800" dirty="0">
                <a:latin typeface="宋体" panose="02010600030101010101" pitchFamily="2" charset="-122"/>
              </a:rPr>
              <a:t>分成两个集合</a:t>
            </a:r>
            <a:r>
              <a:rPr lang="en-US" altLang="zh-CN" sz="1800" dirty="0">
                <a:latin typeface="宋体" panose="02010600030101010101" pitchFamily="2" charset="-122"/>
              </a:rPr>
              <a:t>T(G)</a:t>
            </a:r>
            <a:r>
              <a:rPr lang="zh-CN" altLang="en-US" sz="1800" dirty="0">
                <a:latin typeface="宋体" panose="02010600030101010101" pitchFamily="2" charset="-122"/>
              </a:rPr>
              <a:t>和</a:t>
            </a:r>
            <a:r>
              <a:rPr lang="en-US" altLang="zh-CN" sz="1800" dirty="0">
                <a:latin typeface="宋体" panose="02010600030101010101" pitchFamily="2" charset="-122"/>
              </a:rPr>
              <a:t>B(G)</a:t>
            </a:r>
            <a:r>
              <a:rPr lang="zh-CN" altLang="en-US" sz="1800" dirty="0" smtClean="0">
                <a:latin typeface="宋体" panose="02010600030101010101" pitchFamily="2" charset="-122"/>
              </a:rPr>
              <a:t>。</a:t>
            </a:r>
            <a:endParaRPr lang="en-US" altLang="zh-CN" sz="1800" dirty="0" smtClean="0">
              <a:latin typeface="宋体" panose="02010600030101010101" pitchFamily="2" charset="-122"/>
            </a:endParaRPr>
          </a:p>
          <a:p>
            <a:pPr marL="0" lvl="2">
              <a:lnSpc>
                <a:spcPct val="130000"/>
              </a:lnSpc>
              <a:spcBef>
                <a:spcPct val="30000"/>
              </a:spcBef>
            </a:pPr>
            <a:r>
              <a:rPr lang="en-US" altLang="zh-CN" sz="1800" dirty="0">
                <a:latin typeface="宋体" panose="02010600030101010101" pitchFamily="2" charset="-122"/>
              </a:rPr>
              <a:t> </a:t>
            </a:r>
            <a:r>
              <a:rPr lang="en-US" altLang="zh-CN" sz="1800" dirty="0" smtClean="0">
                <a:latin typeface="宋体" panose="02010600030101010101" pitchFamily="2" charset="-122"/>
              </a:rPr>
              <a:t>   T(G</a:t>
            </a:r>
            <a:r>
              <a:rPr lang="en-US" altLang="zh-CN" sz="1800" dirty="0">
                <a:latin typeface="宋体" panose="02010600030101010101" pitchFamily="2" charset="-122"/>
              </a:rPr>
              <a:t>)</a:t>
            </a:r>
            <a:r>
              <a:rPr lang="zh-CN" altLang="en-US" sz="1800" dirty="0">
                <a:latin typeface="宋体" panose="02010600030101010101" pitchFamily="2" charset="-122"/>
              </a:rPr>
              <a:t>为遍历时的边的集合，</a:t>
            </a:r>
            <a:r>
              <a:rPr lang="en-US" altLang="zh-CN" sz="1800" dirty="0">
                <a:latin typeface="宋体" panose="02010600030101010101" pitchFamily="2" charset="-122"/>
              </a:rPr>
              <a:t>B(G)</a:t>
            </a:r>
            <a:r>
              <a:rPr lang="zh-CN" altLang="en-US" sz="1800" dirty="0">
                <a:latin typeface="宋体" panose="02010600030101010101" pitchFamily="2" charset="-122"/>
              </a:rPr>
              <a:t>是剩余边的集合</a:t>
            </a:r>
            <a:r>
              <a:rPr lang="zh-CN" altLang="en-US" sz="1800" dirty="0" smtClean="0">
                <a:latin typeface="宋体" panose="02010600030101010101" pitchFamily="2" charset="-122"/>
              </a:rPr>
              <a:t>。</a:t>
            </a:r>
            <a:endParaRPr lang="en-US" altLang="zh-CN" sz="1800" dirty="0" smtClean="0">
              <a:latin typeface="宋体" panose="02010600030101010101" pitchFamily="2" charset="-122"/>
            </a:endParaRPr>
          </a:p>
          <a:p>
            <a:pPr marL="0" lvl="2">
              <a:lnSpc>
                <a:spcPct val="130000"/>
              </a:lnSpc>
              <a:spcBef>
                <a:spcPct val="30000"/>
              </a:spcBef>
            </a:pPr>
            <a:r>
              <a:rPr lang="en-US" altLang="zh-CN" sz="1800" dirty="0">
                <a:latin typeface="宋体" panose="02010600030101010101" pitchFamily="2" charset="-122"/>
              </a:rPr>
              <a:t> </a:t>
            </a:r>
            <a:r>
              <a:rPr lang="en-US" altLang="zh-CN" sz="1800" dirty="0" smtClean="0">
                <a:latin typeface="宋体" panose="02010600030101010101" pitchFamily="2" charset="-122"/>
              </a:rPr>
              <a:t>   </a:t>
            </a:r>
            <a:r>
              <a:rPr lang="zh-CN" altLang="en-US" sz="1800" dirty="0" smtClean="0">
                <a:latin typeface="宋体" panose="02010600030101010101" pitchFamily="2" charset="-122"/>
              </a:rPr>
              <a:t>显然</a:t>
            </a:r>
            <a:r>
              <a:rPr lang="zh-CN" altLang="en-US" sz="1800" dirty="0">
                <a:latin typeface="宋体" panose="02010600030101010101" pitchFamily="2" charset="-122"/>
              </a:rPr>
              <a:t>，</a:t>
            </a:r>
            <a:r>
              <a:rPr lang="en-US" altLang="zh-CN" sz="1800" dirty="0">
                <a:latin typeface="宋体" panose="02010600030101010101" pitchFamily="2" charset="-122"/>
              </a:rPr>
              <a:t>T(G)</a:t>
            </a:r>
            <a:r>
              <a:rPr lang="zh-CN" altLang="en-US" sz="1800" dirty="0">
                <a:latin typeface="宋体" panose="02010600030101010101" pitchFamily="2" charset="-122"/>
              </a:rPr>
              <a:t>和</a:t>
            </a:r>
            <a:r>
              <a:rPr lang="en-US" altLang="zh-CN" sz="1800" dirty="0">
                <a:latin typeface="宋体" panose="02010600030101010101" pitchFamily="2" charset="-122"/>
              </a:rPr>
              <a:t>G</a:t>
            </a:r>
            <a:r>
              <a:rPr lang="zh-CN" altLang="en-US" sz="1800" dirty="0">
                <a:latin typeface="宋体" panose="02010600030101010101" pitchFamily="2" charset="-122"/>
              </a:rPr>
              <a:t>中所有顶点一起构成连通图</a:t>
            </a:r>
            <a:r>
              <a:rPr lang="en-US" altLang="zh-CN" sz="1800" dirty="0">
                <a:latin typeface="宋体" panose="02010600030101010101" pitchFamily="2" charset="-122"/>
              </a:rPr>
              <a:t>G</a:t>
            </a:r>
            <a:r>
              <a:rPr lang="zh-CN" altLang="en-US" sz="1800" dirty="0">
                <a:latin typeface="宋体" panose="02010600030101010101" pitchFamily="2" charset="-122"/>
              </a:rPr>
              <a:t>的极小连通子图，且为一棵生成树，分别称为深度优先生成树和广度优先生成树。</a:t>
            </a:r>
            <a:endParaRPr lang="zh-CN" altLang="en-US" sz="1800" dirty="0"/>
          </a:p>
          <a:p>
            <a:pPr marL="0" lvl="2">
              <a:lnSpc>
                <a:spcPct val="130000"/>
              </a:lnSpc>
              <a:spcBef>
                <a:spcPct val="30000"/>
              </a:spcBef>
            </a:pPr>
            <a:r>
              <a:rPr lang="zh-CN" altLang="en-US" sz="1800" dirty="0">
                <a:latin typeface="宋体" panose="02010600030101010101" pitchFamily="2" charset="-122"/>
              </a:rPr>
              <a:t>    对于非连通图，每个连通分量的顶点集和走过的边集一起构成若干生成树，称为生成森林。 </a:t>
            </a:r>
            <a:endParaRPr lang="zh-CN" altLang="en-US" sz="1800" dirty="0">
              <a:latin typeface="宋体" panose="02010600030101010101" pitchFamily="2" charset="-122"/>
            </a:endParaRPr>
          </a:p>
          <a:p>
            <a:pPr marL="0" lvl="2">
              <a:lnSpc>
                <a:spcPct val="120000"/>
              </a:lnSpc>
            </a:pPr>
            <a:endParaRPr lang="zh-CN" altLang="en-US" sz="2000" b="1" dirty="0">
              <a:latin typeface="宋体" panose="02010600030101010101" pitchFamily="2" charset="-122"/>
            </a:endParaRPr>
          </a:p>
        </p:txBody>
      </p:sp>
      <p:sp>
        <p:nvSpPr>
          <p:cNvPr id="3" name="标题 2"/>
          <p:cNvSpPr>
            <a:spLocks noGrp="1"/>
          </p:cNvSpPr>
          <p:nvPr>
            <p:ph type="title"/>
          </p:nvPr>
        </p:nvSpPr>
        <p:spPr>
          <a:xfrm>
            <a:off x="746301" y="171219"/>
            <a:ext cx="4816300" cy="248285"/>
          </a:xfrm>
        </p:spPr>
        <p:txBody>
          <a:bodyPr/>
          <a:lstStyle/>
          <a:p>
            <a:r>
              <a:rPr lang="en-US" altLang="zh-CN" dirty="0" smtClean="0"/>
              <a:t>7.4 </a:t>
            </a:r>
            <a:r>
              <a:rPr lang="zh-CN" altLang="en-US" dirty="0" smtClean="0"/>
              <a:t>图的连通性问题</a:t>
            </a:r>
            <a:endParaRPr lang="en-US" altLang="zh-CN" dirty="0" smtClean="0"/>
          </a:p>
        </p:txBody>
      </p:sp>
      <p:sp>
        <p:nvSpPr>
          <p:cNvPr id="166" name="Rectangle 38"/>
          <p:cNvSpPr/>
          <p:nvPr/>
        </p:nvSpPr>
        <p:spPr>
          <a:xfrm>
            <a:off x="1711021" y="4042172"/>
            <a:ext cx="32060" cy="15004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975" b="1" i="1" dirty="0" smtClean="0">
                <a:solidFill>
                  <a:srgbClr val="000000"/>
                </a:solidFill>
                <a:latin typeface="Times" pitchFamily="18" charset="0"/>
              </a:rPr>
              <a:t> </a:t>
            </a:r>
            <a:endParaRPr lang="en-US" altLang="zh-CN" sz="3300" b="1" dirty="0">
              <a:solidFill>
                <a:srgbClr val="FF99FF"/>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lvl="2" indent="-135255" eaLnBrk="0" fontAlgn="base" hangingPunct="0">
              <a:lnSpc>
                <a:spcPts val="3000"/>
              </a:lnSpc>
              <a:spcBef>
                <a:spcPts val="600"/>
              </a:spcBef>
              <a:spcAft>
                <a:spcPct val="0"/>
              </a:spcAft>
              <a:buClrTx/>
              <a:buSzTx/>
            </a:pPr>
            <a:r>
              <a:rPr lang="en-US" altLang="zh-CN" sz="2000" dirty="0">
                <a:solidFill>
                  <a:srgbClr val="800000"/>
                </a:solidFill>
                <a:latin typeface="Times New Roman" panose="02020603050405020304" pitchFamily="18" charset="0"/>
                <a:ea typeface="黑体" panose="02010609060101010101" pitchFamily="49" charset="-122"/>
              </a:rPr>
              <a:t>7.4.2 </a:t>
            </a:r>
            <a:r>
              <a:rPr lang="zh-CN" altLang="en-US" sz="2000" dirty="0">
                <a:solidFill>
                  <a:srgbClr val="800000"/>
                </a:solidFill>
                <a:latin typeface="Times New Roman" panose="02020603050405020304" pitchFamily="18" charset="0"/>
                <a:ea typeface="黑体" panose="02010609060101010101" pitchFamily="49" charset="-122"/>
              </a:rPr>
              <a:t>最小生成树</a:t>
            </a:r>
            <a:endParaRPr lang="zh-CN" altLang="en-US" sz="2000" dirty="0">
              <a:solidFill>
                <a:srgbClr val="800000"/>
              </a:solidFill>
              <a:latin typeface="Times New Roman" panose="02020603050405020304" pitchFamily="18" charset="0"/>
              <a:ea typeface="黑体" panose="02010609060101010101" pitchFamily="49" charset="-122"/>
            </a:endParaRPr>
          </a:p>
          <a:p>
            <a:pPr marL="0" lvl="2" fontAlgn="base">
              <a:lnSpc>
                <a:spcPct val="130000"/>
              </a:lnSpc>
              <a:spcBef>
                <a:spcPct val="30000"/>
              </a:spcBef>
              <a:spcAft>
                <a:spcPct val="0"/>
              </a:spcAft>
            </a:pPr>
            <a:r>
              <a:rPr lang="zh-CN" altLang="en-US" sz="1800" dirty="0">
                <a:solidFill>
                  <a:srgbClr val="00194C"/>
                </a:solidFill>
                <a:latin typeface="宋体" panose="02010600030101010101" pitchFamily="2" charset="-122"/>
              </a:rPr>
              <a:t>例：有一个组网的任务，六台计算机分布在不同的房间中，需要在不同的计算机对之间建立连线，使所有的计算机连通，并且连线的维护成本最低，如何实现？</a:t>
            </a:r>
            <a:endParaRPr lang="zh-CN" altLang="en-US" sz="1800" dirty="0">
              <a:solidFill>
                <a:srgbClr val="00194C"/>
              </a:solidFill>
              <a:latin typeface="宋体" panose="02010600030101010101" pitchFamily="2" charset="-122"/>
            </a:endParaRPr>
          </a:p>
          <a:p>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52417" y="2009168"/>
            <a:ext cx="4419938" cy="2338193"/>
          </a:xfrm>
          <a:prstGeom prst="rect">
            <a:avLst/>
          </a:prstGeom>
        </p:spPr>
      </p:pic>
      <p:sp>
        <p:nvSpPr>
          <p:cNvPr id="4" name="标题 3"/>
          <p:cNvSpPr>
            <a:spLocks noGrp="1"/>
          </p:cNvSpPr>
          <p:nvPr>
            <p:ph type="title"/>
          </p:nvPr>
        </p:nvSpPr>
        <p:spPr/>
        <p:txBody>
          <a:bodyPr/>
          <a:lstStyle/>
          <a:p>
            <a:r>
              <a:rPr lang="en-US" altLang="zh-CN" dirty="0">
                <a:solidFill>
                  <a:srgbClr val="002060"/>
                </a:solidFill>
              </a:rPr>
              <a:t>7.4 </a:t>
            </a:r>
            <a:r>
              <a:rPr lang="zh-CN" altLang="en-US" dirty="0">
                <a:solidFill>
                  <a:srgbClr val="002060"/>
                </a:solidFill>
              </a:rPr>
              <a:t>图的连通性问题</a:t>
            </a:r>
            <a:endParaRPr lang="zh-CN" altLang="en-US" dirty="0">
              <a:solidFill>
                <a:srgbClr val="002060"/>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1"/>
            <a:r>
              <a:rPr lang="zh-CN" altLang="en-US" dirty="0" smtClean="0"/>
              <a:t>分析：</a:t>
            </a:r>
            <a:endParaRPr lang="en-US" altLang="zh-CN" dirty="0" smtClean="0"/>
          </a:p>
          <a:p>
            <a:pPr lvl="2"/>
            <a:r>
              <a:rPr lang="zh-CN" altLang="en-US" dirty="0" smtClean="0"/>
              <a:t>如果仅考虑连通六台计算机，则有</a:t>
            </a:r>
            <a:endParaRPr lang="en-US" altLang="zh-CN" dirty="0" smtClean="0"/>
          </a:p>
          <a:p>
            <a:pPr lvl="2"/>
            <a:r>
              <a:rPr lang="zh-CN" altLang="en-US" dirty="0" smtClean="0"/>
              <a:t>多种组网方法，只要在计算机对之间</a:t>
            </a:r>
            <a:endParaRPr lang="en-US" altLang="zh-CN" dirty="0" smtClean="0"/>
          </a:p>
          <a:p>
            <a:pPr lvl="2"/>
            <a:r>
              <a:rPr lang="zh-CN" altLang="en-US" dirty="0"/>
              <a:t>建立</a:t>
            </a:r>
            <a:r>
              <a:rPr lang="zh-CN" altLang="en-US" dirty="0" smtClean="0"/>
              <a:t>五条合适的连线，比如：</a:t>
            </a:r>
            <a:endParaRPr lang="en-US" altLang="zh-CN" dirty="0" smtClean="0"/>
          </a:p>
          <a:p>
            <a:endParaRPr lang="zh-CN" altLang="en-US" dirty="0"/>
          </a:p>
        </p:txBody>
      </p:sp>
      <p:sp>
        <p:nvSpPr>
          <p:cNvPr id="3" name="标题 2"/>
          <p:cNvSpPr>
            <a:spLocks noGrp="1"/>
          </p:cNvSpPr>
          <p:nvPr>
            <p:ph type="title"/>
          </p:nvPr>
        </p:nvSpPr>
        <p:spPr/>
        <p:txBody>
          <a:bodyPr/>
          <a:lstStyle/>
          <a:p>
            <a:r>
              <a:rPr lang="en-US" altLang="zh-CN" dirty="0"/>
              <a:t>7.4 </a:t>
            </a:r>
            <a:r>
              <a:rPr lang="zh-CN" altLang="en-US" dirty="0"/>
              <a:t>图的连通性问题</a:t>
            </a:r>
            <a:endParaRPr lang="zh-CN" altLang="en-US" dirty="0"/>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42517" y="724148"/>
            <a:ext cx="3379753" cy="1787924"/>
          </a:xfrm>
          <a:prstGeom prst="rect">
            <a:avLst/>
          </a:prstGeom>
        </p:spPr>
      </p:pic>
      <p:grpSp>
        <p:nvGrpSpPr>
          <p:cNvPr id="9" name="组合 8"/>
          <p:cNvGrpSpPr/>
          <p:nvPr/>
        </p:nvGrpSpPr>
        <p:grpSpPr>
          <a:xfrm>
            <a:off x="528069" y="2499792"/>
            <a:ext cx="8094201" cy="2141253"/>
            <a:chOff x="528069" y="2499792"/>
            <a:chExt cx="8094201" cy="2141253"/>
          </a:xfrm>
        </p:grpSpPr>
        <p:sp>
          <p:nvSpPr>
            <p:cNvPr id="36" name="文本框 35"/>
            <p:cNvSpPr txBox="1"/>
            <p:nvPr/>
          </p:nvSpPr>
          <p:spPr>
            <a:xfrm>
              <a:off x="1191843" y="3914240"/>
              <a:ext cx="1015021" cy="369332"/>
            </a:xfrm>
            <a:prstGeom prst="rect">
              <a:avLst/>
            </a:prstGeom>
            <a:noFill/>
          </p:spPr>
          <p:txBody>
            <a:bodyPr wrap="none" rtlCol="0">
              <a:spAutoFit/>
            </a:bodyPr>
            <a:lstStyle/>
            <a:p>
              <a:r>
                <a:rPr lang="en-US" altLang="zh-CN" sz="1800" dirty="0" smtClean="0"/>
                <a:t>(a)</a:t>
              </a:r>
              <a:r>
                <a:rPr lang="zh-CN" altLang="en-US" sz="1800" dirty="0"/>
                <a:t>方案</a:t>
              </a:r>
              <a:r>
                <a:rPr lang="en-US" altLang="zh-CN" sz="1800" dirty="0" smtClean="0"/>
                <a:t>1</a:t>
              </a:r>
              <a:endParaRPr lang="en-US" altLang="zh-CN" sz="1800" dirty="0" smtClean="0"/>
            </a:p>
          </p:txBody>
        </p:sp>
        <p:sp>
          <p:nvSpPr>
            <p:cNvPr id="42" name="文本框 41"/>
            <p:cNvSpPr txBox="1"/>
            <p:nvPr/>
          </p:nvSpPr>
          <p:spPr>
            <a:xfrm>
              <a:off x="3849853" y="3914240"/>
              <a:ext cx="1026243" cy="369332"/>
            </a:xfrm>
            <a:prstGeom prst="rect">
              <a:avLst/>
            </a:prstGeom>
            <a:noFill/>
          </p:spPr>
          <p:txBody>
            <a:bodyPr wrap="none" rtlCol="0">
              <a:spAutoFit/>
            </a:bodyPr>
            <a:lstStyle/>
            <a:p>
              <a:r>
                <a:rPr lang="en-US" altLang="zh-CN" sz="1800" dirty="0" smtClean="0"/>
                <a:t>(b)</a:t>
              </a:r>
              <a:r>
                <a:rPr lang="zh-CN" altLang="en-US" sz="1800" dirty="0"/>
                <a:t>方案</a:t>
              </a:r>
              <a:r>
                <a:rPr lang="en-US" altLang="zh-CN" sz="1800" dirty="0" smtClean="0"/>
                <a:t>2</a:t>
              </a:r>
              <a:endParaRPr lang="zh-CN" altLang="en-US" sz="1800" dirty="0"/>
            </a:p>
          </p:txBody>
        </p:sp>
        <p:sp>
          <p:nvSpPr>
            <p:cNvPr id="43" name="文本框 42"/>
            <p:cNvSpPr txBox="1"/>
            <p:nvPr/>
          </p:nvSpPr>
          <p:spPr>
            <a:xfrm>
              <a:off x="6738176" y="3914240"/>
              <a:ext cx="1002197" cy="369332"/>
            </a:xfrm>
            <a:prstGeom prst="rect">
              <a:avLst/>
            </a:prstGeom>
            <a:noFill/>
          </p:spPr>
          <p:txBody>
            <a:bodyPr wrap="none" rtlCol="0">
              <a:spAutoFit/>
            </a:bodyPr>
            <a:lstStyle/>
            <a:p>
              <a:r>
                <a:rPr lang="en-US" altLang="zh-CN" sz="1800" dirty="0" smtClean="0"/>
                <a:t>(c)</a:t>
              </a:r>
              <a:r>
                <a:rPr lang="zh-CN" altLang="en-US" sz="1800" dirty="0"/>
                <a:t>方案</a:t>
              </a:r>
              <a:r>
                <a:rPr lang="en-US" altLang="zh-CN" sz="1800" dirty="0" smtClean="0"/>
                <a:t>3</a:t>
              </a:r>
              <a:endParaRPr lang="zh-CN" altLang="en-US" sz="1800" dirty="0"/>
            </a:p>
          </p:txBody>
        </p:sp>
        <p:sp>
          <p:nvSpPr>
            <p:cNvPr id="45" name="文本框 44"/>
            <p:cNvSpPr txBox="1"/>
            <p:nvPr/>
          </p:nvSpPr>
          <p:spPr>
            <a:xfrm>
              <a:off x="1191843" y="4271713"/>
              <a:ext cx="1572866" cy="369332"/>
            </a:xfrm>
            <a:prstGeom prst="rect">
              <a:avLst/>
            </a:prstGeom>
            <a:noFill/>
          </p:spPr>
          <p:txBody>
            <a:bodyPr wrap="none" rtlCol="0">
              <a:spAutoFit/>
            </a:bodyPr>
            <a:lstStyle/>
            <a:p>
              <a:r>
                <a:rPr lang="zh-CN" altLang="en-US" sz="1800" dirty="0"/>
                <a:t>构建成本为</a:t>
              </a:r>
              <a:r>
                <a:rPr lang="en-US" altLang="zh-CN" sz="1800" dirty="0">
                  <a:solidFill>
                    <a:srgbClr val="FF0000"/>
                  </a:solidFill>
                </a:rPr>
                <a:t>30</a:t>
              </a:r>
              <a:endParaRPr lang="zh-CN" altLang="en-US" sz="1800" dirty="0">
                <a:solidFill>
                  <a:srgbClr val="FF0000"/>
                </a:solidFill>
              </a:endParaRPr>
            </a:p>
          </p:txBody>
        </p:sp>
        <p:sp>
          <p:nvSpPr>
            <p:cNvPr id="46" name="文本框 45"/>
            <p:cNvSpPr txBox="1"/>
            <p:nvPr/>
          </p:nvSpPr>
          <p:spPr>
            <a:xfrm>
              <a:off x="3818574" y="4270872"/>
              <a:ext cx="1572866" cy="369332"/>
            </a:xfrm>
            <a:prstGeom prst="rect">
              <a:avLst/>
            </a:prstGeom>
            <a:noFill/>
          </p:spPr>
          <p:txBody>
            <a:bodyPr wrap="none" rtlCol="0">
              <a:spAutoFit/>
            </a:bodyPr>
            <a:lstStyle/>
            <a:p>
              <a:r>
                <a:rPr lang="zh-CN" altLang="en-US" sz="1800" dirty="0"/>
                <a:t>构建成本为</a:t>
              </a:r>
              <a:r>
                <a:rPr lang="en-US" altLang="zh-CN" sz="1800" dirty="0" smtClean="0">
                  <a:solidFill>
                    <a:srgbClr val="FF0000"/>
                  </a:solidFill>
                </a:rPr>
                <a:t>35</a:t>
              </a:r>
              <a:endParaRPr lang="zh-CN" altLang="en-US" sz="1800" dirty="0">
                <a:solidFill>
                  <a:srgbClr val="FF0000"/>
                </a:solidFill>
              </a:endParaRPr>
            </a:p>
          </p:txBody>
        </p:sp>
        <p:sp>
          <p:nvSpPr>
            <p:cNvPr id="47" name="文本框 46"/>
            <p:cNvSpPr txBox="1"/>
            <p:nvPr/>
          </p:nvSpPr>
          <p:spPr>
            <a:xfrm>
              <a:off x="6750172" y="4270872"/>
              <a:ext cx="1572866" cy="369332"/>
            </a:xfrm>
            <a:prstGeom prst="rect">
              <a:avLst/>
            </a:prstGeom>
            <a:noFill/>
          </p:spPr>
          <p:txBody>
            <a:bodyPr wrap="none" rtlCol="0">
              <a:spAutoFit/>
            </a:bodyPr>
            <a:lstStyle/>
            <a:p>
              <a:r>
                <a:rPr lang="zh-CN" altLang="en-US" sz="1800" dirty="0"/>
                <a:t>构建成本</a:t>
              </a:r>
              <a:r>
                <a:rPr lang="zh-CN" altLang="en-US" sz="1800" dirty="0" smtClean="0"/>
                <a:t>为</a:t>
              </a:r>
              <a:r>
                <a:rPr lang="en-US" altLang="zh-CN" sz="1800" dirty="0" smtClean="0">
                  <a:solidFill>
                    <a:srgbClr val="FF0000"/>
                  </a:solidFill>
                </a:rPr>
                <a:t>19</a:t>
              </a:r>
              <a:endParaRPr lang="zh-CN" altLang="en-US" sz="1800" dirty="0">
                <a:solidFill>
                  <a:srgbClr val="FF0000"/>
                </a:solidFill>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69" y="2499792"/>
              <a:ext cx="2602087" cy="1376531"/>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9095" y="2512072"/>
              <a:ext cx="2611823" cy="1381681"/>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1391" y="2684879"/>
              <a:ext cx="2460879" cy="110585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2"/>
            <a:r>
              <a:rPr lang="zh-CN" altLang="en-US" dirty="0"/>
              <a:t>生成树：</a:t>
            </a:r>
            <a:endParaRPr lang="en-US" altLang="zh-CN" dirty="0"/>
          </a:p>
          <a:p>
            <a:pPr lvl="2"/>
            <a:r>
              <a:rPr lang="zh-CN" altLang="en-US" dirty="0"/>
              <a:t>（</a:t>
            </a:r>
            <a:r>
              <a:rPr lang="en-US" altLang="zh-CN" dirty="0"/>
              <a:t>1</a:t>
            </a:r>
            <a:r>
              <a:rPr lang="zh-CN" altLang="en-US" dirty="0"/>
              <a:t>）包含图中所有顶点；</a:t>
            </a:r>
            <a:endParaRPr lang="en-US" altLang="zh-CN" dirty="0"/>
          </a:p>
          <a:p>
            <a:pPr lvl="2"/>
            <a:r>
              <a:rPr lang="zh-CN" altLang="en-US" dirty="0"/>
              <a:t>（</a:t>
            </a:r>
            <a:r>
              <a:rPr lang="en-US" altLang="zh-CN" dirty="0"/>
              <a:t>2</a:t>
            </a:r>
            <a:r>
              <a:rPr lang="zh-CN" altLang="en-US" dirty="0"/>
              <a:t>）包含图中若干条边；</a:t>
            </a:r>
            <a:endParaRPr lang="en-US" altLang="zh-CN" dirty="0"/>
          </a:p>
          <a:p>
            <a:pPr lvl="2"/>
            <a:r>
              <a:rPr lang="zh-CN" altLang="en-US" dirty="0"/>
              <a:t>（</a:t>
            </a:r>
            <a:r>
              <a:rPr lang="en-US" altLang="zh-CN" dirty="0"/>
              <a:t>3</a:t>
            </a:r>
            <a:r>
              <a:rPr lang="zh-CN" altLang="en-US" dirty="0"/>
              <a:t>）通过这些边连通所有顶点，并且没有产生回路</a:t>
            </a:r>
            <a:r>
              <a:rPr lang="zh-CN" altLang="en-US" dirty="0" smtClean="0"/>
              <a:t>。</a:t>
            </a:r>
            <a:endParaRPr lang="en-US" altLang="zh-CN" dirty="0" smtClean="0"/>
          </a:p>
          <a:p>
            <a:pPr lvl="2"/>
            <a:r>
              <a:rPr lang="zh-CN" altLang="en-US" dirty="0"/>
              <a:t>最小生成树：</a:t>
            </a:r>
            <a:endParaRPr lang="en-US" altLang="zh-CN" dirty="0"/>
          </a:p>
          <a:p>
            <a:pPr lvl="2">
              <a:defRPr/>
            </a:pPr>
            <a:r>
              <a:rPr lang="zh-CN" altLang="en-US" dirty="0"/>
              <a:t>    </a:t>
            </a:r>
            <a:r>
              <a:rPr lang="zh-CN" altLang="en-US" dirty="0" smtClean="0"/>
              <a:t>在</a:t>
            </a:r>
            <a:r>
              <a:rPr lang="zh-CN" altLang="en-US" dirty="0"/>
              <a:t>一个图的所有生成树里面，</a:t>
            </a:r>
            <a:r>
              <a:rPr lang="zh-CN" altLang="en-US" dirty="0">
                <a:solidFill>
                  <a:srgbClr val="FF0000"/>
                </a:solidFill>
              </a:rPr>
              <a:t>边的</a:t>
            </a:r>
            <a:r>
              <a:rPr lang="zh-CN" altLang="en-US" dirty="0" smtClean="0">
                <a:solidFill>
                  <a:srgbClr val="FF0000"/>
                </a:solidFill>
              </a:rPr>
              <a:t>权值和</a:t>
            </a:r>
            <a:r>
              <a:rPr lang="zh-CN" altLang="en-US" dirty="0">
                <a:solidFill>
                  <a:srgbClr val="FF0000"/>
                </a:solidFill>
              </a:rPr>
              <a:t>最小的树</a:t>
            </a:r>
            <a:r>
              <a:rPr lang="zh-CN" altLang="en-US" dirty="0"/>
              <a:t>。</a:t>
            </a:r>
            <a:endParaRPr lang="en-US" altLang="zh-CN" dirty="0"/>
          </a:p>
          <a:p>
            <a:pPr lvl="2">
              <a:defRPr/>
            </a:pPr>
            <a:r>
              <a:rPr lang="zh-CN" altLang="en-US" dirty="0"/>
              <a:t>    </a:t>
            </a:r>
            <a:r>
              <a:rPr lang="zh-CN" altLang="en-US" dirty="0" smtClean="0"/>
              <a:t>一</a:t>
            </a:r>
            <a:r>
              <a:rPr lang="zh-CN" altLang="en-US" dirty="0"/>
              <a:t>个图的最小生成树不一定唯一。</a:t>
            </a:r>
            <a:endParaRPr lang="en-US" altLang="zh-CN" dirty="0"/>
          </a:p>
          <a:p>
            <a:pPr lvl="2"/>
            <a:endParaRPr lang="en-US" altLang="zh-CN" dirty="0"/>
          </a:p>
          <a:p>
            <a:endParaRPr lang="zh-CN" altLang="en-US" dirty="0"/>
          </a:p>
        </p:txBody>
      </p:sp>
      <p:sp>
        <p:nvSpPr>
          <p:cNvPr id="3" name="标题 2"/>
          <p:cNvSpPr>
            <a:spLocks noGrp="1"/>
          </p:cNvSpPr>
          <p:nvPr>
            <p:ph type="title"/>
          </p:nvPr>
        </p:nvSpPr>
        <p:spPr/>
        <p:txBody>
          <a:bodyPr/>
          <a:lstStyle/>
          <a:p>
            <a:r>
              <a:rPr lang="en-US" altLang="zh-CN" dirty="0"/>
              <a:t>7.4 </a:t>
            </a:r>
            <a:r>
              <a:rPr lang="zh-CN" altLang="en-US" dirty="0"/>
              <a:t>图的连通性问题</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fade">
                                      <p:cBhvr>
                                        <p:cTn id="12" dur="500"/>
                                        <p:tgtEl>
                                          <p:spTgt spid="2">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746301" y="171219"/>
            <a:ext cx="4816300" cy="248285"/>
          </a:xfrm>
        </p:spPr>
        <p:txBody>
          <a:bodyPr/>
          <a:p>
            <a:r>
              <a:rPr lang="en-US" altLang="zh-CN" smtClean="0">
                <a:sym typeface="+mn-ea"/>
              </a:rPr>
              <a:t>7.1 </a:t>
            </a:r>
            <a:r>
              <a:rPr smtClean="0">
                <a:sym typeface="+mn-ea"/>
              </a:rPr>
              <a:t>图的定义和术语</a:t>
            </a:r>
            <a:endParaRPr lang="zh-CN" altLang="en-US"/>
          </a:p>
        </p:txBody>
      </p:sp>
      <p:pic>
        <p:nvPicPr>
          <p:cNvPr id="72" name="图片 2"/>
          <p:cNvPicPr>
            <a:picLocks noChangeAspect="1"/>
          </p:cNvPicPr>
          <p:nvPr/>
        </p:nvPicPr>
        <p:blipFill>
          <a:blip r:embed="rId1"/>
          <a:srcRect t="5733"/>
          <a:stretch>
            <a:fillRect/>
          </a:stretch>
        </p:blipFill>
        <p:spPr>
          <a:xfrm>
            <a:off x="1338580" y="918845"/>
            <a:ext cx="6541770" cy="3451225"/>
          </a:xfrm>
          <a:prstGeom prst="rect">
            <a:avLst/>
          </a:prstGeom>
          <a:noFill/>
          <a:ln>
            <a:noFill/>
          </a:ln>
        </p:spPr>
      </p:pic>
      <p:sp>
        <p:nvSpPr>
          <p:cNvPr id="4" name="文本框 3"/>
          <p:cNvSpPr txBox="1"/>
          <p:nvPr/>
        </p:nvSpPr>
        <p:spPr>
          <a:xfrm>
            <a:off x="3438525" y="561340"/>
            <a:ext cx="2341880" cy="398780"/>
          </a:xfrm>
          <a:prstGeom prst="rect">
            <a:avLst/>
          </a:prstGeom>
          <a:noFill/>
        </p:spPr>
        <p:txBody>
          <a:bodyPr wrap="square" rtlCol="0">
            <a:spAutoFit/>
          </a:bodyPr>
          <a:p>
            <a:r>
              <a:rPr lang="zh-CN" altLang="en-US" sz="2000" b="1" dirty="0">
                <a:solidFill>
                  <a:srgbClr val="00194C"/>
                </a:solidFill>
                <a:latin typeface="华文楷体" panose="02010600040101010101" pitchFamily="2" charset="-122"/>
                <a:ea typeface="华文楷体" panose="02010600040101010101" pitchFamily="2" charset="-122"/>
              </a:rPr>
              <a:t>数据结构知识图谱</a:t>
            </a:r>
            <a:endParaRPr lang="zh-CN" altLang="en-US" sz="1800" b="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例：计算机组网</a:t>
            </a:r>
            <a:endParaRPr lang="zh-CN" altLang="en-US" dirty="0"/>
          </a:p>
        </p:txBody>
      </p:sp>
      <p:sp>
        <p:nvSpPr>
          <p:cNvPr id="3" name="标题 2"/>
          <p:cNvSpPr>
            <a:spLocks noGrp="1"/>
          </p:cNvSpPr>
          <p:nvPr>
            <p:ph type="title"/>
          </p:nvPr>
        </p:nvSpPr>
        <p:spPr/>
        <p:txBody>
          <a:bodyPr/>
          <a:lstStyle/>
          <a:p>
            <a:r>
              <a:rPr lang="en-US" altLang="zh-CN" dirty="0">
                <a:solidFill>
                  <a:srgbClr val="002060"/>
                </a:solidFill>
              </a:rPr>
              <a:t>7.4 </a:t>
            </a:r>
            <a:r>
              <a:rPr lang="zh-CN" altLang="en-US" dirty="0">
                <a:solidFill>
                  <a:srgbClr val="002060"/>
                </a:solidFill>
              </a:rPr>
              <a:t>图的连通性问题</a:t>
            </a:r>
            <a:endParaRPr lang="zh-CN" altLang="en-US" dirty="0"/>
          </a:p>
        </p:txBody>
      </p:sp>
      <p:sp>
        <p:nvSpPr>
          <p:cNvPr id="6" name="文本框 5"/>
          <p:cNvSpPr txBox="1"/>
          <p:nvPr/>
        </p:nvSpPr>
        <p:spPr>
          <a:xfrm>
            <a:off x="3222592" y="4263463"/>
            <a:ext cx="1531188" cy="415498"/>
          </a:xfrm>
          <a:prstGeom prst="rect">
            <a:avLst/>
          </a:prstGeom>
          <a:noFill/>
        </p:spPr>
        <p:txBody>
          <a:bodyPr wrap="none" rtlCol="0">
            <a:spAutoFit/>
          </a:bodyPr>
          <a:lstStyle/>
          <a:p>
            <a:r>
              <a:rPr lang="zh-CN" altLang="en-US" sz="2100" b="1" dirty="0">
                <a:latin typeface="华文楷体" panose="02010600040101010101" pitchFamily="2" charset="-122"/>
                <a:ea typeface="华文楷体" panose="02010600040101010101" pitchFamily="2" charset="-122"/>
              </a:rPr>
              <a:t>最小生成树</a:t>
            </a:r>
            <a:endParaRPr lang="zh-CN" altLang="en-US" sz="2100" b="1"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15161" y="1953753"/>
            <a:ext cx="4917607" cy="2209847"/>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7742" y="362526"/>
            <a:ext cx="2850051" cy="1507706"/>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贪心算法</a:t>
            </a:r>
            <a:endParaRPr lang="en-US" altLang="zh-CN" dirty="0" smtClean="0"/>
          </a:p>
          <a:p>
            <a:pPr lvl="2"/>
            <a:r>
              <a:rPr lang="zh-CN" altLang="en-US" dirty="0" smtClean="0"/>
              <a:t>所谓贪心，是指对问题求解时，总是做出在当前看来是最好的选择。</a:t>
            </a:r>
            <a:endParaRPr lang="en-US" altLang="zh-CN" dirty="0" smtClean="0"/>
          </a:p>
          <a:p>
            <a:r>
              <a:rPr lang="zh-CN" altLang="en-US" dirty="0" smtClean="0"/>
              <a:t>最小生成树的贪心策略</a:t>
            </a:r>
            <a:endParaRPr lang="en-US" altLang="zh-CN" dirty="0" smtClean="0"/>
          </a:p>
          <a:p>
            <a:pPr lvl="2"/>
            <a:r>
              <a:rPr lang="zh-CN" altLang="en-US" dirty="0"/>
              <a:t>前提</a:t>
            </a:r>
            <a:r>
              <a:rPr lang="zh-CN" altLang="en-US" dirty="0" smtClean="0"/>
              <a:t>条件：不产生回路</a:t>
            </a:r>
            <a:endParaRPr lang="en-US" altLang="zh-CN" dirty="0" smtClean="0"/>
          </a:p>
          <a:p>
            <a:pPr lvl="2"/>
            <a:r>
              <a:rPr lang="zh-CN" altLang="en-US" dirty="0" smtClean="0"/>
              <a:t>选择依据：选择当前可选边中权值最小者</a:t>
            </a:r>
            <a:endParaRPr lang="zh-CN" altLang="en-US" dirty="0"/>
          </a:p>
        </p:txBody>
      </p:sp>
      <p:sp>
        <p:nvSpPr>
          <p:cNvPr id="3" name="标题 2"/>
          <p:cNvSpPr>
            <a:spLocks noGrp="1"/>
          </p:cNvSpPr>
          <p:nvPr>
            <p:ph type="title"/>
          </p:nvPr>
        </p:nvSpPr>
        <p:spPr/>
        <p:txBody>
          <a:bodyPr/>
          <a:lstStyle/>
          <a:p>
            <a:r>
              <a:rPr lang="en-US" altLang="zh-CN" dirty="0">
                <a:solidFill>
                  <a:srgbClr val="002060"/>
                </a:solidFill>
              </a:rPr>
              <a:t>7.4 </a:t>
            </a:r>
            <a:r>
              <a:rPr lang="zh-CN" altLang="en-US" dirty="0">
                <a:solidFill>
                  <a:srgbClr val="002060"/>
                </a:solidFill>
              </a:rPr>
              <a:t>图的连通性问题</a:t>
            </a:r>
            <a:endParaRPr lang="zh-CN"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一、</a:t>
            </a:r>
            <a:r>
              <a:rPr lang="en-US" altLang="zh-CN" dirty="0" err="1" smtClean="0"/>
              <a:t>Kruskal</a:t>
            </a:r>
            <a:r>
              <a:rPr lang="zh-CN" altLang="en-US" dirty="0" smtClean="0"/>
              <a:t>算法</a:t>
            </a:r>
            <a:endParaRPr lang="en-US" altLang="zh-CN" dirty="0" smtClean="0"/>
          </a:p>
          <a:p>
            <a:r>
              <a:rPr lang="zh-CN" altLang="en-US" dirty="0" smtClean="0"/>
              <a:t>基本思想</a:t>
            </a:r>
            <a:r>
              <a:rPr lang="en-US" altLang="zh-CN" dirty="0" smtClean="0"/>
              <a:t>——</a:t>
            </a:r>
            <a:r>
              <a:rPr lang="zh-CN" altLang="en-US" dirty="0" smtClean="0"/>
              <a:t>森林的合并</a:t>
            </a:r>
            <a:endParaRPr lang="en-US" altLang="zh-CN" dirty="0" smtClean="0"/>
          </a:p>
          <a:p>
            <a:pPr lvl="2"/>
            <a:r>
              <a:rPr lang="zh-CN" altLang="en-US" dirty="0"/>
              <a:t>初始状态：</a:t>
            </a:r>
            <a:endParaRPr lang="en-US" altLang="zh-CN" dirty="0"/>
          </a:p>
          <a:p>
            <a:pPr lvl="2"/>
            <a:r>
              <a:rPr lang="en-US" altLang="zh-CN" dirty="0"/>
              <a:t> </a:t>
            </a:r>
            <a:r>
              <a:rPr lang="en-US" altLang="zh-CN" dirty="0"/>
              <a:t>   </a:t>
            </a:r>
            <a:r>
              <a:rPr lang="zh-CN" altLang="en-US" dirty="0"/>
              <a:t>存在</a:t>
            </a:r>
            <a:r>
              <a:rPr lang="en-US" altLang="zh-CN" dirty="0"/>
              <a:t>n</a:t>
            </a:r>
            <a:r>
              <a:rPr lang="zh-CN" altLang="en-US" dirty="0"/>
              <a:t>棵树，每棵树只有根结点</a:t>
            </a:r>
            <a:r>
              <a:rPr lang="zh-CN" altLang="en-US" dirty="0"/>
              <a:t>；每</a:t>
            </a:r>
            <a:r>
              <a:rPr lang="zh-CN" altLang="en-US" dirty="0"/>
              <a:t>选定一条边，则将两棵树合并成一棵树</a:t>
            </a:r>
            <a:r>
              <a:rPr lang="zh-CN" altLang="en-US" dirty="0"/>
              <a:t>。算法</a:t>
            </a:r>
            <a:r>
              <a:rPr lang="zh-CN" altLang="en-US" dirty="0"/>
              <a:t>终止时，就只有一棵树了，即最小生成树</a:t>
            </a:r>
            <a:r>
              <a:rPr lang="zh-CN" altLang="en-US" dirty="0"/>
              <a:t>。</a:t>
            </a:r>
            <a:endParaRPr lang="en-US" altLang="zh-CN" dirty="0"/>
          </a:p>
          <a:p>
            <a:pPr lvl="2"/>
            <a:r>
              <a:rPr lang="zh-CN" altLang="en-US" dirty="0"/>
              <a:t>    连续的按照</a:t>
            </a:r>
            <a:r>
              <a:rPr lang="zh-CN" altLang="en-US" dirty="0"/>
              <a:t>权</a:t>
            </a:r>
            <a:r>
              <a:rPr lang="zh-CN" altLang="en-US" dirty="0"/>
              <a:t>值从小到大选择边，当所选的边不产生回路时就把它作为选定的边。重复该过程，直到选定</a:t>
            </a:r>
            <a:r>
              <a:rPr lang="en-US" altLang="zh-CN" dirty="0"/>
              <a:t>n-1</a:t>
            </a:r>
            <a:r>
              <a:rPr lang="zh-CN" altLang="en-US" dirty="0"/>
              <a:t>条边为止。</a:t>
            </a:r>
            <a:endParaRPr lang="en-US" altLang="zh-CN" dirty="0"/>
          </a:p>
        </p:txBody>
      </p:sp>
      <p:sp>
        <p:nvSpPr>
          <p:cNvPr id="3" name="标题 2"/>
          <p:cNvSpPr>
            <a:spLocks noGrp="1"/>
          </p:cNvSpPr>
          <p:nvPr>
            <p:ph type="title"/>
          </p:nvPr>
        </p:nvSpPr>
        <p:spPr/>
        <p:txBody>
          <a:bodyPr/>
          <a:lstStyle/>
          <a:p>
            <a:r>
              <a:rPr lang="en-US" altLang="zh-CN" dirty="0">
                <a:solidFill>
                  <a:srgbClr val="002060"/>
                </a:solidFill>
              </a:rPr>
              <a:t>7.4 </a:t>
            </a:r>
            <a:r>
              <a:rPr lang="zh-CN" altLang="en-US" dirty="0">
                <a:solidFill>
                  <a:srgbClr val="002060"/>
                </a:solidFill>
              </a:rPr>
              <a:t>图的连通性问题</a:t>
            </a:r>
            <a:endParaRPr lang="zh-CN" alt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贪心策略</a:t>
            </a:r>
            <a:endParaRPr lang="en-US" altLang="zh-CN" dirty="0"/>
          </a:p>
          <a:p>
            <a:pPr lvl="2"/>
            <a:r>
              <a:rPr lang="zh-CN" altLang="en-US" dirty="0"/>
              <a:t>总是选择最小代价连通两个连通分支。</a:t>
            </a:r>
            <a:endParaRPr lang="en-US" altLang="zh-CN" dirty="0"/>
          </a:p>
          <a:p>
            <a:r>
              <a:rPr lang="zh-CN" altLang="en-US" dirty="0"/>
              <a:t>思考</a:t>
            </a:r>
            <a:endParaRPr lang="en-US" altLang="zh-CN" dirty="0"/>
          </a:p>
          <a:p>
            <a:pPr lvl="2"/>
            <a:r>
              <a:rPr lang="zh-CN" altLang="en-US" dirty="0"/>
              <a:t>如何判断选择某条边是否产生回路？</a:t>
            </a:r>
            <a:endParaRPr lang="zh-CN" altLang="en-US" dirty="0"/>
          </a:p>
        </p:txBody>
      </p:sp>
      <p:sp>
        <p:nvSpPr>
          <p:cNvPr id="3" name="标题 2"/>
          <p:cNvSpPr>
            <a:spLocks noGrp="1"/>
          </p:cNvSpPr>
          <p:nvPr>
            <p:ph type="title"/>
          </p:nvPr>
        </p:nvSpPr>
        <p:spPr/>
        <p:txBody>
          <a:bodyPr/>
          <a:lstStyle/>
          <a:p>
            <a:r>
              <a:rPr lang="en-US" altLang="zh-CN" dirty="0">
                <a:solidFill>
                  <a:srgbClr val="002060"/>
                </a:solidFill>
              </a:rPr>
              <a:t>7.4 </a:t>
            </a:r>
            <a:r>
              <a:rPr lang="zh-CN" altLang="en-US" dirty="0">
                <a:solidFill>
                  <a:srgbClr val="002060"/>
                </a:solidFill>
              </a:rPr>
              <a:t>图的连通性问题</a:t>
            </a:r>
            <a:endParaRPr lang="zh-CN" altLang="en-US" dirty="0"/>
          </a:p>
        </p:txBody>
      </p:sp>
      <p:sp>
        <p:nvSpPr>
          <p:cNvPr id="4" name="文本框 3"/>
          <p:cNvSpPr txBox="1"/>
          <p:nvPr/>
        </p:nvSpPr>
        <p:spPr>
          <a:xfrm>
            <a:off x="1304383" y="2600517"/>
            <a:ext cx="6280324" cy="523220"/>
          </a:xfrm>
          <a:prstGeom prst="rect">
            <a:avLst/>
          </a:prstGeom>
          <a:noFill/>
        </p:spPr>
        <p:txBody>
          <a:bodyPr wrap="square" rtlCol="0">
            <a:spAutoFit/>
          </a:bodyPr>
          <a:lstStyle/>
          <a:p>
            <a:r>
              <a:rPr lang="zh-CN" altLang="en-US" sz="2800" b="1" dirty="0">
                <a:solidFill>
                  <a:srgbClr val="FF0000"/>
                </a:solidFill>
                <a:latin typeface="华文楷体" panose="02010600040101010101" pitchFamily="2" charset="-122"/>
                <a:ea typeface="华文楷体" panose="02010600040101010101" pitchFamily="2" charset="-122"/>
              </a:rPr>
              <a:t>采用并查</a:t>
            </a:r>
            <a:r>
              <a:rPr lang="zh-CN" altLang="en-US" sz="2800" b="1" dirty="0" smtClean="0">
                <a:solidFill>
                  <a:srgbClr val="FF0000"/>
                </a:solidFill>
                <a:latin typeface="华文楷体" panose="02010600040101010101" pitchFamily="2" charset="-122"/>
                <a:ea typeface="华文楷体" panose="02010600040101010101" pitchFamily="2" charset="-122"/>
              </a:rPr>
              <a:t>集</a:t>
            </a:r>
            <a:r>
              <a:rPr lang="zh-CN" altLang="en-US" sz="2800" b="1" dirty="0">
                <a:solidFill>
                  <a:srgbClr val="FF0000"/>
                </a:solidFill>
                <a:latin typeface="华文楷体" panose="02010600040101010101" pitchFamily="2" charset="-122"/>
                <a:ea typeface="华文楷体" panose="02010600040101010101" pitchFamily="2" charset="-122"/>
              </a:rPr>
              <a:t>（见第</a:t>
            </a:r>
            <a:r>
              <a:rPr lang="en-US" altLang="zh-CN" sz="2800" b="1" dirty="0">
                <a:solidFill>
                  <a:srgbClr val="FF0000"/>
                </a:solidFill>
                <a:latin typeface="华文楷体" panose="02010600040101010101" pitchFamily="2" charset="-122"/>
                <a:ea typeface="华文楷体" panose="02010600040101010101" pitchFamily="2" charset="-122"/>
              </a:rPr>
              <a:t>6</a:t>
            </a:r>
            <a:r>
              <a:rPr lang="zh-CN" altLang="en-US" sz="2800" b="1" dirty="0">
                <a:solidFill>
                  <a:srgbClr val="FF0000"/>
                </a:solidFill>
                <a:latin typeface="华文楷体" panose="02010600040101010101" pitchFamily="2" charset="-122"/>
                <a:ea typeface="华文楷体" panose="02010600040101010101" pitchFamily="2" charset="-122"/>
              </a:rPr>
              <a:t>章 等价关系求解</a:t>
            </a:r>
            <a:r>
              <a:rPr lang="zh-CN" altLang="en-US" sz="2800" b="1" dirty="0" smtClean="0">
                <a:solidFill>
                  <a:srgbClr val="FF0000"/>
                </a:solidFill>
                <a:latin typeface="华文楷体" panose="02010600040101010101" pitchFamily="2" charset="-122"/>
                <a:ea typeface="华文楷体" panose="02010600040101010101" pitchFamily="2" charset="-122"/>
              </a:rPr>
              <a:t>）</a:t>
            </a:r>
            <a:endParaRPr lang="zh-CN" altLang="en-US" sz="2800" b="1" dirty="0">
              <a:solidFill>
                <a:srgbClr val="FF0000"/>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基本步骤</a:t>
            </a:r>
            <a:endParaRPr lang="en-US" altLang="zh-CN" dirty="0" smtClean="0"/>
          </a:p>
          <a:p>
            <a:pPr lvl="2"/>
            <a:r>
              <a:rPr lang="zh-CN" altLang="en-US" dirty="0"/>
              <a:t>（</a:t>
            </a:r>
            <a:r>
              <a:rPr lang="en-US" altLang="zh-CN" dirty="0"/>
              <a:t>1</a:t>
            </a:r>
            <a:r>
              <a:rPr lang="zh-CN" altLang="en-US" dirty="0" smtClean="0"/>
              <a:t>）把边集</a:t>
            </a:r>
            <a:r>
              <a:rPr lang="en-US" altLang="zh-CN" dirty="0" smtClean="0"/>
              <a:t>E</a:t>
            </a:r>
            <a:r>
              <a:rPr lang="zh-CN" altLang="en-US" dirty="0"/>
              <a:t>中</a:t>
            </a:r>
            <a:r>
              <a:rPr lang="zh-CN" altLang="en-US" dirty="0" smtClean="0"/>
              <a:t>的所有边</a:t>
            </a:r>
            <a:r>
              <a:rPr lang="zh-CN" altLang="en-US" dirty="0"/>
              <a:t>按非降序</a:t>
            </a:r>
            <a:r>
              <a:rPr lang="zh-CN" altLang="en-US" dirty="0" smtClean="0"/>
              <a:t>排序；</a:t>
            </a:r>
            <a:endParaRPr lang="zh-CN" altLang="en-US" dirty="0"/>
          </a:p>
          <a:p>
            <a:pPr lvl="2"/>
            <a:r>
              <a:rPr lang="zh-CN" altLang="en-US" dirty="0"/>
              <a:t>（</a:t>
            </a:r>
            <a:r>
              <a:rPr lang="en-US" altLang="zh-CN" dirty="0"/>
              <a:t>2</a:t>
            </a:r>
            <a:r>
              <a:rPr lang="zh-CN" altLang="en-US" dirty="0" smtClean="0"/>
              <a:t>）初始化生成树边集</a:t>
            </a:r>
            <a:r>
              <a:rPr lang="en-US" altLang="zh-CN" dirty="0" smtClean="0"/>
              <a:t>T = { }</a:t>
            </a:r>
            <a:r>
              <a:rPr lang="zh-CN" altLang="en-US" dirty="0" smtClean="0"/>
              <a:t>；</a:t>
            </a:r>
            <a:endParaRPr lang="zh-CN" altLang="en-US" dirty="0"/>
          </a:p>
          <a:p>
            <a:pPr lvl="2"/>
            <a:r>
              <a:rPr lang="zh-CN" altLang="en-US" dirty="0"/>
              <a:t>（</a:t>
            </a:r>
            <a:r>
              <a:rPr lang="en-US" altLang="zh-CN" dirty="0"/>
              <a:t>3</a:t>
            </a:r>
            <a:r>
              <a:rPr lang="zh-CN" altLang="en-US" dirty="0"/>
              <a:t>）当</a:t>
            </a:r>
            <a:r>
              <a:rPr lang="en-US" altLang="zh-CN" dirty="0"/>
              <a:t>T</a:t>
            </a:r>
            <a:r>
              <a:rPr lang="zh-CN" altLang="en-US" dirty="0"/>
              <a:t>中边的数量小于</a:t>
            </a:r>
            <a:r>
              <a:rPr lang="en-US" altLang="zh-CN" dirty="0" smtClean="0"/>
              <a:t>n-1</a:t>
            </a:r>
            <a:r>
              <a:rPr lang="zh-CN" altLang="en-US" dirty="0" smtClean="0"/>
              <a:t>时：</a:t>
            </a:r>
            <a:endParaRPr lang="en-US" altLang="zh-CN" dirty="0" smtClean="0"/>
          </a:p>
          <a:p>
            <a:pPr marL="812800" lvl="2" indent="-678180"/>
            <a:r>
              <a:rPr lang="zh-CN" altLang="en-US" dirty="0" smtClean="0"/>
              <a:t>      在</a:t>
            </a:r>
            <a:r>
              <a:rPr lang="en-US" altLang="zh-CN" dirty="0" smtClean="0"/>
              <a:t>E</a:t>
            </a:r>
            <a:r>
              <a:rPr lang="zh-CN" altLang="en-US" dirty="0" smtClean="0"/>
              <a:t>中</a:t>
            </a:r>
            <a:r>
              <a:rPr lang="zh-CN" altLang="en-US" dirty="0"/>
              <a:t>取下一条</a:t>
            </a:r>
            <a:r>
              <a:rPr lang="zh-CN" altLang="en-US" dirty="0" smtClean="0"/>
              <a:t>边</a:t>
            </a:r>
            <a:r>
              <a:rPr lang="en-US" altLang="zh-CN" dirty="0" smtClean="0"/>
              <a:t>( x, y )</a:t>
            </a:r>
            <a:r>
              <a:rPr lang="zh-CN" altLang="en-US" dirty="0" smtClean="0"/>
              <a:t>，如果顶点</a:t>
            </a:r>
            <a:r>
              <a:rPr lang="en-US" altLang="zh-CN" dirty="0" smtClean="0"/>
              <a:t>x</a:t>
            </a:r>
            <a:r>
              <a:rPr lang="zh-CN" altLang="en-US" dirty="0" smtClean="0"/>
              <a:t>与</a:t>
            </a:r>
            <a:r>
              <a:rPr lang="en-US" altLang="zh-CN" dirty="0" smtClean="0"/>
              <a:t>y</a:t>
            </a:r>
            <a:r>
              <a:rPr lang="zh-CN" altLang="en-US" dirty="0" smtClean="0"/>
              <a:t>当前未连通，将边</a:t>
            </a:r>
            <a:r>
              <a:rPr lang="en-US" altLang="zh-CN" dirty="0" smtClean="0"/>
              <a:t>( x, y </a:t>
            </a:r>
            <a:r>
              <a:rPr lang="en-US" altLang="zh-CN" dirty="0" smtClean="0"/>
              <a:t>)</a:t>
            </a:r>
            <a:r>
              <a:rPr lang="zh-CN" altLang="en-US" dirty="0" smtClean="0"/>
              <a:t>加入</a:t>
            </a:r>
            <a:r>
              <a:rPr lang="en-US" altLang="zh-CN" dirty="0" smtClean="0"/>
              <a:t>T</a:t>
            </a:r>
            <a:r>
              <a:rPr lang="zh-CN" altLang="en-US" dirty="0"/>
              <a:t>，</a:t>
            </a:r>
            <a:r>
              <a:rPr lang="zh-CN" altLang="en-US" dirty="0" smtClean="0"/>
              <a:t>边数加</a:t>
            </a:r>
            <a:r>
              <a:rPr lang="en-US" altLang="zh-CN" dirty="0" smtClean="0"/>
              <a:t>1</a:t>
            </a:r>
            <a:r>
              <a:rPr lang="zh-CN" altLang="en-US" dirty="0" smtClean="0"/>
              <a:t>；</a:t>
            </a:r>
            <a:endParaRPr lang="en-US" altLang="zh-CN" dirty="0" smtClean="0"/>
          </a:p>
          <a:p>
            <a:pPr marL="812800" lvl="2" indent="-678180"/>
            <a:r>
              <a:rPr lang="zh-CN" altLang="en-US" dirty="0" smtClean="0"/>
              <a:t>重复步骤（</a:t>
            </a:r>
            <a:r>
              <a:rPr lang="en-US" altLang="zh-CN" dirty="0" smtClean="0"/>
              <a:t>3</a:t>
            </a:r>
            <a:r>
              <a:rPr lang="zh-CN" altLang="en-US" dirty="0" smtClean="0"/>
              <a:t>），直到边数等于</a:t>
            </a:r>
            <a:r>
              <a:rPr lang="en-US" altLang="zh-CN" dirty="0" smtClean="0"/>
              <a:t>n-1</a:t>
            </a:r>
            <a:r>
              <a:rPr lang="zh-CN" altLang="en-US" dirty="0" smtClean="0"/>
              <a:t>为止。</a:t>
            </a:r>
            <a:endParaRPr lang="en-US" altLang="zh-CN" dirty="0"/>
          </a:p>
          <a:p>
            <a:pPr lvl="2"/>
            <a:endParaRPr lang="en-US" altLang="zh-CN" dirty="0"/>
          </a:p>
          <a:p>
            <a:endParaRPr lang="zh-CN" altLang="en-US" dirty="0"/>
          </a:p>
        </p:txBody>
      </p:sp>
      <p:sp>
        <p:nvSpPr>
          <p:cNvPr id="3" name="标题 2"/>
          <p:cNvSpPr>
            <a:spLocks noGrp="1"/>
          </p:cNvSpPr>
          <p:nvPr>
            <p:ph type="title"/>
          </p:nvPr>
        </p:nvSpPr>
        <p:spPr/>
        <p:txBody>
          <a:bodyPr/>
          <a:lstStyle/>
          <a:p>
            <a:r>
              <a:rPr lang="en-US" altLang="zh-CN" dirty="0">
                <a:solidFill>
                  <a:srgbClr val="002060"/>
                </a:solidFill>
              </a:rPr>
              <a:t>7.4 </a:t>
            </a:r>
            <a:r>
              <a:rPr lang="zh-CN" altLang="en-US" dirty="0">
                <a:solidFill>
                  <a:srgbClr val="002060"/>
                </a:solidFill>
              </a:rPr>
              <a:t>图的连通性问题</a:t>
            </a:r>
            <a:endParaRPr lang="zh-CN"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eaLnBrk="1" hangingPunct="1">
              <a:spcBef>
                <a:spcPct val="50000"/>
              </a:spcBef>
            </a:pPr>
            <a:r>
              <a:rPr lang="zh-CN" altLang="en-US" dirty="0"/>
              <a:t>实现过程</a:t>
            </a:r>
            <a:r>
              <a:rPr lang="zh-CN" altLang="en-US" dirty="0" smtClean="0"/>
              <a:t>：</a:t>
            </a:r>
            <a:endParaRPr lang="en-US" altLang="zh-CN" dirty="0" smtClean="0"/>
          </a:p>
          <a:p>
            <a:pPr lvl="2">
              <a:lnSpc>
                <a:spcPts val="3000"/>
              </a:lnSpc>
            </a:pPr>
            <a:endParaRPr lang="en-US" altLang="zh-CN" sz="1800" dirty="0" smtClean="0"/>
          </a:p>
          <a:p>
            <a:pPr lvl="2">
              <a:lnSpc>
                <a:spcPts val="3000"/>
              </a:lnSpc>
            </a:pPr>
            <a:r>
              <a:rPr lang="en-US" altLang="zh-CN" sz="1800" dirty="0" smtClean="0"/>
              <a:t>E </a:t>
            </a:r>
            <a:r>
              <a:rPr lang="en-US" altLang="zh-CN" sz="1800" dirty="0"/>
              <a:t>= {(A, B), (A, C), (D, F), (E, F), (B, C), (D, E), </a:t>
            </a:r>
            <a:r>
              <a:rPr lang="en-US" altLang="zh-CN" sz="1800" dirty="0" smtClean="0"/>
              <a:t> </a:t>
            </a:r>
            <a:r>
              <a:rPr lang="en-US" altLang="zh-CN" sz="1800" dirty="0"/>
              <a:t>(C, D), (B, D), (C, E) }</a:t>
            </a:r>
            <a:endParaRPr lang="en-US" altLang="zh-CN" sz="1800" dirty="0"/>
          </a:p>
          <a:p>
            <a:endParaRPr lang="zh-CN" altLang="en-US" dirty="0"/>
          </a:p>
        </p:txBody>
      </p:sp>
      <p:sp>
        <p:nvSpPr>
          <p:cNvPr id="3" name="标题 2"/>
          <p:cNvSpPr>
            <a:spLocks noGrp="1"/>
          </p:cNvSpPr>
          <p:nvPr>
            <p:ph type="title"/>
          </p:nvPr>
        </p:nvSpPr>
        <p:spPr/>
        <p:txBody>
          <a:bodyPr/>
          <a:lstStyle/>
          <a:p>
            <a:r>
              <a:rPr lang="en-US" altLang="zh-CN" dirty="0">
                <a:solidFill>
                  <a:srgbClr val="002060"/>
                </a:solidFill>
              </a:rPr>
              <a:t>7.4 </a:t>
            </a:r>
            <a:r>
              <a:rPr lang="zh-CN" altLang="en-US" dirty="0">
                <a:solidFill>
                  <a:srgbClr val="002060"/>
                </a:solidFill>
              </a:rPr>
              <a:t>图的连通性问题</a:t>
            </a:r>
            <a:endParaRPr lang="zh-CN" altLang="en-US" dirty="0"/>
          </a:p>
        </p:txBody>
      </p:sp>
      <p:sp>
        <p:nvSpPr>
          <p:cNvPr id="6" name="椭圆 5"/>
          <p:cNvSpPr/>
          <p:nvPr/>
        </p:nvSpPr>
        <p:spPr>
          <a:xfrm>
            <a:off x="2178671" y="2844632"/>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290368" y="2844632"/>
            <a:ext cx="393056" cy="523220"/>
          </a:xfrm>
          <a:prstGeom prst="rect">
            <a:avLst/>
          </a:prstGeom>
          <a:noFill/>
        </p:spPr>
        <p:txBody>
          <a:bodyPr wrap="none" rtlCol="0">
            <a:spAutoFit/>
          </a:bodyPr>
          <a:lstStyle/>
          <a:p>
            <a:r>
              <a:rPr lang="en-US" altLang="zh-CN" sz="2800" dirty="0" smtClean="0"/>
              <a:t>A</a:t>
            </a:r>
            <a:endParaRPr lang="zh-CN" altLang="en-US" sz="2800" dirty="0"/>
          </a:p>
        </p:txBody>
      </p:sp>
      <p:sp>
        <p:nvSpPr>
          <p:cNvPr id="8" name="椭圆 7"/>
          <p:cNvSpPr/>
          <p:nvPr/>
        </p:nvSpPr>
        <p:spPr>
          <a:xfrm>
            <a:off x="3389309" y="2123729"/>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501006" y="2123729"/>
            <a:ext cx="380232" cy="523220"/>
          </a:xfrm>
          <a:prstGeom prst="rect">
            <a:avLst/>
          </a:prstGeom>
          <a:noFill/>
        </p:spPr>
        <p:txBody>
          <a:bodyPr wrap="none" rtlCol="0">
            <a:spAutoFit/>
          </a:bodyPr>
          <a:lstStyle/>
          <a:p>
            <a:r>
              <a:rPr lang="en-US" altLang="zh-CN" sz="2800" dirty="0"/>
              <a:t>B</a:t>
            </a:r>
            <a:endParaRPr lang="zh-CN" altLang="en-US" sz="2800" dirty="0"/>
          </a:p>
        </p:txBody>
      </p:sp>
      <p:sp>
        <p:nvSpPr>
          <p:cNvPr id="10" name="椭圆 9"/>
          <p:cNvSpPr/>
          <p:nvPr/>
        </p:nvSpPr>
        <p:spPr>
          <a:xfrm>
            <a:off x="3389309" y="3777313"/>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499547" y="3777313"/>
            <a:ext cx="375424" cy="523220"/>
          </a:xfrm>
          <a:prstGeom prst="rect">
            <a:avLst/>
          </a:prstGeom>
          <a:noFill/>
        </p:spPr>
        <p:txBody>
          <a:bodyPr wrap="none" rtlCol="0">
            <a:spAutoFit/>
          </a:bodyPr>
          <a:lstStyle/>
          <a:p>
            <a:r>
              <a:rPr lang="en-US" altLang="zh-CN" sz="2800" dirty="0"/>
              <a:t>C</a:t>
            </a:r>
            <a:endParaRPr lang="zh-CN" altLang="en-US" sz="2800" dirty="0"/>
          </a:p>
        </p:txBody>
      </p:sp>
      <p:sp>
        <p:nvSpPr>
          <p:cNvPr id="12" name="椭圆 11"/>
          <p:cNvSpPr/>
          <p:nvPr/>
        </p:nvSpPr>
        <p:spPr>
          <a:xfrm>
            <a:off x="5505786" y="2123729"/>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617483" y="2123729"/>
            <a:ext cx="405880" cy="523220"/>
          </a:xfrm>
          <a:prstGeom prst="rect">
            <a:avLst/>
          </a:prstGeom>
          <a:noFill/>
        </p:spPr>
        <p:txBody>
          <a:bodyPr wrap="none" rtlCol="0">
            <a:spAutoFit/>
          </a:bodyPr>
          <a:lstStyle/>
          <a:p>
            <a:r>
              <a:rPr lang="en-US" altLang="zh-CN" sz="2800" dirty="0"/>
              <a:t>D</a:t>
            </a:r>
            <a:endParaRPr lang="zh-CN" altLang="en-US" sz="2800" dirty="0"/>
          </a:p>
        </p:txBody>
      </p:sp>
      <p:sp>
        <p:nvSpPr>
          <p:cNvPr id="14" name="椭圆 13"/>
          <p:cNvSpPr/>
          <p:nvPr/>
        </p:nvSpPr>
        <p:spPr>
          <a:xfrm>
            <a:off x="5505786" y="3777313"/>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617483" y="3777313"/>
            <a:ext cx="359394" cy="523220"/>
          </a:xfrm>
          <a:prstGeom prst="rect">
            <a:avLst/>
          </a:prstGeom>
          <a:noFill/>
        </p:spPr>
        <p:txBody>
          <a:bodyPr wrap="none" rtlCol="0">
            <a:spAutoFit/>
          </a:bodyPr>
          <a:lstStyle/>
          <a:p>
            <a:r>
              <a:rPr lang="en-US" altLang="zh-CN" sz="2800" dirty="0"/>
              <a:t>E</a:t>
            </a:r>
            <a:endParaRPr lang="zh-CN" altLang="en-US" sz="2800" dirty="0"/>
          </a:p>
        </p:txBody>
      </p:sp>
      <p:sp>
        <p:nvSpPr>
          <p:cNvPr id="16" name="椭圆 15"/>
          <p:cNvSpPr/>
          <p:nvPr/>
        </p:nvSpPr>
        <p:spPr>
          <a:xfrm>
            <a:off x="6911408" y="2992028"/>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023105" y="2992028"/>
            <a:ext cx="349776" cy="523220"/>
          </a:xfrm>
          <a:prstGeom prst="rect">
            <a:avLst/>
          </a:prstGeom>
          <a:noFill/>
        </p:spPr>
        <p:txBody>
          <a:bodyPr wrap="none" rtlCol="0">
            <a:spAutoFit/>
          </a:bodyPr>
          <a:lstStyle/>
          <a:p>
            <a:r>
              <a:rPr lang="en-US" altLang="zh-CN" sz="2800" dirty="0"/>
              <a:t>F</a:t>
            </a:r>
            <a:endParaRPr lang="zh-CN" altLang="en-US" sz="2800" dirty="0"/>
          </a:p>
        </p:txBody>
      </p:sp>
      <p:grpSp>
        <p:nvGrpSpPr>
          <p:cNvPr id="18" name="组合 17"/>
          <p:cNvGrpSpPr/>
          <p:nvPr/>
        </p:nvGrpSpPr>
        <p:grpSpPr>
          <a:xfrm>
            <a:off x="2740666" y="2385339"/>
            <a:ext cx="682144" cy="606689"/>
            <a:chOff x="2144215" y="1633404"/>
            <a:chExt cx="682144" cy="606689"/>
          </a:xfrm>
        </p:grpSpPr>
        <p:sp>
          <p:nvSpPr>
            <p:cNvPr id="19" name="Line 27"/>
            <p:cNvSpPr>
              <a:spLocks noChangeShapeType="1"/>
            </p:cNvSpPr>
            <p:nvPr/>
          </p:nvSpPr>
          <p:spPr bwMode="auto">
            <a:xfrm flipV="1">
              <a:off x="2144215" y="1767566"/>
              <a:ext cx="682144" cy="472527"/>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Text Box 9"/>
            <p:cNvSpPr txBox="1">
              <a:spLocks noChangeArrowheads="1"/>
            </p:cNvSpPr>
            <p:nvPr/>
          </p:nvSpPr>
          <p:spPr bwMode="auto">
            <a:xfrm>
              <a:off x="2283669" y="1633404"/>
              <a:ext cx="268723"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t>1</a:t>
              </a:r>
              <a:endParaRPr lang="en-US" altLang="zh-CN" sz="2400" b="1" dirty="0"/>
            </a:p>
          </p:txBody>
        </p:sp>
      </p:grpSp>
      <p:grpSp>
        <p:nvGrpSpPr>
          <p:cNvPr id="21" name="组合 20"/>
          <p:cNvGrpSpPr/>
          <p:nvPr/>
        </p:nvGrpSpPr>
        <p:grpSpPr>
          <a:xfrm>
            <a:off x="2718149" y="3307131"/>
            <a:ext cx="682144" cy="649722"/>
            <a:chOff x="2121698" y="2555196"/>
            <a:chExt cx="682144" cy="649722"/>
          </a:xfrm>
        </p:grpSpPr>
        <p:sp>
          <p:nvSpPr>
            <p:cNvPr id="22" name="Text Box 7"/>
            <p:cNvSpPr txBox="1">
              <a:spLocks noChangeArrowheads="1"/>
            </p:cNvSpPr>
            <p:nvPr/>
          </p:nvSpPr>
          <p:spPr bwMode="auto">
            <a:xfrm>
              <a:off x="2269624" y="2835586"/>
              <a:ext cx="2661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t>2</a:t>
              </a:r>
              <a:endParaRPr lang="en-US" altLang="zh-CN" sz="2400" b="1" dirty="0"/>
            </a:p>
          </p:txBody>
        </p:sp>
        <p:sp>
          <p:nvSpPr>
            <p:cNvPr id="23" name="Line 28"/>
            <p:cNvSpPr>
              <a:spLocks noChangeShapeType="1"/>
            </p:cNvSpPr>
            <p:nvPr/>
          </p:nvSpPr>
          <p:spPr bwMode="auto">
            <a:xfrm>
              <a:off x="2121698" y="2555196"/>
              <a:ext cx="682144" cy="630036"/>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4" name="组合 23"/>
          <p:cNvGrpSpPr/>
          <p:nvPr/>
        </p:nvGrpSpPr>
        <p:grpSpPr>
          <a:xfrm>
            <a:off x="3963566" y="2644117"/>
            <a:ext cx="1621751" cy="1236568"/>
            <a:chOff x="3367115" y="1892182"/>
            <a:chExt cx="1621751" cy="1236568"/>
          </a:xfrm>
        </p:grpSpPr>
        <p:sp>
          <p:nvSpPr>
            <p:cNvPr id="25" name="Text Box 10"/>
            <p:cNvSpPr txBox="1">
              <a:spLocks noChangeArrowheads="1"/>
            </p:cNvSpPr>
            <p:nvPr/>
          </p:nvSpPr>
          <p:spPr bwMode="auto">
            <a:xfrm>
              <a:off x="4030950" y="2206129"/>
              <a:ext cx="2661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t>9</a:t>
              </a:r>
              <a:endParaRPr lang="en-US" altLang="zh-CN" sz="2400" b="1" dirty="0"/>
            </a:p>
          </p:txBody>
        </p:sp>
        <p:sp>
          <p:nvSpPr>
            <p:cNvPr id="26" name="Line 31"/>
            <p:cNvSpPr>
              <a:spLocks noChangeShapeType="1"/>
            </p:cNvSpPr>
            <p:nvPr/>
          </p:nvSpPr>
          <p:spPr bwMode="auto">
            <a:xfrm flipV="1">
              <a:off x="3367115" y="1892182"/>
              <a:ext cx="1621751" cy="1236568"/>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7" name="组合 26"/>
          <p:cNvGrpSpPr/>
          <p:nvPr/>
        </p:nvGrpSpPr>
        <p:grpSpPr>
          <a:xfrm>
            <a:off x="6105238" y="3382370"/>
            <a:ext cx="806170" cy="651816"/>
            <a:chOff x="5508787" y="2630435"/>
            <a:chExt cx="806170" cy="651816"/>
          </a:xfrm>
        </p:grpSpPr>
        <p:sp>
          <p:nvSpPr>
            <p:cNvPr id="28" name="Line 34"/>
            <p:cNvSpPr>
              <a:spLocks noChangeShapeType="1"/>
            </p:cNvSpPr>
            <p:nvPr/>
          </p:nvSpPr>
          <p:spPr bwMode="auto">
            <a:xfrm flipV="1">
              <a:off x="5508787" y="2630435"/>
              <a:ext cx="806170" cy="630036"/>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 name="Text Box 37"/>
            <p:cNvSpPr txBox="1">
              <a:spLocks noChangeArrowheads="1"/>
            </p:cNvSpPr>
            <p:nvPr/>
          </p:nvSpPr>
          <p:spPr bwMode="auto">
            <a:xfrm>
              <a:off x="5898427" y="2916371"/>
              <a:ext cx="267431"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t>4</a:t>
              </a:r>
              <a:endParaRPr lang="en-US" altLang="zh-CN" sz="2400" b="1" dirty="0"/>
            </a:p>
          </p:txBody>
        </p:sp>
      </p:grpSp>
      <p:grpSp>
        <p:nvGrpSpPr>
          <p:cNvPr id="30" name="组合 29"/>
          <p:cNvGrpSpPr/>
          <p:nvPr/>
        </p:nvGrpSpPr>
        <p:grpSpPr>
          <a:xfrm>
            <a:off x="6108197" y="2393227"/>
            <a:ext cx="806170" cy="789791"/>
            <a:chOff x="5511746" y="1641292"/>
            <a:chExt cx="806170" cy="789791"/>
          </a:xfrm>
        </p:grpSpPr>
        <p:sp>
          <p:nvSpPr>
            <p:cNvPr id="31" name="Line 35"/>
            <p:cNvSpPr>
              <a:spLocks noChangeShapeType="1"/>
            </p:cNvSpPr>
            <p:nvPr/>
          </p:nvSpPr>
          <p:spPr bwMode="auto">
            <a:xfrm>
              <a:off x="5511746" y="1722293"/>
              <a:ext cx="806170" cy="70879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 name="Text Box 39"/>
            <p:cNvSpPr txBox="1">
              <a:spLocks noChangeArrowheads="1"/>
            </p:cNvSpPr>
            <p:nvPr/>
          </p:nvSpPr>
          <p:spPr bwMode="auto">
            <a:xfrm>
              <a:off x="5888411" y="1641292"/>
              <a:ext cx="267431"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t>3</a:t>
              </a:r>
              <a:endParaRPr lang="en-US" altLang="zh-CN" sz="2400" b="1" dirty="0"/>
            </a:p>
          </p:txBody>
        </p:sp>
      </p:grpSp>
      <p:sp>
        <p:nvSpPr>
          <p:cNvPr id="33" name="文本框 32"/>
          <p:cNvSpPr txBox="1"/>
          <p:nvPr/>
        </p:nvSpPr>
        <p:spPr>
          <a:xfrm>
            <a:off x="2290368" y="2842375"/>
            <a:ext cx="402674" cy="523220"/>
          </a:xfrm>
          <a:prstGeom prst="rect">
            <a:avLst/>
          </a:prstGeom>
          <a:noFill/>
        </p:spPr>
        <p:txBody>
          <a:bodyPr wrap="none" rtlCol="0">
            <a:spAutoFit/>
          </a:bodyPr>
          <a:lstStyle/>
          <a:p>
            <a:r>
              <a:rPr lang="en-US" altLang="zh-CN" sz="2800" b="1" dirty="0" smtClean="0">
                <a:solidFill>
                  <a:srgbClr val="FF0000"/>
                </a:solidFill>
              </a:rPr>
              <a:t>A</a:t>
            </a:r>
            <a:endParaRPr lang="zh-CN" altLang="en-US" sz="2800" b="1" dirty="0">
              <a:solidFill>
                <a:srgbClr val="FF0000"/>
              </a:solidFill>
            </a:endParaRPr>
          </a:p>
        </p:txBody>
      </p:sp>
      <p:sp>
        <p:nvSpPr>
          <p:cNvPr id="34" name="文本框 33"/>
          <p:cNvSpPr txBox="1"/>
          <p:nvPr/>
        </p:nvSpPr>
        <p:spPr>
          <a:xfrm>
            <a:off x="3499296" y="2122019"/>
            <a:ext cx="386644" cy="523220"/>
          </a:xfrm>
          <a:prstGeom prst="rect">
            <a:avLst/>
          </a:prstGeom>
          <a:noFill/>
        </p:spPr>
        <p:txBody>
          <a:bodyPr wrap="none" rtlCol="0">
            <a:spAutoFit/>
          </a:bodyPr>
          <a:lstStyle/>
          <a:p>
            <a:r>
              <a:rPr lang="en-US" altLang="zh-CN" sz="2800" b="1" dirty="0">
                <a:solidFill>
                  <a:srgbClr val="FF0000"/>
                </a:solidFill>
              </a:rPr>
              <a:t>B</a:t>
            </a:r>
            <a:endParaRPr lang="zh-CN" altLang="en-US" sz="2800" b="1" dirty="0">
              <a:solidFill>
                <a:srgbClr val="FF0000"/>
              </a:solidFill>
            </a:endParaRPr>
          </a:p>
        </p:txBody>
      </p:sp>
      <p:sp>
        <p:nvSpPr>
          <p:cNvPr id="35" name="文本框 34"/>
          <p:cNvSpPr txBox="1"/>
          <p:nvPr/>
        </p:nvSpPr>
        <p:spPr>
          <a:xfrm>
            <a:off x="3496624" y="3777313"/>
            <a:ext cx="375424" cy="523220"/>
          </a:xfrm>
          <a:prstGeom prst="rect">
            <a:avLst/>
          </a:prstGeom>
          <a:noFill/>
        </p:spPr>
        <p:txBody>
          <a:bodyPr wrap="none" rtlCol="0">
            <a:spAutoFit/>
          </a:bodyPr>
          <a:lstStyle/>
          <a:p>
            <a:r>
              <a:rPr lang="en-US" altLang="zh-CN" sz="2800" b="1" dirty="0">
                <a:solidFill>
                  <a:srgbClr val="FF0000"/>
                </a:solidFill>
              </a:rPr>
              <a:t>C</a:t>
            </a:r>
            <a:endParaRPr lang="zh-CN" altLang="en-US" sz="2800" b="1" dirty="0">
              <a:solidFill>
                <a:srgbClr val="FF0000"/>
              </a:solidFill>
            </a:endParaRPr>
          </a:p>
        </p:txBody>
      </p:sp>
      <p:sp>
        <p:nvSpPr>
          <p:cNvPr id="36" name="文本框 35"/>
          <p:cNvSpPr txBox="1"/>
          <p:nvPr/>
        </p:nvSpPr>
        <p:spPr>
          <a:xfrm>
            <a:off x="5616515" y="2122019"/>
            <a:ext cx="410690" cy="523220"/>
          </a:xfrm>
          <a:prstGeom prst="rect">
            <a:avLst/>
          </a:prstGeom>
          <a:noFill/>
        </p:spPr>
        <p:txBody>
          <a:bodyPr wrap="none" rtlCol="0">
            <a:spAutoFit/>
          </a:bodyPr>
          <a:lstStyle/>
          <a:p>
            <a:r>
              <a:rPr lang="en-US" altLang="zh-CN" sz="2800" b="1" dirty="0">
                <a:solidFill>
                  <a:srgbClr val="FF0000"/>
                </a:solidFill>
              </a:rPr>
              <a:t>D</a:t>
            </a:r>
            <a:endParaRPr lang="zh-CN" altLang="en-US" sz="2800" b="1" dirty="0">
              <a:solidFill>
                <a:srgbClr val="FF0000"/>
              </a:solidFill>
            </a:endParaRPr>
          </a:p>
        </p:txBody>
      </p:sp>
      <p:sp>
        <p:nvSpPr>
          <p:cNvPr id="37" name="文本框 36"/>
          <p:cNvSpPr txBox="1"/>
          <p:nvPr/>
        </p:nvSpPr>
        <p:spPr>
          <a:xfrm>
            <a:off x="7020944" y="2990318"/>
            <a:ext cx="349776" cy="523220"/>
          </a:xfrm>
          <a:prstGeom prst="rect">
            <a:avLst/>
          </a:prstGeom>
          <a:noFill/>
        </p:spPr>
        <p:txBody>
          <a:bodyPr wrap="none" rtlCol="0">
            <a:spAutoFit/>
          </a:bodyPr>
          <a:lstStyle/>
          <a:p>
            <a:r>
              <a:rPr lang="en-US" altLang="zh-CN" sz="2800" b="1" dirty="0">
                <a:solidFill>
                  <a:srgbClr val="FF0000"/>
                </a:solidFill>
              </a:rPr>
              <a:t>F</a:t>
            </a:r>
            <a:endParaRPr lang="zh-CN" altLang="en-US" sz="2800" b="1" dirty="0">
              <a:solidFill>
                <a:srgbClr val="FF0000"/>
              </a:solidFill>
            </a:endParaRPr>
          </a:p>
        </p:txBody>
      </p:sp>
      <p:sp>
        <p:nvSpPr>
          <p:cNvPr id="38" name="文本框 37"/>
          <p:cNvSpPr txBox="1"/>
          <p:nvPr/>
        </p:nvSpPr>
        <p:spPr>
          <a:xfrm>
            <a:off x="5615340" y="3781262"/>
            <a:ext cx="359394" cy="523220"/>
          </a:xfrm>
          <a:prstGeom prst="rect">
            <a:avLst/>
          </a:prstGeom>
          <a:noFill/>
        </p:spPr>
        <p:txBody>
          <a:bodyPr wrap="none" rtlCol="0">
            <a:spAutoFit/>
          </a:bodyPr>
          <a:lstStyle/>
          <a:p>
            <a:r>
              <a:rPr lang="en-US" altLang="zh-CN" sz="2800" b="1" dirty="0">
                <a:solidFill>
                  <a:srgbClr val="FF0000"/>
                </a:solidFill>
              </a:rPr>
              <a:t>E</a:t>
            </a:r>
            <a:endParaRPr lang="zh-CN" altLang="en-US" sz="2800" b="1" dirty="0">
              <a:solidFill>
                <a:srgbClr val="FF0000"/>
              </a:solidFill>
            </a:endParaRPr>
          </a:p>
        </p:txBody>
      </p:sp>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1671" y="176980"/>
            <a:ext cx="2557810" cy="13531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250"/>
                            </p:stCondLst>
                            <p:childTnLst>
                              <p:par>
                                <p:cTn id="13" presetID="10" presetClass="entr" presetSubtype="0" fill="hold" nodeType="afterEffect">
                                  <p:stCondLst>
                                    <p:cond delay="250"/>
                                  </p:stCondLst>
                                  <p:childTnLst>
                                    <p:set>
                                      <p:cBhvr>
                                        <p:cTn id="14" dur="1" fill="hold">
                                          <p:stCondLst>
                                            <p:cond delay="0"/>
                                          </p:stCondLst>
                                        </p:cTn>
                                        <p:tgtEl>
                                          <p:spTgt spid="34">
                                            <p:txEl>
                                              <p:pRg st="0" end="0"/>
                                            </p:txEl>
                                          </p:spTgt>
                                        </p:tgtEl>
                                        <p:attrNameLst>
                                          <p:attrName>style.visibility</p:attrName>
                                        </p:attrNameLst>
                                      </p:cBhvr>
                                      <p:to>
                                        <p:strVal val="visible"/>
                                      </p:to>
                                    </p:set>
                                    <p:animEffect transition="in" filter="fade">
                                      <p:cBhvr>
                                        <p:cTn id="15" dur="500"/>
                                        <p:tgtEl>
                                          <p:spTgt spid="3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par>
                          <p:cTn id="30" fill="hold">
                            <p:stCondLst>
                              <p:cond delay="500"/>
                            </p:stCondLst>
                            <p:childTnLst>
                              <p:par>
                                <p:cTn id="31" presetID="10" presetClass="entr" presetSubtype="0" fill="hold" grpId="0" nodeType="afterEffect">
                                  <p:stCondLst>
                                    <p:cond delay="50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par>
                          <p:cTn id="34" fill="hold">
                            <p:stCondLst>
                              <p:cond delay="1500"/>
                            </p:stCondLst>
                            <p:childTnLst>
                              <p:par>
                                <p:cTn id="35" presetID="10" presetClass="entr" presetSubtype="0" fill="hold" grpId="0" nodeType="afterEffect">
                                  <p:stCondLst>
                                    <p:cond delay="50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6" grpId="0"/>
      <p:bldP spid="37" grpId="0"/>
      <p:bldP spid="3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2">
              <a:lnSpc>
                <a:spcPts val="3000"/>
              </a:lnSpc>
            </a:pPr>
            <a:r>
              <a:rPr lang="en-US" altLang="zh-CN" dirty="0" smtClean="0"/>
              <a:t>void </a:t>
            </a:r>
            <a:r>
              <a:rPr lang="en-US" altLang="zh-CN" dirty="0" err="1"/>
              <a:t>Kruskal</a:t>
            </a:r>
            <a:r>
              <a:rPr lang="en-US" altLang="zh-CN" dirty="0"/>
              <a:t>(Graph G</a:t>
            </a:r>
            <a:r>
              <a:rPr lang="en-US" altLang="zh-CN" dirty="0" smtClean="0"/>
              <a:t>){     </a:t>
            </a:r>
            <a:r>
              <a:rPr lang="en-US" altLang="zh-CN" dirty="0">
                <a:solidFill>
                  <a:srgbClr val="0070C0"/>
                </a:solidFill>
              </a:rPr>
              <a:t>/*</a:t>
            </a:r>
            <a:r>
              <a:rPr lang="zh-CN" altLang="en-US" dirty="0">
                <a:solidFill>
                  <a:srgbClr val="0070C0"/>
                </a:solidFill>
              </a:rPr>
              <a:t>利用并查集</a:t>
            </a:r>
            <a:r>
              <a:rPr lang="en-US" altLang="zh-CN" dirty="0" err="1">
                <a:solidFill>
                  <a:srgbClr val="0070C0"/>
                </a:solidFill>
              </a:rPr>
              <a:t>UFset</a:t>
            </a:r>
            <a:r>
              <a:rPr lang="zh-CN" altLang="en-US" dirty="0">
                <a:solidFill>
                  <a:srgbClr val="0070C0"/>
                </a:solidFill>
              </a:rPr>
              <a:t>实现</a:t>
            </a:r>
            <a:r>
              <a:rPr lang="en-US" altLang="zh-CN" dirty="0" err="1">
                <a:solidFill>
                  <a:srgbClr val="0070C0"/>
                </a:solidFill>
              </a:rPr>
              <a:t>Kruskal</a:t>
            </a:r>
            <a:r>
              <a:rPr lang="zh-CN" altLang="en-US" dirty="0">
                <a:solidFill>
                  <a:srgbClr val="0070C0"/>
                </a:solidFill>
              </a:rPr>
              <a:t>算法*</a:t>
            </a:r>
            <a:r>
              <a:rPr lang="en-US" altLang="zh-CN" dirty="0">
                <a:solidFill>
                  <a:srgbClr val="0070C0"/>
                </a:solidFill>
              </a:rPr>
              <a:t>/</a:t>
            </a:r>
            <a:endParaRPr lang="en-US" altLang="zh-CN" dirty="0">
              <a:solidFill>
                <a:srgbClr val="0070C0"/>
              </a:solidFill>
            </a:endParaRPr>
          </a:p>
          <a:p>
            <a:pPr lvl="2">
              <a:lnSpc>
                <a:spcPts val="3000"/>
              </a:lnSpc>
            </a:pPr>
            <a:r>
              <a:rPr lang="en-US" altLang="zh-CN" dirty="0"/>
              <a:t>    </a:t>
            </a:r>
            <a:r>
              <a:rPr lang="en-US" altLang="zh-CN" dirty="0" smtClean="0"/>
              <a:t>Initializer(T);   </a:t>
            </a:r>
            <a:r>
              <a:rPr lang="en-US" altLang="zh-CN" dirty="0" err="1"/>
              <a:t>BuildHeap</a:t>
            </a:r>
            <a:r>
              <a:rPr lang="en-US" altLang="zh-CN" dirty="0"/>
              <a:t>(H);   </a:t>
            </a:r>
            <a:r>
              <a:rPr lang="en-US" altLang="zh-CN" dirty="0" smtClean="0"/>
              <a:t>count </a:t>
            </a:r>
            <a:r>
              <a:rPr lang="en-US" altLang="zh-CN" dirty="0"/>
              <a:t>= 0;</a:t>
            </a:r>
            <a:endParaRPr lang="en-US" altLang="zh-CN" dirty="0"/>
          </a:p>
          <a:p>
            <a:pPr lvl="2">
              <a:lnSpc>
                <a:spcPts val="3000"/>
              </a:lnSpc>
            </a:pPr>
            <a:r>
              <a:rPr lang="en-US" altLang="zh-CN" dirty="0"/>
              <a:t>    while(count &lt; </a:t>
            </a:r>
            <a:r>
              <a:rPr lang="en-US" altLang="zh-CN" dirty="0" err="1"/>
              <a:t>VertexNum</a:t>
            </a:r>
            <a:r>
              <a:rPr lang="en-US" altLang="zh-CN" dirty="0"/>
              <a:t> - 1){ </a:t>
            </a:r>
            <a:r>
              <a:rPr lang="en-US" altLang="zh-CN" dirty="0">
                <a:solidFill>
                  <a:srgbClr val="0070C0"/>
                </a:solidFill>
              </a:rPr>
              <a:t>/*</a:t>
            </a:r>
            <a:r>
              <a:rPr lang="zh-CN" altLang="en-US" dirty="0">
                <a:solidFill>
                  <a:srgbClr val="0070C0"/>
                </a:solidFill>
              </a:rPr>
              <a:t>选择边数</a:t>
            </a:r>
            <a:r>
              <a:rPr lang="zh-CN" altLang="en-US" dirty="0" smtClean="0">
                <a:solidFill>
                  <a:srgbClr val="0070C0"/>
                </a:solidFill>
              </a:rPr>
              <a:t>小于</a:t>
            </a:r>
            <a:r>
              <a:rPr lang="en-US" altLang="zh-CN" dirty="0" smtClean="0">
                <a:solidFill>
                  <a:srgbClr val="0070C0"/>
                </a:solidFill>
              </a:rPr>
              <a:t>n-1</a:t>
            </a:r>
            <a:r>
              <a:rPr lang="zh-CN" altLang="en-US" dirty="0">
                <a:solidFill>
                  <a:srgbClr val="0070C0"/>
                </a:solidFill>
              </a:rPr>
              <a:t>时进行循环*</a:t>
            </a:r>
            <a:r>
              <a:rPr lang="en-US" altLang="zh-CN" dirty="0">
                <a:solidFill>
                  <a:srgbClr val="0070C0"/>
                </a:solidFill>
              </a:rPr>
              <a:t>/</a:t>
            </a:r>
            <a:endParaRPr lang="en-US" altLang="zh-CN" dirty="0"/>
          </a:p>
          <a:p>
            <a:pPr lvl="2">
              <a:lnSpc>
                <a:spcPts val="3000"/>
              </a:lnSpc>
            </a:pPr>
            <a:r>
              <a:rPr lang="en-US" altLang="zh-CN" dirty="0"/>
              <a:t>        E = </a:t>
            </a:r>
            <a:r>
              <a:rPr lang="en-US" altLang="zh-CN" dirty="0" err="1"/>
              <a:t>DeleteMin</a:t>
            </a:r>
            <a:r>
              <a:rPr lang="en-US" altLang="zh-CN" dirty="0"/>
              <a:t>(H);                </a:t>
            </a:r>
            <a:r>
              <a:rPr lang="en-US" altLang="zh-CN" dirty="0">
                <a:solidFill>
                  <a:srgbClr val="0070C0"/>
                </a:solidFill>
              </a:rPr>
              <a:t>/*</a:t>
            </a:r>
            <a:r>
              <a:rPr lang="zh-CN" altLang="en-US" dirty="0">
                <a:solidFill>
                  <a:srgbClr val="0070C0"/>
                </a:solidFill>
              </a:rPr>
              <a:t>从堆中选择当前最小边</a:t>
            </a:r>
            <a:r>
              <a:rPr lang="en-US" altLang="zh-CN" dirty="0">
                <a:solidFill>
                  <a:srgbClr val="0070C0"/>
                </a:solidFill>
              </a:rPr>
              <a:t>(</a:t>
            </a:r>
            <a:r>
              <a:rPr lang="en-US" altLang="zh-CN" dirty="0" err="1">
                <a:solidFill>
                  <a:srgbClr val="0070C0"/>
                </a:solidFill>
              </a:rPr>
              <a:t>u,v</a:t>
            </a:r>
            <a:r>
              <a:rPr lang="en-US" altLang="zh-CN" dirty="0">
                <a:solidFill>
                  <a:srgbClr val="0070C0"/>
                </a:solidFill>
              </a:rPr>
              <a:t>)*/</a:t>
            </a:r>
            <a:endParaRPr lang="en-US" altLang="zh-CN" dirty="0">
              <a:solidFill>
                <a:srgbClr val="0070C0"/>
              </a:solidFill>
            </a:endParaRPr>
          </a:p>
          <a:p>
            <a:pPr lvl="2">
              <a:lnSpc>
                <a:spcPts val="3000"/>
              </a:lnSpc>
            </a:pPr>
            <a:r>
              <a:rPr lang="en-US" altLang="zh-CN" dirty="0"/>
              <a:t>        </a:t>
            </a:r>
            <a:r>
              <a:rPr lang="en-US" altLang="zh-CN" dirty="0" err="1"/>
              <a:t>Uset</a:t>
            </a:r>
            <a:r>
              <a:rPr lang="en-US" altLang="zh-CN" dirty="0"/>
              <a:t> = Find(u, T);                 </a:t>
            </a:r>
            <a:r>
              <a:rPr lang="en-US" altLang="zh-CN" dirty="0">
                <a:solidFill>
                  <a:srgbClr val="0070C0"/>
                </a:solidFill>
              </a:rPr>
              <a:t>/*</a:t>
            </a:r>
            <a:r>
              <a:rPr lang="zh-CN" altLang="en-US" dirty="0">
                <a:solidFill>
                  <a:srgbClr val="0070C0"/>
                </a:solidFill>
              </a:rPr>
              <a:t>查找顶点</a:t>
            </a:r>
            <a:r>
              <a:rPr lang="en-US" altLang="zh-CN" dirty="0">
                <a:solidFill>
                  <a:srgbClr val="0070C0"/>
                </a:solidFill>
              </a:rPr>
              <a:t>u</a:t>
            </a:r>
            <a:r>
              <a:rPr lang="zh-CN" altLang="en-US" dirty="0">
                <a:solidFill>
                  <a:srgbClr val="0070C0"/>
                </a:solidFill>
              </a:rPr>
              <a:t>，</a:t>
            </a:r>
            <a:r>
              <a:rPr lang="en-US" altLang="zh-CN" dirty="0">
                <a:solidFill>
                  <a:srgbClr val="0070C0"/>
                </a:solidFill>
              </a:rPr>
              <a:t>v</a:t>
            </a:r>
            <a:r>
              <a:rPr lang="zh-CN" altLang="en-US" dirty="0">
                <a:solidFill>
                  <a:srgbClr val="0070C0"/>
                </a:solidFill>
              </a:rPr>
              <a:t>所属连通分量*</a:t>
            </a:r>
            <a:r>
              <a:rPr lang="en-US" altLang="zh-CN" dirty="0">
                <a:solidFill>
                  <a:srgbClr val="0070C0"/>
                </a:solidFill>
              </a:rPr>
              <a:t>/</a:t>
            </a:r>
            <a:endParaRPr lang="en-US" altLang="zh-CN" dirty="0">
              <a:solidFill>
                <a:srgbClr val="0070C0"/>
              </a:solidFill>
            </a:endParaRPr>
          </a:p>
          <a:p>
            <a:pPr lvl="2">
              <a:lnSpc>
                <a:spcPts val="3000"/>
              </a:lnSpc>
            </a:pPr>
            <a:r>
              <a:rPr lang="en-US" altLang="zh-CN" dirty="0"/>
              <a:t>        </a:t>
            </a:r>
            <a:r>
              <a:rPr lang="en-US" altLang="zh-CN" dirty="0" err="1"/>
              <a:t>Vset</a:t>
            </a:r>
            <a:r>
              <a:rPr lang="en-US" altLang="zh-CN" dirty="0"/>
              <a:t> = Find(v, T);</a:t>
            </a:r>
            <a:endParaRPr lang="en-US" altLang="zh-CN" dirty="0"/>
          </a:p>
          <a:p>
            <a:pPr lvl="2">
              <a:lnSpc>
                <a:spcPts val="3000"/>
              </a:lnSpc>
            </a:pPr>
            <a:r>
              <a:rPr lang="en-US" altLang="zh-CN" dirty="0"/>
              <a:t>        if(</a:t>
            </a:r>
            <a:r>
              <a:rPr lang="en-US" altLang="zh-CN" dirty="0" err="1"/>
              <a:t>Uset</a:t>
            </a:r>
            <a:r>
              <a:rPr lang="en-US" altLang="zh-CN" dirty="0"/>
              <a:t> != </a:t>
            </a:r>
            <a:r>
              <a:rPr lang="en-US" altLang="zh-CN" dirty="0" err="1"/>
              <a:t>Vset</a:t>
            </a:r>
            <a:r>
              <a:rPr lang="en-US" altLang="zh-CN" dirty="0"/>
              <a:t>){                   </a:t>
            </a:r>
            <a:r>
              <a:rPr lang="en-US" altLang="zh-CN" dirty="0">
                <a:solidFill>
                  <a:srgbClr val="0070C0"/>
                </a:solidFill>
              </a:rPr>
              <a:t>/*</a:t>
            </a:r>
            <a:r>
              <a:rPr lang="zh-CN" altLang="en-US" dirty="0">
                <a:solidFill>
                  <a:srgbClr val="0070C0"/>
                </a:solidFill>
              </a:rPr>
              <a:t>如果顶点</a:t>
            </a:r>
            <a:r>
              <a:rPr lang="en-US" altLang="zh-CN" dirty="0">
                <a:solidFill>
                  <a:srgbClr val="0070C0"/>
                </a:solidFill>
              </a:rPr>
              <a:t>u</a:t>
            </a:r>
            <a:r>
              <a:rPr lang="zh-CN" altLang="en-US" dirty="0">
                <a:solidFill>
                  <a:srgbClr val="0070C0"/>
                </a:solidFill>
              </a:rPr>
              <a:t>，</a:t>
            </a:r>
            <a:r>
              <a:rPr lang="en-US" altLang="zh-CN" dirty="0">
                <a:solidFill>
                  <a:srgbClr val="0070C0"/>
                </a:solidFill>
              </a:rPr>
              <a:t>v</a:t>
            </a:r>
            <a:r>
              <a:rPr lang="zh-CN" altLang="en-US" dirty="0">
                <a:solidFill>
                  <a:srgbClr val="0070C0"/>
                </a:solidFill>
              </a:rPr>
              <a:t>不连通*</a:t>
            </a:r>
            <a:r>
              <a:rPr lang="en-US" altLang="zh-CN" dirty="0">
                <a:solidFill>
                  <a:srgbClr val="0070C0"/>
                </a:solidFill>
              </a:rPr>
              <a:t>/</a:t>
            </a:r>
            <a:endParaRPr lang="en-US" altLang="zh-CN" dirty="0">
              <a:solidFill>
                <a:srgbClr val="0070C0"/>
              </a:solidFill>
            </a:endParaRPr>
          </a:p>
          <a:p>
            <a:pPr lvl="2">
              <a:lnSpc>
                <a:spcPts val="3000"/>
              </a:lnSpc>
            </a:pPr>
            <a:r>
              <a:rPr lang="en-US" altLang="zh-CN" dirty="0"/>
              <a:t>            </a:t>
            </a:r>
            <a:r>
              <a:rPr lang="en-US" altLang="zh-CN" dirty="0" err="1"/>
              <a:t>SetUnion</a:t>
            </a:r>
            <a:r>
              <a:rPr lang="en-US" altLang="zh-CN" dirty="0"/>
              <a:t>(E, </a:t>
            </a:r>
            <a:r>
              <a:rPr lang="en-US" altLang="zh-CN" dirty="0" err="1"/>
              <a:t>Uset</a:t>
            </a:r>
            <a:r>
              <a:rPr lang="en-US" altLang="zh-CN" dirty="0"/>
              <a:t>, </a:t>
            </a:r>
            <a:r>
              <a:rPr lang="en-US" altLang="zh-CN" dirty="0" err="1"/>
              <a:t>Vset</a:t>
            </a:r>
            <a:r>
              <a:rPr lang="en-US" altLang="zh-CN" dirty="0"/>
              <a:t>);  </a:t>
            </a:r>
            <a:r>
              <a:rPr lang="en-US" altLang="zh-CN" dirty="0" smtClean="0"/>
              <a:t>   </a:t>
            </a:r>
            <a:r>
              <a:rPr lang="en-US" altLang="zh-CN" dirty="0">
                <a:solidFill>
                  <a:srgbClr val="0070C0"/>
                </a:solidFill>
              </a:rPr>
              <a:t>/*</a:t>
            </a:r>
            <a:r>
              <a:rPr lang="zh-CN" altLang="en-US" dirty="0" smtClean="0">
                <a:solidFill>
                  <a:srgbClr val="0070C0"/>
                </a:solidFill>
              </a:rPr>
              <a:t>合并顶点</a:t>
            </a:r>
            <a:r>
              <a:rPr lang="en-US" altLang="zh-CN" dirty="0" smtClean="0">
                <a:solidFill>
                  <a:srgbClr val="0070C0"/>
                </a:solidFill>
              </a:rPr>
              <a:t>u</a:t>
            </a:r>
            <a:r>
              <a:rPr lang="zh-CN" altLang="en-US" dirty="0">
                <a:solidFill>
                  <a:srgbClr val="0070C0"/>
                </a:solidFill>
              </a:rPr>
              <a:t>，</a:t>
            </a:r>
            <a:r>
              <a:rPr lang="en-US" altLang="zh-CN" dirty="0">
                <a:solidFill>
                  <a:srgbClr val="0070C0"/>
                </a:solidFill>
              </a:rPr>
              <a:t>v</a:t>
            </a:r>
            <a:r>
              <a:rPr lang="zh-CN" altLang="en-US" dirty="0" smtClean="0">
                <a:solidFill>
                  <a:srgbClr val="0070C0"/>
                </a:solidFill>
              </a:rPr>
              <a:t>所在的连通</a:t>
            </a:r>
            <a:r>
              <a:rPr lang="zh-CN" altLang="en-US" dirty="0">
                <a:solidFill>
                  <a:srgbClr val="0070C0"/>
                </a:solidFill>
              </a:rPr>
              <a:t>分量*</a:t>
            </a:r>
            <a:r>
              <a:rPr lang="en-US" altLang="zh-CN" dirty="0">
                <a:solidFill>
                  <a:srgbClr val="0070C0"/>
                </a:solidFill>
              </a:rPr>
              <a:t>/</a:t>
            </a:r>
            <a:endParaRPr lang="en-US" altLang="zh-CN" dirty="0">
              <a:solidFill>
                <a:srgbClr val="0070C0"/>
              </a:solidFill>
            </a:endParaRPr>
          </a:p>
          <a:p>
            <a:pPr lvl="2">
              <a:lnSpc>
                <a:spcPts val="3000"/>
              </a:lnSpc>
            </a:pPr>
            <a:r>
              <a:rPr lang="en-US" altLang="zh-CN" dirty="0"/>
              <a:t>            count</a:t>
            </a:r>
            <a:r>
              <a:rPr lang="en-US" altLang="zh-CN" dirty="0" smtClean="0"/>
              <a:t>++;   </a:t>
            </a:r>
            <a:r>
              <a:rPr lang="en-US" altLang="zh-CN" dirty="0"/>
              <a:t>}</a:t>
            </a:r>
            <a:endParaRPr lang="en-US" altLang="zh-CN" dirty="0"/>
          </a:p>
          <a:p>
            <a:pPr lvl="2">
              <a:lnSpc>
                <a:spcPts val="3000"/>
              </a:lnSpc>
            </a:pPr>
            <a:r>
              <a:rPr lang="en-US" altLang="zh-CN" dirty="0"/>
              <a:t>    }</a:t>
            </a:r>
            <a:endParaRPr lang="en-US" altLang="zh-CN" dirty="0"/>
          </a:p>
          <a:p>
            <a:pPr lvl="2">
              <a:lnSpc>
                <a:spcPts val="3000"/>
              </a:lnSpc>
            </a:pPr>
            <a:r>
              <a:rPr lang="en-US" altLang="zh-CN" dirty="0"/>
              <a:t>}</a:t>
            </a:r>
            <a:endParaRPr lang="zh-CN" altLang="en-US" dirty="0"/>
          </a:p>
        </p:txBody>
      </p:sp>
      <p:sp>
        <p:nvSpPr>
          <p:cNvPr id="3" name="标题 2"/>
          <p:cNvSpPr>
            <a:spLocks noGrp="1"/>
          </p:cNvSpPr>
          <p:nvPr>
            <p:ph type="title"/>
          </p:nvPr>
        </p:nvSpPr>
        <p:spPr/>
        <p:txBody>
          <a:bodyPr/>
          <a:lstStyle/>
          <a:p>
            <a:r>
              <a:rPr lang="en-US" altLang="zh-CN" dirty="0"/>
              <a:t>7.4 </a:t>
            </a:r>
            <a:r>
              <a:rPr lang="zh-CN" altLang="en-US" dirty="0"/>
              <a:t>图的连通性问题</a:t>
            </a:r>
            <a:endParaRPr lang="zh-CN" altLang="en-US" dirty="0"/>
          </a:p>
        </p:txBody>
      </p:sp>
      <p:sp>
        <p:nvSpPr>
          <p:cNvPr id="4" name="矩形标注 3"/>
          <p:cNvSpPr/>
          <p:nvPr/>
        </p:nvSpPr>
        <p:spPr>
          <a:xfrm>
            <a:off x="5860570" y="3874374"/>
            <a:ext cx="2537871" cy="575353"/>
          </a:xfrm>
          <a:prstGeom prst="wedgeRectCallout">
            <a:avLst>
              <a:gd name="adj1" fmla="val -141011"/>
              <a:gd name="adj2" fmla="val -89162"/>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913492" y="3956137"/>
            <a:ext cx="2455807" cy="4154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a:noFill/>
          </a:ln>
        </p:spPr>
        <p:txBody>
          <a:bodyPr wrap="square" rtlCol="0">
            <a:spAutoFit/>
          </a:bodyPr>
          <a:lstStyle/>
          <a:p>
            <a:r>
              <a:rPr lang="zh-CN" altLang="en-US" sz="2100" b="1" dirty="0">
                <a:solidFill>
                  <a:srgbClr val="00194C"/>
                </a:solidFill>
                <a:latin typeface="华文楷体" panose="02010600040101010101" pitchFamily="2" charset="-122"/>
                <a:ea typeface="华文楷体" panose="02010600040101010101" pitchFamily="2" charset="-122"/>
              </a:rPr>
              <a:t>时间复杂度</a:t>
            </a:r>
            <a:r>
              <a:rPr lang="en-US" altLang="zh-CN" sz="2000" b="1" dirty="0" smtClean="0">
                <a:solidFill>
                  <a:srgbClr val="FF0000"/>
                </a:solidFill>
              </a:rPr>
              <a:t>O(</a:t>
            </a:r>
            <a:r>
              <a:rPr lang="en-US" altLang="zh-CN" sz="2000" b="1" dirty="0" err="1" smtClean="0">
                <a:solidFill>
                  <a:srgbClr val="FF0000"/>
                </a:solidFill>
              </a:rPr>
              <a:t>ElogE</a:t>
            </a:r>
            <a:r>
              <a:rPr lang="en-US" altLang="zh-CN" sz="2000" b="1" dirty="0" smtClean="0">
                <a:solidFill>
                  <a:srgbClr val="FF0000"/>
                </a:solidFill>
              </a:rPr>
              <a:t>)</a:t>
            </a:r>
            <a:endParaRPr lang="zh-CN" altLang="en-US" sz="20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二、</a:t>
            </a:r>
            <a:r>
              <a:rPr lang="en-US" altLang="zh-CN" dirty="0" smtClean="0"/>
              <a:t>Prim</a:t>
            </a:r>
            <a:r>
              <a:rPr lang="zh-CN" altLang="en-US" dirty="0" smtClean="0"/>
              <a:t>算法</a:t>
            </a:r>
            <a:endParaRPr lang="en-US" altLang="zh-CN" dirty="0" smtClean="0"/>
          </a:p>
          <a:p>
            <a:r>
              <a:rPr lang="zh-CN" altLang="en-US" dirty="0" smtClean="0"/>
              <a:t>基本思想</a:t>
            </a:r>
            <a:endParaRPr lang="en-US" altLang="zh-CN" dirty="0" smtClean="0"/>
          </a:p>
          <a:p>
            <a:pPr lvl="2"/>
            <a:r>
              <a:rPr lang="zh-CN" altLang="en-US" dirty="0" smtClean="0"/>
              <a:t>    构建</a:t>
            </a:r>
            <a:r>
              <a:rPr lang="zh-CN" altLang="en-US" dirty="0"/>
              <a:t>一</a:t>
            </a:r>
            <a:r>
              <a:rPr lang="zh-CN" altLang="en-US" dirty="0" smtClean="0"/>
              <a:t>棵空树，把图中的结点逐个加入到这棵树中，使其连续的一步步长成。</a:t>
            </a:r>
            <a:endParaRPr lang="en-US" altLang="zh-CN" dirty="0" smtClean="0"/>
          </a:p>
          <a:p>
            <a:pPr lvl="2"/>
            <a:endParaRPr lang="en-US" altLang="zh-CN" dirty="0" smtClean="0"/>
          </a:p>
          <a:p>
            <a:pPr lvl="2"/>
            <a:r>
              <a:rPr lang="zh-CN" altLang="en-US" dirty="0" smtClean="0"/>
              <a:t>加入顺序</a:t>
            </a:r>
            <a:endParaRPr lang="en-US" altLang="zh-CN" dirty="0" smtClean="0"/>
          </a:p>
          <a:p>
            <a:pPr lvl="2"/>
            <a:r>
              <a:rPr lang="zh-CN" altLang="en-US" dirty="0" smtClean="0"/>
              <a:t>    以树外结点与正在构建的生成树的距离为依据，选择</a:t>
            </a:r>
            <a:r>
              <a:rPr lang="zh-CN" altLang="en-US" dirty="0" smtClean="0">
                <a:solidFill>
                  <a:srgbClr val="FF0000"/>
                </a:solidFill>
              </a:rPr>
              <a:t>树外结点与生成树的距离最小者</a:t>
            </a:r>
            <a:r>
              <a:rPr lang="zh-CN" altLang="en-US" dirty="0" smtClean="0"/>
              <a:t>加入到树中。</a:t>
            </a:r>
            <a:endParaRPr lang="en-US" altLang="zh-CN" dirty="0" smtClean="0"/>
          </a:p>
          <a:p>
            <a:pPr lvl="2"/>
            <a:endParaRPr lang="zh-CN" altLang="en-US" dirty="0"/>
          </a:p>
        </p:txBody>
      </p:sp>
      <p:sp>
        <p:nvSpPr>
          <p:cNvPr id="3" name="标题 2"/>
          <p:cNvSpPr>
            <a:spLocks noGrp="1"/>
          </p:cNvSpPr>
          <p:nvPr>
            <p:ph type="title"/>
          </p:nvPr>
        </p:nvSpPr>
        <p:spPr/>
        <p:txBody>
          <a:bodyPr/>
          <a:lstStyle/>
          <a:p>
            <a:r>
              <a:rPr lang="en-US" altLang="zh-CN" dirty="0">
                <a:solidFill>
                  <a:srgbClr val="002060"/>
                </a:solidFill>
              </a:rPr>
              <a:t>7.4 </a:t>
            </a:r>
            <a:r>
              <a:rPr lang="zh-CN" altLang="en-US" dirty="0">
                <a:solidFill>
                  <a:srgbClr val="002060"/>
                </a:solidFill>
              </a:rPr>
              <a:t>图的连通性问题</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fade">
                                      <p:cBhvr>
                                        <p:cTn id="10"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基本步骤</a:t>
            </a:r>
            <a:endParaRPr lang="en-US" altLang="zh-CN" dirty="0" smtClean="0"/>
          </a:p>
          <a:p>
            <a:pPr lvl="2"/>
            <a:r>
              <a:rPr lang="zh-CN" altLang="en-US" dirty="0" smtClean="0">
                <a:latin typeface="宋体" panose="02010600030101010101" pitchFamily="2" charset="-122"/>
              </a:rPr>
              <a:t>（</a:t>
            </a:r>
            <a:r>
              <a:rPr lang="en-US" altLang="zh-CN" dirty="0">
                <a:latin typeface="宋体" panose="02010600030101010101" pitchFamily="2" charset="-122"/>
              </a:rPr>
              <a:t>1</a:t>
            </a:r>
            <a:r>
              <a:rPr lang="zh-CN" altLang="en-US" dirty="0" smtClean="0">
                <a:latin typeface="宋体" panose="02010600030101010101" pitchFamily="2" charset="-122"/>
              </a:rPr>
              <a:t>）</a:t>
            </a:r>
            <a:r>
              <a:rPr lang="zh-CN" altLang="en-US" dirty="0">
                <a:latin typeface="宋体" panose="02010600030101010101" pitchFamily="2" charset="-122"/>
              </a:rPr>
              <a:t>初始化</a:t>
            </a:r>
            <a:r>
              <a:rPr lang="zh-CN" altLang="en-US" dirty="0" smtClean="0">
                <a:latin typeface="宋体" panose="02010600030101010101" pitchFamily="2" charset="-122"/>
              </a:rPr>
              <a:t>生成树的顶点集</a:t>
            </a:r>
            <a:r>
              <a:rPr lang="en-US" altLang="zh-CN" dirty="0" smtClean="0">
                <a:latin typeface="宋体" panose="02010600030101010101" pitchFamily="2" charset="-122"/>
              </a:rPr>
              <a:t>S</a:t>
            </a:r>
            <a:r>
              <a:rPr lang="en-US" altLang="zh-CN" dirty="0">
                <a:latin typeface="宋体" panose="02010600030101010101" pitchFamily="2" charset="-122"/>
              </a:rPr>
              <a:t>={1}</a:t>
            </a:r>
            <a:r>
              <a:rPr lang="zh-CN" altLang="en-US" dirty="0">
                <a:latin typeface="宋体" panose="02010600030101010101" pitchFamily="2" charset="-122"/>
              </a:rPr>
              <a:t>，生成树边集</a:t>
            </a:r>
            <a:r>
              <a:rPr lang="en-US" altLang="zh-CN" dirty="0">
                <a:latin typeface="宋体" panose="02010600030101010101" pitchFamily="2" charset="-122"/>
              </a:rPr>
              <a:t>T={ }</a:t>
            </a:r>
            <a:r>
              <a:rPr lang="zh-CN" altLang="en-US" dirty="0" smtClean="0">
                <a:latin typeface="宋体" panose="02010600030101010101" pitchFamily="2" charset="-122"/>
              </a:rPr>
              <a:t>；</a:t>
            </a:r>
            <a:endParaRPr lang="en-US" altLang="zh-CN" dirty="0" smtClean="0">
              <a:latin typeface="宋体" panose="02010600030101010101" pitchFamily="2" charset="-122"/>
            </a:endParaRPr>
          </a:p>
          <a:p>
            <a:pPr lvl="2"/>
            <a:r>
              <a:rPr lang="zh-CN" altLang="en-US" dirty="0" smtClean="0">
                <a:latin typeface="宋体" panose="02010600030101010101" pitchFamily="2" charset="-122"/>
              </a:rPr>
              <a:t>（</a:t>
            </a:r>
            <a:r>
              <a:rPr lang="en-US" altLang="zh-CN" dirty="0">
                <a:latin typeface="宋体" panose="02010600030101010101" pitchFamily="2" charset="-122"/>
              </a:rPr>
              <a:t>2</a:t>
            </a:r>
            <a:r>
              <a:rPr lang="zh-CN" altLang="en-US" dirty="0" smtClean="0">
                <a:latin typeface="宋体" panose="02010600030101010101" pitchFamily="2" charset="-122"/>
              </a:rPr>
              <a:t>）只要</a:t>
            </a:r>
            <a:r>
              <a:rPr lang="en-US" altLang="zh-CN" dirty="0">
                <a:latin typeface="宋体" panose="02010600030101010101" pitchFamily="2" charset="-122"/>
              </a:rPr>
              <a:t>S</a:t>
            </a:r>
            <a:r>
              <a:rPr lang="zh-CN" altLang="en-US" dirty="0" smtClean="0">
                <a:latin typeface="宋体" panose="02010600030101010101" pitchFamily="2" charset="-122"/>
              </a:rPr>
              <a:t>是图的顶点集</a:t>
            </a:r>
            <a:r>
              <a:rPr lang="en-US" altLang="zh-CN" dirty="0" smtClean="0">
                <a:latin typeface="宋体" panose="02010600030101010101" pitchFamily="2" charset="-122"/>
              </a:rPr>
              <a:t>V</a:t>
            </a:r>
            <a:r>
              <a:rPr lang="zh-CN" altLang="en-US" dirty="0">
                <a:latin typeface="宋体" panose="02010600030101010101" pitchFamily="2" charset="-122"/>
              </a:rPr>
              <a:t>的真子集，就作如下的</a:t>
            </a:r>
            <a:r>
              <a:rPr lang="zh-CN" altLang="en-US" dirty="0">
                <a:solidFill>
                  <a:srgbClr val="FF0000"/>
                </a:solidFill>
                <a:latin typeface="宋体" panose="02010600030101010101" pitchFamily="2" charset="-122"/>
              </a:rPr>
              <a:t>贪心</a:t>
            </a:r>
            <a:r>
              <a:rPr lang="zh-CN" altLang="en-US" dirty="0" smtClean="0">
                <a:solidFill>
                  <a:srgbClr val="FF0000"/>
                </a:solidFill>
                <a:latin typeface="宋体" panose="02010600030101010101" pitchFamily="2" charset="-122"/>
              </a:rPr>
              <a:t>选择：</a:t>
            </a:r>
            <a:endParaRPr lang="en-US" altLang="zh-CN" dirty="0" smtClean="0">
              <a:solidFill>
                <a:schemeClr val="accent2"/>
              </a:solidFill>
              <a:latin typeface="宋体" panose="02010600030101010101" pitchFamily="2" charset="-122"/>
            </a:endParaRPr>
          </a:p>
          <a:p>
            <a:pPr lvl="2"/>
            <a:r>
              <a:rPr lang="en-US" altLang="zh-CN" dirty="0">
                <a:solidFill>
                  <a:schemeClr val="accent2"/>
                </a:solidFill>
                <a:latin typeface="宋体" panose="02010600030101010101" pitchFamily="2" charset="-122"/>
              </a:rPr>
              <a:t> </a:t>
            </a:r>
            <a:r>
              <a:rPr lang="en-US" altLang="zh-CN" dirty="0" smtClean="0">
                <a:solidFill>
                  <a:schemeClr val="accent2"/>
                </a:solidFill>
                <a:latin typeface="宋体" panose="02010600030101010101" pitchFamily="2" charset="-122"/>
              </a:rPr>
              <a:t>    </a:t>
            </a:r>
            <a:r>
              <a:rPr lang="zh-CN" altLang="en-US" dirty="0" smtClean="0">
                <a:latin typeface="宋体" panose="02010600030101010101" pitchFamily="2" charset="-122"/>
              </a:rPr>
              <a:t>在</a:t>
            </a:r>
            <a:r>
              <a:rPr lang="en-US" altLang="zh-CN" dirty="0">
                <a:latin typeface="宋体" panose="02010600030101010101" pitchFamily="2" charset="-122"/>
              </a:rPr>
              <a:t>S</a:t>
            </a:r>
            <a:r>
              <a:rPr lang="zh-CN" altLang="en-US" dirty="0">
                <a:latin typeface="宋体" panose="02010600030101010101" pitchFamily="2" charset="-122"/>
              </a:rPr>
              <a:t>外</a:t>
            </a:r>
            <a:r>
              <a:rPr lang="zh-CN" altLang="en-US" dirty="0" smtClean="0">
                <a:latin typeface="宋体" panose="02010600030101010101" pitchFamily="2" charset="-122"/>
              </a:rPr>
              <a:t>的顶点</a:t>
            </a:r>
            <a:r>
              <a:rPr lang="zh-CN" altLang="en-US" dirty="0">
                <a:latin typeface="宋体" panose="02010600030101010101" pitchFamily="2" charset="-122"/>
              </a:rPr>
              <a:t>中选取离集合</a:t>
            </a:r>
            <a:r>
              <a:rPr lang="en-US" altLang="zh-CN" dirty="0">
                <a:latin typeface="宋体" panose="02010600030101010101" pitchFamily="2" charset="-122"/>
              </a:rPr>
              <a:t>S</a:t>
            </a:r>
            <a:r>
              <a:rPr lang="zh-CN" altLang="en-US" dirty="0">
                <a:latin typeface="宋体" panose="02010600030101010101" pitchFamily="2" charset="-122"/>
              </a:rPr>
              <a:t>最近的点加入</a:t>
            </a:r>
            <a:r>
              <a:rPr lang="en-US" altLang="zh-CN" dirty="0" smtClean="0">
                <a:latin typeface="宋体" panose="02010600030101010101" pitchFamily="2" charset="-122"/>
              </a:rPr>
              <a:t>S</a:t>
            </a:r>
            <a:r>
              <a:rPr lang="zh-CN" altLang="en-US" dirty="0">
                <a:latin typeface="宋体" panose="02010600030101010101" pitchFamily="2" charset="-122"/>
              </a:rPr>
              <a:t>；</a:t>
            </a:r>
            <a:endParaRPr lang="en-US" altLang="zh-CN" dirty="0" smtClean="0">
              <a:latin typeface="宋体" panose="02010600030101010101" pitchFamily="2" charset="-122"/>
            </a:endParaRPr>
          </a:p>
          <a:p>
            <a:pPr lvl="2"/>
            <a:r>
              <a:rPr lang="en-US" altLang="zh-CN" dirty="0">
                <a:latin typeface="宋体" panose="02010600030101010101" pitchFamily="2" charset="-122"/>
              </a:rPr>
              <a:t> </a:t>
            </a:r>
            <a:r>
              <a:rPr lang="en-US" altLang="zh-CN" dirty="0" smtClean="0">
                <a:latin typeface="宋体" panose="02010600030101010101" pitchFamily="2" charset="-122"/>
              </a:rPr>
              <a:t>    </a:t>
            </a:r>
            <a:r>
              <a:rPr lang="zh-CN" altLang="en-US" dirty="0" smtClean="0">
                <a:latin typeface="宋体" panose="02010600030101010101" pitchFamily="2" charset="-122"/>
              </a:rPr>
              <a:t>修改</a:t>
            </a:r>
            <a:r>
              <a:rPr lang="en-US" altLang="zh-CN" dirty="0" smtClean="0">
                <a:latin typeface="宋体" panose="02010600030101010101" pitchFamily="2" charset="-122"/>
              </a:rPr>
              <a:t>S</a:t>
            </a:r>
            <a:r>
              <a:rPr lang="zh-CN" altLang="en-US" dirty="0" smtClean="0">
                <a:latin typeface="宋体" panose="02010600030101010101" pitchFamily="2" charset="-122"/>
              </a:rPr>
              <a:t>外的剩余顶点到集合</a:t>
            </a:r>
            <a:r>
              <a:rPr lang="en-US" altLang="zh-CN" dirty="0" smtClean="0">
                <a:latin typeface="宋体" panose="02010600030101010101" pitchFamily="2" charset="-122"/>
              </a:rPr>
              <a:t>S</a:t>
            </a:r>
            <a:r>
              <a:rPr lang="zh-CN" altLang="en-US" dirty="0" smtClean="0">
                <a:latin typeface="宋体" panose="02010600030101010101" pitchFamily="2" charset="-122"/>
              </a:rPr>
              <a:t>的距离。</a:t>
            </a:r>
            <a:endParaRPr lang="en-US" altLang="zh-CN" dirty="0" smtClean="0">
              <a:latin typeface="宋体" panose="02010600030101010101" pitchFamily="2" charset="-122"/>
            </a:endParaRPr>
          </a:p>
          <a:p>
            <a:pPr lvl="2"/>
            <a:r>
              <a:rPr lang="zh-CN" altLang="en-US" dirty="0" smtClean="0">
                <a:latin typeface="宋体" panose="02010600030101010101" pitchFamily="2" charset="-122"/>
              </a:rPr>
              <a:t>重复步骤（</a:t>
            </a:r>
            <a:r>
              <a:rPr lang="en-US" altLang="zh-CN" dirty="0" smtClean="0">
                <a:latin typeface="宋体" panose="02010600030101010101" pitchFamily="2" charset="-122"/>
              </a:rPr>
              <a:t>2</a:t>
            </a:r>
            <a:r>
              <a:rPr lang="zh-CN" altLang="en-US" dirty="0" smtClean="0">
                <a:latin typeface="宋体" panose="02010600030101010101" pitchFamily="2" charset="-122"/>
              </a:rPr>
              <a:t>）直到</a:t>
            </a:r>
            <a:r>
              <a:rPr lang="en-US" altLang="zh-CN" dirty="0" smtClean="0">
                <a:latin typeface="宋体" panose="02010600030101010101" pitchFamily="2" charset="-122"/>
              </a:rPr>
              <a:t>S=V</a:t>
            </a:r>
            <a:r>
              <a:rPr lang="zh-CN" altLang="en-US" dirty="0">
                <a:latin typeface="宋体" panose="02010600030101010101" pitchFamily="2" charset="-122"/>
              </a:rPr>
              <a:t>时为止</a:t>
            </a:r>
            <a:r>
              <a:rPr lang="zh-CN" altLang="en-US" dirty="0" smtClean="0">
                <a:latin typeface="宋体" panose="02010600030101010101" pitchFamily="2" charset="-122"/>
              </a:rPr>
              <a:t>。</a:t>
            </a:r>
            <a:endParaRPr lang="en-US" altLang="zh-CN" dirty="0" smtClean="0">
              <a:latin typeface="宋体" panose="02010600030101010101" pitchFamily="2" charset="-122"/>
            </a:endParaRPr>
          </a:p>
          <a:p>
            <a:pPr lvl="2"/>
            <a:endParaRPr lang="en-US" altLang="zh-CN" dirty="0" smtClean="0">
              <a:latin typeface="宋体" panose="02010600030101010101" pitchFamily="2" charset="-122"/>
            </a:endParaRPr>
          </a:p>
          <a:p>
            <a:endParaRPr lang="zh-CN" altLang="en-US" dirty="0">
              <a:latin typeface="宋体" panose="02010600030101010101" pitchFamily="2" charset="-122"/>
            </a:endParaRPr>
          </a:p>
          <a:p>
            <a:pPr lvl="2"/>
            <a:r>
              <a:rPr lang="zh-CN" altLang="en-US" dirty="0">
                <a:latin typeface="宋体" panose="02010600030101010101" pitchFamily="2" charset="-122"/>
              </a:rPr>
              <a:t>    </a:t>
            </a:r>
            <a:endParaRPr lang="zh-CN" altLang="en-US" dirty="0"/>
          </a:p>
        </p:txBody>
      </p:sp>
      <p:sp>
        <p:nvSpPr>
          <p:cNvPr id="3" name="标题 2"/>
          <p:cNvSpPr>
            <a:spLocks noGrp="1"/>
          </p:cNvSpPr>
          <p:nvPr>
            <p:ph type="title"/>
          </p:nvPr>
        </p:nvSpPr>
        <p:spPr/>
        <p:txBody>
          <a:bodyPr/>
          <a:lstStyle/>
          <a:p>
            <a:r>
              <a:rPr lang="en-US" altLang="zh-CN" dirty="0"/>
              <a:t>7.4 </a:t>
            </a:r>
            <a:r>
              <a:rPr lang="zh-CN" altLang="en-US" dirty="0"/>
              <a:t>图的连通性问题</a:t>
            </a:r>
            <a:endParaRPr lang="zh-CN"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latin typeface="宋体" panose="02010600030101010101" pitchFamily="2" charset="-122"/>
              </a:rPr>
              <a:t>辅助数组</a:t>
            </a:r>
            <a:r>
              <a:rPr lang="en-US" altLang="zh-CN" sz="2400" dirty="0" err="1">
                <a:solidFill>
                  <a:srgbClr val="FF0000"/>
                </a:solidFill>
              </a:rPr>
              <a:t>closedge</a:t>
            </a:r>
            <a:r>
              <a:rPr lang="en-US" altLang="zh-CN" sz="2400" dirty="0" smtClean="0">
                <a:solidFill>
                  <a:srgbClr val="FF0000"/>
                </a:solidFill>
              </a:rPr>
              <a:t>[]</a:t>
            </a:r>
            <a:r>
              <a:rPr lang="zh-CN" altLang="en-US" sz="2400" dirty="0" smtClean="0">
                <a:solidFill>
                  <a:srgbClr val="FF0000"/>
                </a:solidFill>
              </a:rPr>
              <a:t>：</a:t>
            </a:r>
            <a:r>
              <a:rPr lang="zh-CN" altLang="en-US" sz="2400" dirty="0" smtClean="0"/>
              <a:t>包括</a:t>
            </a:r>
            <a:r>
              <a:rPr lang="zh-CN" altLang="en-US" sz="2400" dirty="0"/>
              <a:t>两个域</a:t>
            </a:r>
            <a:r>
              <a:rPr lang="en-US" altLang="zh-CN" sz="2400" dirty="0" err="1"/>
              <a:t>adjvex</a:t>
            </a:r>
            <a:r>
              <a:rPr lang="zh-CN" altLang="en-US" sz="2400" dirty="0"/>
              <a:t>和</a:t>
            </a:r>
            <a:r>
              <a:rPr lang="en-US" altLang="zh-CN" sz="2400" dirty="0" err="1"/>
              <a:t>lowcost</a:t>
            </a:r>
            <a:endParaRPr lang="en-US" altLang="zh-CN" sz="2400" dirty="0">
              <a:solidFill>
                <a:srgbClr val="FF0000"/>
              </a:solidFill>
            </a:endParaRPr>
          </a:p>
          <a:p>
            <a:pPr lvl="2"/>
            <a:r>
              <a:rPr lang="en-US" altLang="zh-CN" sz="2200" dirty="0" err="1" smtClean="0">
                <a:solidFill>
                  <a:srgbClr val="FF0000"/>
                </a:solidFill>
              </a:rPr>
              <a:t>closedge</a:t>
            </a:r>
            <a:r>
              <a:rPr lang="en-US" altLang="zh-CN" sz="2200" dirty="0" smtClean="0">
                <a:solidFill>
                  <a:srgbClr val="FF0000"/>
                </a:solidFill>
              </a:rPr>
              <a:t>[</a:t>
            </a:r>
            <a:r>
              <a:rPr lang="en-US" altLang="zh-CN" sz="2200" dirty="0" err="1" smtClean="0">
                <a:solidFill>
                  <a:srgbClr val="FF0000"/>
                </a:solidFill>
              </a:rPr>
              <a:t>i</a:t>
            </a:r>
            <a:r>
              <a:rPr lang="en-US" altLang="zh-CN" sz="2200" dirty="0">
                <a:solidFill>
                  <a:srgbClr val="FF0000"/>
                </a:solidFill>
              </a:rPr>
              <a:t>]. </a:t>
            </a:r>
            <a:r>
              <a:rPr lang="en-US" altLang="zh-CN" sz="2200" dirty="0" err="1" smtClean="0">
                <a:latin typeface="宋体" panose="02010600030101010101" pitchFamily="2" charset="-122"/>
              </a:rPr>
              <a:t>adjvex</a:t>
            </a:r>
            <a:r>
              <a:rPr lang="zh-CN" altLang="en-US" sz="2200" dirty="0" smtClean="0">
                <a:latin typeface="宋体" panose="02010600030101010101" pitchFamily="2" charset="-122"/>
              </a:rPr>
              <a:t>：</a:t>
            </a:r>
            <a:r>
              <a:rPr lang="zh-CN" altLang="en-US" sz="2200" dirty="0" smtClean="0">
                <a:latin typeface="宋体" panose="02010600030101010101" pitchFamily="2" charset="-122"/>
              </a:rPr>
              <a:t>顶点</a:t>
            </a:r>
            <a:r>
              <a:rPr lang="en-US" altLang="zh-CN" sz="2200" dirty="0" err="1" smtClean="0">
                <a:latin typeface="宋体" panose="02010600030101010101" pitchFamily="2" charset="-122"/>
              </a:rPr>
              <a:t>i</a:t>
            </a:r>
            <a:r>
              <a:rPr lang="zh-CN" altLang="en-US" sz="2200" dirty="0" smtClean="0">
                <a:latin typeface="宋体" panose="02010600030101010101" pitchFamily="2" charset="-122"/>
              </a:rPr>
              <a:t>当前最短距离对应</a:t>
            </a:r>
            <a:r>
              <a:rPr lang="en-US" altLang="zh-CN" sz="2200" dirty="0" smtClean="0">
                <a:latin typeface="宋体" panose="02010600030101010101" pitchFamily="2" charset="-122"/>
              </a:rPr>
              <a:t>S</a:t>
            </a:r>
            <a:r>
              <a:rPr lang="zh-CN" altLang="en-US" sz="2200" dirty="0" smtClean="0">
                <a:latin typeface="宋体" panose="02010600030101010101" pitchFamily="2" charset="-122"/>
              </a:rPr>
              <a:t>中的邻接点</a:t>
            </a:r>
            <a:r>
              <a:rPr lang="zh-CN" altLang="en-US" sz="2200" dirty="0" smtClean="0">
                <a:latin typeface="宋体" panose="02010600030101010101" pitchFamily="2" charset="-122"/>
              </a:rPr>
              <a:t>。</a:t>
            </a:r>
            <a:endParaRPr lang="en-US" altLang="zh-CN" sz="2200" dirty="0" smtClean="0">
              <a:latin typeface="宋体" panose="02010600030101010101" pitchFamily="2" charset="-122"/>
            </a:endParaRPr>
          </a:p>
          <a:p>
            <a:pPr lvl="2"/>
            <a:r>
              <a:rPr lang="en-US" altLang="zh-CN" sz="2200" dirty="0" err="1">
                <a:solidFill>
                  <a:srgbClr val="FF0000"/>
                </a:solidFill>
              </a:rPr>
              <a:t>closedge</a:t>
            </a:r>
            <a:r>
              <a:rPr lang="en-US" altLang="zh-CN" sz="2200" dirty="0">
                <a:solidFill>
                  <a:srgbClr val="FF0000"/>
                </a:solidFill>
              </a:rPr>
              <a:t>[</a:t>
            </a:r>
            <a:r>
              <a:rPr lang="en-US" altLang="zh-CN" sz="2200" dirty="0" err="1">
                <a:solidFill>
                  <a:srgbClr val="FF0000"/>
                </a:solidFill>
              </a:rPr>
              <a:t>i</a:t>
            </a:r>
            <a:r>
              <a:rPr lang="en-US" altLang="zh-CN" sz="2200" dirty="0">
                <a:solidFill>
                  <a:srgbClr val="FF0000"/>
                </a:solidFill>
              </a:rPr>
              <a:t>].</a:t>
            </a:r>
            <a:r>
              <a:rPr lang="en-US" altLang="zh-CN" sz="2200" dirty="0" err="1">
                <a:latin typeface="宋体" panose="02010600030101010101" pitchFamily="2" charset="-122"/>
              </a:rPr>
              <a:t>lowcost</a:t>
            </a:r>
            <a:r>
              <a:rPr lang="zh-CN" altLang="en-US" sz="2200" dirty="0">
                <a:latin typeface="宋体" panose="02010600030101010101" pitchFamily="2" charset="-122"/>
              </a:rPr>
              <a:t>：集合</a:t>
            </a:r>
            <a:r>
              <a:rPr lang="en-US" altLang="zh-CN" sz="2200" dirty="0">
                <a:latin typeface="宋体" panose="02010600030101010101" pitchFamily="2" charset="-122"/>
              </a:rPr>
              <a:t>S</a:t>
            </a:r>
            <a:r>
              <a:rPr lang="zh-CN" altLang="en-US" sz="2200" dirty="0">
                <a:latin typeface="宋体" panose="02010600030101010101" pitchFamily="2" charset="-122"/>
              </a:rPr>
              <a:t>外的顶点</a:t>
            </a:r>
            <a:r>
              <a:rPr lang="en-US" altLang="zh-CN" sz="2200" dirty="0" err="1">
                <a:latin typeface="宋体" panose="02010600030101010101" pitchFamily="2" charset="-122"/>
              </a:rPr>
              <a:t>i</a:t>
            </a:r>
            <a:r>
              <a:rPr lang="zh-CN" altLang="en-US" sz="2200" dirty="0">
                <a:latin typeface="宋体" panose="02010600030101010101" pitchFamily="2" charset="-122"/>
              </a:rPr>
              <a:t>到</a:t>
            </a:r>
            <a:r>
              <a:rPr lang="en-US" altLang="zh-CN" sz="2200" dirty="0">
                <a:latin typeface="宋体" panose="02010600030101010101" pitchFamily="2" charset="-122"/>
              </a:rPr>
              <a:t>S</a:t>
            </a:r>
            <a:r>
              <a:rPr lang="zh-CN" altLang="en-US" sz="2200" dirty="0">
                <a:latin typeface="宋体" panose="02010600030101010101" pitchFamily="2" charset="-122"/>
              </a:rPr>
              <a:t>的最短距离</a:t>
            </a:r>
            <a:r>
              <a:rPr lang="zh-CN" altLang="en-US" sz="2200" dirty="0" smtClean="0">
                <a:latin typeface="宋体" panose="02010600030101010101" pitchFamily="2" charset="-122"/>
              </a:rPr>
              <a:t>；</a:t>
            </a:r>
            <a:endParaRPr lang="en-US" altLang="zh-CN" sz="2200" dirty="0" smtClean="0">
              <a:latin typeface="宋体" panose="02010600030101010101" pitchFamily="2" charset="-122"/>
            </a:endParaRPr>
          </a:p>
          <a:p>
            <a:pPr lvl="0" eaLnBrk="1" hangingPunct="1">
              <a:lnSpc>
                <a:spcPct val="125000"/>
              </a:lnSpc>
              <a:spcBef>
                <a:spcPct val="0"/>
              </a:spcBef>
            </a:pPr>
            <a:r>
              <a:rPr lang="en-US" altLang="zh-CN" sz="2200" dirty="0">
                <a:solidFill>
                  <a:srgbClr val="00194C"/>
                </a:solidFill>
                <a:ea typeface="华文楷体" panose="02010600040101010101" pitchFamily="2" charset="-122"/>
                <a:cs typeface="Times New Roman" panose="02020603050405020304" pitchFamily="18" charset="0"/>
              </a:rPr>
              <a:t> /* </a:t>
            </a:r>
            <a:r>
              <a:rPr lang="zh-CN" altLang="en-US" sz="2200" dirty="0">
                <a:solidFill>
                  <a:srgbClr val="00194C"/>
                </a:solidFill>
                <a:ea typeface="华文楷体" panose="02010600040101010101" pitchFamily="2" charset="-122"/>
                <a:cs typeface="Times New Roman" panose="02020603050405020304" pitchFamily="18" charset="0"/>
              </a:rPr>
              <a:t>求最小生成树时的辅助数组*</a:t>
            </a:r>
            <a:r>
              <a:rPr lang="en-US" altLang="zh-CN" sz="2200" dirty="0">
                <a:solidFill>
                  <a:srgbClr val="00194C"/>
                </a:solidFill>
                <a:ea typeface="华文楷体" panose="02010600040101010101" pitchFamily="2" charset="-122"/>
                <a:cs typeface="Times New Roman" panose="02020603050405020304" pitchFamily="18" charset="0"/>
              </a:rPr>
              <a:t>/ </a:t>
            </a:r>
            <a:endParaRPr lang="en-US" altLang="zh-CN" sz="2200" dirty="0" smtClean="0"/>
          </a:p>
          <a:p>
            <a:pPr lvl="0" eaLnBrk="1" hangingPunct="1">
              <a:lnSpc>
                <a:spcPct val="125000"/>
              </a:lnSpc>
              <a:spcBef>
                <a:spcPct val="0"/>
              </a:spcBef>
            </a:pPr>
            <a:r>
              <a:rPr lang="en-US" altLang="zh-CN" sz="2200" b="0" dirty="0" err="1">
                <a:solidFill>
                  <a:srgbClr val="00194C"/>
                </a:solidFill>
                <a:ea typeface="华文楷体" panose="02010600040101010101" pitchFamily="2" charset="-122"/>
                <a:cs typeface="Times New Roman" panose="02020603050405020304" pitchFamily="18" charset="0"/>
              </a:rPr>
              <a:t>struct</a:t>
            </a:r>
            <a:r>
              <a:rPr lang="en-US" altLang="zh-CN" sz="2200" b="0" dirty="0">
                <a:solidFill>
                  <a:srgbClr val="00194C"/>
                </a:solidFill>
                <a:ea typeface="华文楷体" panose="02010600040101010101" pitchFamily="2" charset="-122"/>
                <a:cs typeface="Times New Roman" panose="02020603050405020304" pitchFamily="18" charset="0"/>
              </a:rPr>
              <a:t> </a:t>
            </a:r>
            <a:endParaRPr lang="en-US" altLang="zh-CN" sz="2200" b="0" dirty="0">
              <a:solidFill>
                <a:srgbClr val="00194C"/>
              </a:solidFill>
              <a:ea typeface="华文楷体" panose="02010600040101010101" pitchFamily="2" charset="-122"/>
              <a:cs typeface="Times New Roman" panose="02020603050405020304" pitchFamily="18" charset="0"/>
            </a:endParaRPr>
          </a:p>
          <a:p>
            <a:pPr lvl="0" eaLnBrk="1" hangingPunct="1">
              <a:lnSpc>
                <a:spcPct val="125000"/>
              </a:lnSpc>
              <a:spcBef>
                <a:spcPct val="0"/>
              </a:spcBef>
            </a:pPr>
            <a:r>
              <a:rPr lang="en-US" altLang="zh-CN" sz="2200" b="0" dirty="0">
                <a:solidFill>
                  <a:srgbClr val="00194C"/>
                </a:solidFill>
                <a:ea typeface="华文楷体" panose="02010600040101010101" pitchFamily="2" charset="-122"/>
                <a:cs typeface="Times New Roman" panose="02020603050405020304" pitchFamily="18" charset="0"/>
              </a:rPr>
              <a:t>{ </a:t>
            </a:r>
            <a:endParaRPr lang="en-US" altLang="zh-CN" sz="2200" b="0" dirty="0" smtClean="0">
              <a:solidFill>
                <a:srgbClr val="00194C"/>
              </a:solidFill>
              <a:ea typeface="华文楷体" panose="02010600040101010101" pitchFamily="2" charset="-122"/>
              <a:cs typeface="Times New Roman" panose="02020603050405020304" pitchFamily="18" charset="0"/>
            </a:endParaRPr>
          </a:p>
          <a:p>
            <a:pPr lvl="0" eaLnBrk="1" hangingPunct="1">
              <a:lnSpc>
                <a:spcPct val="125000"/>
              </a:lnSpc>
              <a:spcBef>
                <a:spcPct val="0"/>
              </a:spcBef>
            </a:pPr>
            <a:r>
              <a:rPr lang="en-US" altLang="zh-CN" sz="2200" b="0" dirty="0">
                <a:solidFill>
                  <a:srgbClr val="00194C"/>
                </a:solidFill>
                <a:ea typeface="华文楷体" panose="02010600040101010101" pitchFamily="2" charset="-122"/>
                <a:cs typeface="Times New Roman" panose="02020603050405020304" pitchFamily="18" charset="0"/>
              </a:rPr>
              <a:t> </a:t>
            </a:r>
            <a:r>
              <a:rPr lang="en-US" altLang="zh-CN" sz="2200" b="0" dirty="0" smtClean="0">
                <a:solidFill>
                  <a:srgbClr val="00194C"/>
                </a:solidFill>
                <a:ea typeface="华文楷体" panose="02010600040101010101" pitchFamily="2" charset="-122"/>
                <a:cs typeface="Times New Roman" panose="02020603050405020304" pitchFamily="18" charset="0"/>
              </a:rPr>
              <a:t>  </a:t>
            </a:r>
            <a:r>
              <a:rPr lang="en-US" altLang="zh-CN" sz="2200" b="0" dirty="0" err="1" smtClean="0">
                <a:solidFill>
                  <a:srgbClr val="00194C"/>
                </a:solidFill>
                <a:ea typeface="华文楷体" panose="02010600040101010101" pitchFamily="2" charset="-122"/>
                <a:cs typeface="Times New Roman" panose="02020603050405020304" pitchFamily="18" charset="0"/>
              </a:rPr>
              <a:t>VertexType</a:t>
            </a:r>
            <a:r>
              <a:rPr lang="en-US" altLang="zh-CN" sz="2200" b="0" dirty="0" smtClean="0">
                <a:solidFill>
                  <a:srgbClr val="00194C"/>
                </a:solidFill>
                <a:ea typeface="华文楷体" panose="02010600040101010101" pitchFamily="2" charset="-122"/>
                <a:cs typeface="Times New Roman" panose="02020603050405020304" pitchFamily="18" charset="0"/>
              </a:rPr>
              <a:t>  </a:t>
            </a:r>
            <a:r>
              <a:rPr lang="en-US" altLang="zh-CN" sz="2200" b="0" dirty="0" err="1">
                <a:solidFill>
                  <a:srgbClr val="00194C"/>
                </a:solidFill>
                <a:ea typeface="华文楷体" panose="02010600040101010101" pitchFamily="2" charset="-122"/>
                <a:cs typeface="Times New Roman" panose="02020603050405020304" pitchFamily="18" charset="0"/>
              </a:rPr>
              <a:t>adjvex</a:t>
            </a:r>
            <a:r>
              <a:rPr lang="en-US" altLang="zh-CN" sz="2200" b="0" dirty="0">
                <a:solidFill>
                  <a:srgbClr val="00194C"/>
                </a:solidFill>
                <a:ea typeface="华文楷体" panose="02010600040101010101" pitchFamily="2" charset="-122"/>
                <a:cs typeface="Times New Roman" panose="02020603050405020304" pitchFamily="18" charset="0"/>
              </a:rPr>
              <a:t>; </a:t>
            </a:r>
            <a:endParaRPr lang="en-US" altLang="zh-CN" sz="2200" b="0" dirty="0">
              <a:solidFill>
                <a:srgbClr val="00194C"/>
              </a:solidFill>
              <a:ea typeface="华文楷体" panose="02010600040101010101" pitchFamily="2" charset="-122"/>
              <a:cs typeface="Times New Roman" panose="02020603050405020304" pitchFamily="18" charset="0"/>
            </a:endParaRPr>
          </a:p>
          <a:p>
            <a:pPr lvl="0" eaLnBrk="1" hangingPunct="1">
              <a:lnSpc>
                <a:spcPct val="125000"/>
              </a:lnSpc>
              <a:spcBef>
                <a:spcPct val="0"/>
              </a:spcBef>
            </a:pPr>
            <a:r>
              <a:rPr lang="en-US" altLang="zh-CN" sz="2200" b="0" dirty="0">
                <a:solidFill>
                  <a:srgbClr val="00194C"/>
                </a:solidFill>
                <a:ea typeface="华文楷体" panose="02010600040101010101" pitchFamily="2" charset="-122"/>
                <a:cs typeface="Times New Roman" panose="02020603050405020304" pitchFamily="18" charset="0"/>
              </a:rPr>
              <a:t>    </a:t>
            </a:r>
            <a:r>
              <a:rPr lang="en-US" altLang="zh-CN" sz="2200" b="0" dirty="0" err="1">
                <a:solidFill>
                  <a:srgbClr val="00194C"/>
                </a:solidFill>
                <a:ea typeface="华文楷体" panose="02010600040101010101" pitchFamily="2" charset="-122"/>
                <a:cs typeface="Times New Roman" panose="02020603050405020304" pitchFamily="18" charset="0"/>
              </a:rPr>
              <a:t>VRType</a:t>
            </a:r>
            <a:r>
              <a:rPr lang="en-US" altLang="zh-CN" sz="2200" b="0" dirty="0">
                <a:solidFill>
                  <a:srgbClr val="00194C"/>
                </a:solidFill>
                <a:ea typeface="华文楷体" panose="02010600040101010101" pitchFamily="2" charset="-122"/>
                <a:cs typeface="Times New Roman" panose="02020603050405020304" pitchFamily="18" charset="0"/>
              </a:rPr>
              <a:t>      </a:t>
            </a:r>
            <a:r>
              <a:rPr lang="en-US" altLang="zh-CN" sz="2200" b="0" dirty="0" err="1">
                <a:solidFill>
                  <a:srgbClr val="00194C"/>
                </a:solidFill>
                <a:ea typeface="华文楷体" panose="02010600040101010101" pitchFamily="2" charset="-122"/>
                <a:cs typeface="Times New Roman" panose="02020603050405020304" pitchFamily="18" charset="0"/>
              </a:rPr>
              <a:t>lowcost</a:t>
            </a:r>
            <a:r>
              <a:rPr lang="en-US" altLang="zh-CN" sz="2200" b="0" dirty="0">
                <a:solidFill>
                  <a:srgbClr val="00194C"/>
                </a:solidFill>
                <a:ea typeface="华文楷体" panose="02010600040101010101" pitchFamily="2" charset="-122"/>
                <a:cs typeface="Times New Roman" panose="02020603050405020304" pitchFamily="18" charset="0"/>
              </a:rPr>
              <a:t>; </a:t>
            </a:r>
            <a:endParaRPr lang="en-US" altLang="zh-CN" sz="2200" b="0" dirty="0">
              <a:solidFill>
                <a:srgbClr val="00194C"/>
              </a:solidFill>
              <a:ea typeface="华文楷体" panose="02010600040101010101" pitchFamily="2" charset="-122"/>
              <a:cs typeface="Times New Roman" panose="02020603050405020304" pitchFamily="18" charset="0"/>
            </a:endParaRPr>
          </a:p>
          <a:p>
            <a:pPr lvl="0" eaLnBrk="1" hangingPunct="1">
              <a:lnSpc>
                <a:spcPct val="125000"/>
              </a:lnSpc>
              <a:spcBef>
                <a:spcPct val="0"/>
              </a:spcBef>
            </a:pPr>
            <a:r>
              <a:rPr lang="en-US" altLang="zh-CN" sz="2200" b="0" dirty="0">
                <a:solidFill>
                  <a:srgbClr val="00194C"/>
                </a:solidFill>
                <a:ea typeface="华文楷体" panose="02010600040101010101" pitchFamily="2" charset="-122"/>
                <a:cs typeface="Times New Roman" panose="02020603050405020304" pitchFamily="18" charset="0"/>
              </a:rPr>
              <a:t>} </a:t>
            </a:r>
            <a:r>
              <a:rPr lang="en-US" altLang="zh-CN" sz="2200" b="0" dirty="0" err="1">
                <a:solidFill>
                  <a:srgbClr val="00194C"/>
                </a:solidFill>
                <a:ea typeface="华文楷体" panose="02010600040101010101" pitchFamily="2" charset="-122"/>
                <a:cs typeface="Times New Roman" panose="02020603050405020304" pitchFamily="18" charset="0"/>
              </a:rPr>
              <a:t>closedge[</a:t>
            </a:r>
            <a:r>
              <a:rPr lang="en-US" altLang="zh-CN" sz="2200" b="0" dirty="0">
                <a:solidFill>
                  <a:srgbClr val="00194C"/>
                </a:solidFill>
                <a:ea typeface="华文楷体" panose="02010600040101010101" pitchFamily="2" charset="-122"/>
                <a:cs typeface="Times New Roman" panose="02020603050405020304" pitchFamily="18" charset="0"/>
              </a:rPr>
              <a:t>MAX_VERTEX_NUM];  </a:t>
            </a:r>
            <a:r>
              <a:rPr lang="zh-CN" altLang="en-US" b="0" dirty="0">
                <a:latin typeface="宋体" panose="02010600030101010101" pitchFamily="2" charset="-122"/>
              </a:rPr>
              <a:t> </a:t>
            </a:r>
            <a:endParaRPr lang="zh-CN" altLang="en-US" b="0" dirty="0"/>
          </a:p>
        </p:txBody>
      </p:sp>
      <p:sp>
        <p:nvSpPr>
          <p:cNvPr id="3" name="标题 2"/>
          <p:cNvSpPr>
            <a:spLocks noGrp="1"/>
          </p:cNvSpPr>
          <p:nvPr>
            <p:ph type="title"/>
          </p:nvPr>
        </p:nvSpPr>
        <p:spPr/>
        <p:txBody>
          <a:bodyPr/>
          <a:lstStyle/>
          <a:p>
            <a:r>
              <a:rPr lang="en-US" altLang="zh-CN" dirty="0"/>
              <a:t>7.4 </a:t>
            </a:r>
            <a:r>
              <a:rPr lang="zh-CN" altLang="en-US" dirty="0"/>
              <a:t>图的连通性问题</a:t>
            </a:r>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205105" indent="-205105"/>
            <a:r>
              <a:rPr lang="zh-CN" altLang="en-US" dirty="0" smtClean="0"/>
              <a:t>图：集合中的元素具有多对多的关系。</a:t>
            </a:r>
            <a:endParaRPr lang="en-US" altLang="zh-CN" dirty="0" smtClean="0"/>
          </a:p>
          <a:p>
            <a:pPr marL="339725" lvl="2" indent="-205105"/>
            <a:r>
              <a:rPr lang="zh-CN" altLang="en-US" dirty="0" smtClean="0"/>
              <a:t>图</a:t>
            </a:r>
            <a:r>
              <a:rPr lang="en-US" altLang="zh-CN" dirty="0" smtClean="0"/>
              <a:t>G</a:t>
            </a:r>
            <a:r>
              <a:rPr lang="zh-CN" altLang="en-US" dirty="0" smtClean="0"/>
              <a:t>可以描述为两</a:t>
            </a:r>
            <a:r>
              <a:rPr lang="zh-CN" altLang="en-US" dirty="0"/>
              <a:t>个</a:t>
            </a:r>
            <a:r>
              <a:rPr lang="zh-CN" altLang="en-US" dirty="0" smtClean="0"/>
              <a:t>集合，</a:t>
            </a:r>
            <a:r>
              <a:rPr lang="zh-CN" altLang="en-US" dirty="0"/>
              <a:t>记作</a:t>
            </a:r>
            <a:r>
              <a:rPr lang="en-US" altLang="zh-CN" dirty="0"/>
              <a:t>G=(V,E)  </a:t>
            </a:r>
            <a:r>
              <a:rPr lang="zh-CN" altLang="en-US" dirty="0"/>
              <a:t>其中</a:t>
            </a:r>
            <a:r>
              <a:rPr lang="en-US" altLang="zh-CN" dirty="0"/>
              <a:t>:</a:t>
            </a:r>
            <a:endParaRPr lang="en-US" altLang="zh-CN" dirty="0"/>
          </a:p>
          <a:p>
            <a:pPr marL="339725" lvl="2" indent="-205105"/>
            <a:r>
              <a:rPr lang="en-US" altLang="zh-CN" dirty="0"/>
              <a:t>V</a:t>
            </a:r>
            <a:r>
              <a:rPr lang="zh-CN" altLang="en-US" dirty="0"/>
              <a:t>（</a:t>
            </a:r>
            <a:r>
              <a:rPr lang="en-US" altLang="zh-CN" dirty="0"/>
              <a:t>vertex</a:t>
            </a:r>
            <a:r>
              <a:rPr lang="zh-CN" altLang="en-US" dirty="0"/>
              <a:t>）是顶点的非空有限</a:t>
            </a:r>
            <a:r>
              <a:rPr lang="zh-CN" altLang="en-US" dirty="0" smtClean="0"/>
              <a:t>集合；</a:t>
            </a:r>
            <a:endParaRPr lang="zh-CN" altLang="en-US" dirty="0"/>
          </a:p>
          <a:p>
            <a:pPr marL="339725" lvl="2" indent="-205105"/>
            <a:r>
              <a:rPr lang="en-US" altLang="zh-CN" dirty="0"/>
              <a:t>E</a:t>
            </a:r>
            <a:r>
              <a:rPr lang="zh-CN" altLang="en-US" dirty="0"/>
              <a:t>（</a:t>
            </a:r>
            <a:r>
              <a:rPr lang="en-US" altLang="zh-CN" dirty="0"/>
              <a:t>edge</a:t>
            </a:r>
            <a:r>
              <a:rPr lang="zh-CN" altLang="en-US" dirty="0"/>
              <a:t>）是边的有限集合</a:t>
            </a:r>
            <a:r>
              <a:rPr lang="zh-CN" altLang="en-US" dirty="0" smtClean="0"/>
              <a:t>，而</a:t>
            </a:r>
            <a:r>
              <a:rPr lang="zh-CN" altLang="en-US" dirty="0"/>
              <a:t>边是顶点对的集合。</a:t>
            </a:r>
            <a:endParaRPr lang="zh-CN" altLang="en-US" dirty="0"/>
          </a:p>
          <a:p>
            <a:endParaRPr lang="zh-CN" altLang="en-US" sz="2100" dirty="0">
              <a:solidFill>
                <a:srgbClr val="00194C"/>
              </a:solidFill>
              <a:latin typeface="华文楷体" panose="02010600040101010101" pitchFamily="2" charset="-122"/>
              <a:ea typeface="华文楷体" panose="02010600040101010101" pitchFamily="2" charset="-122"/>
            </a:endParaRPr>
          </a:p>
        </p:txBody>
      </p:sp>
      <p:sp>
        <p:nvSpPr>
          <p:cNvPr id="3" name="标题 2"/>
          <p:cNvSpPr>
            <a:spLocks noGrp="1"/>
          </p:cNvSpPr>
          <p:nvPr>
            <p:ph type="title"/>
          </p:nvPr>
        </p:nvSpPr>
        <p:spPr>
          <a:xfrm>
            <a:off x="746301" y="171219"/>
            <a:ext cx="4816300" cy="248285"/>
          </a:xfrm>
        </p:spPr>
        <p:txBody>
          <a:bodyPr/>
          <a:lstStyle/>
          <a:p>
            <a:r>
              <a:rPr lang="en-US" altLang="zh-CN" dirty="0" smtClean="0"/>
              <a:t>7.1 </a:t>
            </a:r>
            <a:r>
              <a:rPr lang="zh-CN" altLang="en-US" dirty="0" smtClean="0"/>
              <a:t>图的定义和术语</a:t>
            </a:r>
            <a:endParaRPr lang="zh-CN" altLang="en-US" dirty="0"/>
          </a:p>
        </p:txBody>
      </p:sp>
      <p:sp>
        <p:nvSpPr>
          <p:cNvPr id="27" name="Text Box 4"/>
          <p:cNvSpPr txBox="1">
            <a:spLocks noChangeArrowheads="1"/>
          </p:cNvSpPr>
          <p:nvPr/>
        </p:nvSpPr>
        <p:spPr bwMode="auto">
          <a:xfrm>
            <a:off x="2766323" y="2697176"/>
            <a:ext cx="5559530" cy="112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10000"/>
              </a:spcBef>
              <a:buFontTx/>
              <a:buNone/>
            </a:pPr>
            <a:r>
              <a:rPr lang="en-US" altLang="zh-CN" sz="2100" b="1" dirty="0">
                <a:latin typeface="华文楷体" panose="02010600040101010101" pitchFamily="2" charset="-122"/>
                <a:ea typeface="华文楷体" panose="02010600040101010101" pitchFamily="2" charset="-122"/>
              </a:rPr>
              <a:t>G1=(V1,E1)</a:t>
            </a:r>
            <a:endParaRPr lang="en-US" altLang="zh-CN" sz="2100" b="1" dirty="0">
              <a:latin typeface="华文楷体" panose="02010600040101010101" pitchFamily="2" charset="-122"/>
              <a:ea typeface="华文楷体" panose="02010600040101010101" pitchFamily="2" charset="-122"/>
            </a:endParaRPr>
          </a:p>
          <a:p>
            <a:pPr>
              <a:spcBef>
                <a:spcPct val="10000"/>
              </a:spcBef>
              <a:buFontTx/>
              <a:buNone/>
            </a:pPr>
            <a:r>
              <a:rPr lang="en-US" altLang="zh-CN" sz="2100" b="1" dirty="0">
                <a:latin typeface="华文楷体" panose="02010600040101010101" pitchFamily="2" charset="-122"/>
                <a:ea typeface="华文楷体" panose="02010600040101010101" pitchFamily="2" charset="-122"/>
              </a:rPr>
              <a:t>V1={v0 ,v1,v2,v3,v4}</a:t>
            </a:r>
            <a:endParaRPr lang="en-US" altLang="zh-CN" sz="2100" b="1" dirty="0">
              <a:latin typeface="华文楷体" panose="02010600040101010101" pitchFamily="2" charset="-122"/>
              <a:ea typeface="华文楷体" panose="02010600040101010101" pitchFamily="2" charset="-122"/>
            </a:endParaRPr>
          </a:p>
          <a:p>
            <a:pPr>
              <a:spcBef>
                <a:spcPct val="10000"/>
              </a:spcBef>
              <a:buFontTx/>
              <a:buNone/>
            </a:pPr>
            <a:r>
              <a:rPr lang="en-US" altLang="zh-CN" sz="2100" b="1" dirty="0">
                <a:latin typeface="华文楷体" panose="02010600040101010101" pitchFamily="2" charset="-122"/>
                <a:ea typeface="华文楷体" panose="02010600040101010101" pitchFamily="2" charset="-122"/>
              </a:rPr>
              <a:t>E1={(v0,v1),(v0,v3),(v1,v2),(v1,v4),(v2,v3)(v2,v4)}</a:t>
            </a:r>
            <a:endParaRPr lang="en-US" altLang="zh-CN" sz="2100" b="1" dirty="0">
              <a:latin typeface="华文楷体" panose="02010600040101010101" pitchFamily="2" charset="-122"/>
              <a:ea typeface="华文楷体" panose="02010600040101010101" pitchFamily="2" charset="-122"/>
            </a:endParaRPr>
          </a:p>
        </p:txBody>
      </p:sp>
      <p:grpSp>
        <p:nvGrpSpPr>
          <p:cNvPr id="28" name="Group 3"/>
          <p:cNvGrpSpPr/>
          <p:nvPr/>
        </p:nvGrpSpPr>
        <p:grpSpPr bwMode="auto">
          <a:xfrm>
            <a:off x="846011" y="2625803"/>
            <a:ext cx="1340644" cy="1232297"/>
            <a:chOff x="642" y="1902"/>
            <a:chExt cx="1126" cy="1035"/>
          </a:xfrm>
        </p:grpSpPr>
        <p:grpSp>
          <p:nvGrpSpPr>
            <p:cNvPr id="29" name="Group 4"/>
            <p:cNvGrpSpPr/>
            <p:nvPr/>
          </p:nvGrpSpPr>
          <p:grpSpPr bwMode="auto">
            <a:xfrm>
              <a:off x="816" y="2064"/>
              <a:ext cx="783" cy="658"/>
              <a:chOff x="794" y="2106"/>
              <a:chExt cx="783" cy="658"/>
            </a:xfrm>
          </p:grpSpPr>
          <p:sp>
            <p:nvSpPr>
              <p:cNvPr id="45" name="Line 5"/>
              <p:cNvSpPr>
                <a:spLocks noChangeShapeType="1"/>
              </p:cNvSpPr>
              <p:nvPr/>
            </p:nvSpPr>
            <p:spPr bwMode="auto">
              <a:xfrm>
                <a:off x="794"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46" name="Line 6"/>
              <p:cNvSpPr>
                <a:spLocks noChangeShapeType="1"/>
              </p:cNvSpPr>
              <p:nvPr/>
            </p:nvSpPr>
            <p:spPr bwMode="auto">
              <a:xfrm>
                <a:off x="965" y="2106"/>
                <a:ext cx="47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47" name="Line 7"/>
              <p:cNvSpPr>
                <a:spLocks noChangeShapeType="1"/>
              </p:cNvSpPr>
              <p:nvPr/>
            </p:nvSpPr>
            <p:spPr bwMode="auto">
              <a:xfrm>
                <a:off x="1577"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48" name="Line 8"/>
              <p:cNvSpPr>
                <a:spLocks noChangeShapeType="1"/>
              </p:cNvSpPr>
              <p:nvPr/>
            </p:nvSpPr>
            <p:spPr bwMode="auto">
              <a:xfrm flipH="1">
                <a:off x="930" y="2591"/>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49" name="Line 9"/>
              <p:cNvSpPr>
                <a:spLocks noChangeShapeType="1"/>
              </p:cNvSpPr>
              <p:nvPr/>
            </p:nvSpPr>
            <p:spPr bwMode="auto">
              <a:xfrm flipH="1">
                <a:off x="1305" y="2245"/>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50" name="Line 10"/>
              <p:cNvSpPr>
                <a:spLocks noChangeShapeType="1"/>
              </p:cNvSpPr>
              <p:nvPr/>
            </p:nvSpPr>
            <p:spPr bwMode="auto">
              <a:xfrm>
                <a:off x="1292" y="2614"/>
                <a:ext cx="149" cy="147"/>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grpSp>
        <p:grpSp>
          <p:nvGrpSpPr>
            <p:cNvPr id="30" name="Group 11"/>
            <p:cNvGrpSpPr/>
            <p:nvPr/>
          </p:nvGrpSpPr>
          <p:grpSpPr bwMode="auto">
            <a:xfrm>
              <a:off x="648" y="1902"/>
              <a:ext cx="408" cy="315"/>
              <a:chOff x="406" y="1662"/>
              <a:chExt cx="408" cy="315"/>
            </a:xfrm>
          </p:grpSpPr>
          <p:sp>
            <p:nvSpPr>
              <p:cNvPr id="43" name="Oval 1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44" name="Text Box 13"/>
              <p:cNvSpPr txBox="1">
                <a:spLocks noChangeArrowheads="1"/>
              </p:cNvSpPr>
              <p:nvPr/>
            </p:nvSpPr>
            <p:spPr bwMode="auto">
              <a:xfrm>
                <a:off x="406" y="1662"/>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31" name="Group 14"/>
            <p:cNvGrpSpPr/>
            <p:nvPr/>
          </p:nvGrpSpPr>
          <p:grpSpPr bwMode="auto">
            <a:xfrm>
              <a:off x="1360" y="2618"/>
              <a:ext cx="408" cy="319"/>
              <a:chOff x="400" y="1658"/>
              <a:chExt cx="408" cy="319"/>
            </a:xfrm>
          </p:grpSpPr>
          <p:sp>
            <p:nvSpPr>
              <p:cNvPr id="41" name="Oval 1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42" name="Text Box 16"/>
              <p:cNvSpPr txBox="1">
                <a:spLocks noChangeArrowheads="1"/>
              </p:cNvSpPr>
              <p:nvPr/>
            </p:nvSpPr>
            <p:spPr bwMode="auto">
              <a:xfrm>
                <a:off x="400"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32" name="Group 17"/>
            <p:cNvGrpSpPr/>
            <p:nvPr/>
          </p:nvGrpSpPr>
          <p:grpSpPr bwMode="auto">
            <a:xfrm>
              <a:off x="642" y="2618"/>
              <a:ext cx="408" cy="319"/>
              <a:chOff x="402" y="1658"/>
              <a:chExt cx="408" cy="319"/>
            </a:xfrm>
          </p:grpSpPr>
          <p:sp>
            <p:nvSpPr>
              <p:cNvPr id="39" name="Oval 1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40" name="Text Box 19"/>
              <p:cNvSpPr txBox="1">
                <a:spLocks noChangeArrowheads="1"/>
              </p:cNvSpPr>
              <p:nvPr/>
            </p:nvSpPr>
            <p:spPr bwMode="auto">
              <a:xfrm>
                <a:off x="402"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nvGrpSpPr>
            <p:cNvPr id="33" name="Group 20"/>
            <p:cNvGrpSpPr/>
            <p:nvPr/>
          </p:nvGrpSpPr>
          <p:grpSpPr bwMode="auto">
            <a:xfrm>
              <a:off x="1360" y="1909"/>
              <a:ext cx="408" cy="310"/>
              <a:chOff x="2918" y="3301"/>
              <a:chExt cx="408" cy="310"/>
            </a:xfrm>
          </p:grpSpPr>
          <p:sp>
            <p:nvSpPr>
              <p:cNvPr id="37" name="Oval 21"/>
              <p:cNvSpPr>
                <a:spLocks noChangeArrowheads="1"/>
              </p:cNvSpPr>
              <p:nvPr/>
            </p:nvSpPr>
            <p:spPr bwMode="auto">
              <a:xfrm>
                <a:off x="2976" y="3312"/>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38" name="Text Box 22"/>
              <p:cNvSpPr txBox="1">
                <a:spLocks noChangeArrowheads="1"/>
              </p:cNvSpPr>
              <p:nvPr/>
            </p:nvSpPr>
            <p:spPr bwMode="auto">
              <a:xfrm>
                <a:off x="2918" y="330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34" name="Group 23"/>
            <p:cNvGrpSpPr/>
            <p:nvPr/>
          </p:nvGrpSpPr>
          <p:grpSpPr bwMode="auto">
            <a:xfrm>
              <a:off x="998" y="2261"/>
              <a:ext cx="408" cy="337"/>
              <a:chOff x="998" y="2261"/>
              <a:chExt cx="408" cy="337"/>
            </a:xfrm>
          </p:grpSpPr>
          <p:sp>
            <p:nvSpPr>
              <p:cNvPr id="35" name="Oval 24"/>
              <p:cNvSpPr>
                <a:spLocks noChangeArrowheads="1"/>
              </p:cNvSpPr>
              <p:nvPr/>
            </p:nvSpPr>
            <p:spPr bwMode="auto">
              <a:xfrm>
                <a:off x="1056" y="2304"/>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36" name="Text Box 25"/>
              <p:cNvSpPr txBox="1">
                <a:spLocks noChangeArrowheads="1"/>
              </p:cNvSpPr>
              <p:nvPr/>
            </p:nvSpPr>
            <p:spPr bwMode="auto">
              <a:xfrm>
                <a:off x="998" y="226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实现过程：</a:t>
            </a:r>
            <a:endParaRPr lang="zh-CN" altLang="en-US" dirty="0"/>
          </a:p>
        </p:txBody>
      </p:sp>
      <p:sp>
        <p:nvSpPr>
          <p:cNvPr id="3" name="标题 2"/>
          <p:cNvSpPr>
            <a:spLocks noGrp="1"/>
          </p:cNvSpPr>
          <p:nvPr>
            <p:ph type="title"/>
          </p:nvPr>
        </p:nvSpPr>
        <p:spPr/>
        <p:txBody>
          <a:bodyPr/>
          <a:lstStyle/>
          <a:p>
            <a:r>
              <a:rPr lang="en-US" altLang="zh-CN" dirty="0">
                <a:solidFill>
                  <a:srgbClr val="002060"/>
                </a:solidFill>
              </a:rPr>
              <a:t>7.4 </a:t>
            </a:r>
            <a:r>
              <a:rPr lang="zh-CN" altLang="en-US" dirty="0">
                <a:solidFill>
                  <a:srgbClr val="002060"/>
                </a:solidFill>
              </a:rPr>
              <a:t>图的连通性问题</a:t>
            </a:r>
            <a:endParaRPr lang="zh-CN" altLang="en-US" dirty="0"/>
          </a:p>
        </p:txBody>
      </p:sp>
      <p:grpSp>
        <p:nvGrpSpPr>
          <p:cNvPr id="4" name="组合 3"/>
          <p:cNvGrpSpPr/>
          <p:nvPr/>
        </p:nvGrpSpPr>
        <p:grpSpPr>
          <a:xfrm>
            <a:off x="1476238" y="2354752"/>
            <a:ext cx="5328638" cy="2555134"/>
            <a:chOff x="1582220" y="1212158"/>
            <a:chExt cx="5328638" cy="2555134"/>
          </a:xfrm>
        </p:grpSpPr>
        <p:sp>
          <p:nvSpPr>
            <p:cNvPr id="5" name="椭圆 4"/>
            <p:cNvSpPr/>
            <p:nvPr/>
          </p:nvSpPr>
          <p:spPr>
            <a:xfrm>
              <a:off x="1582220" y="2092697"/>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93917" y="2092697"/>
              <a:ext cx="393056" cy="523220"/>
            </a:xfrm>
            <a:prstGeom prst="rect">
              <a:avLst/>
            </a:prstGeom>
            <a:noFill/>
          </p:spPr>
          <p:txBody>
            <a:bodyPr wrap="none" rtlCol="0">
              <a:spAutoFit/>
            </a:bodyPr>
            <a:lstStyle/>
            <a:p>
              <a:r>
                <a:rPr lang="en-US" altLang="zh-CN" sz="2800" dirty="0" smtClean="0"/>
                <a:t>A</a:t>
              </a:r>
              <a:endParaRPr lang="zh-CN" altLang="en-US" sz="2800" dirty="0"/>
            </a:p>
          </p:txBody>
        </p:sp>
        <p:sp>
          <p:nvSpPr>
            <p:cNvPr id="7" name="椭圆 6"/>
            <p:cNvSpPr/>
            <p:nvPr/>
          </p:nvSpPr>
          <p:spPr>
            <a:xfrm>
              <a:off x="2792858" y="1371794"/>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904555" y="1371794"/>
              <a:ext cx="380232" cy="523220"/>
            </a:xfrm>
            <a:prstGeom prst="rect">
              <a:avLst/>
            </a:prstGeom>
            <a:noFill/>
          </p:spPr>
          <p:txBody>
            <a:bodyPr wrap="none" rtlCol="0">
              <a:spAutoFit/>
            </a:bodyPr>
            <a:lstStyle/>
            <a:p>
              <a:r>
                <a:rPr lang="en-US" altLang="zh-CN" sz="2800" dirty="0"/>
                <a:t>B</a:t>
              </a:r>
              <a:endParaRPr lang="zh-CN" altLang="en-US" sz="2800" dirty="0"/>
            </a:p>
          </p:txBody>
        </p:sp>
        <p:sp>
          <p:nvSpPr>
            <p:cNvPr id="9" name="椭圆 8"/>
            <p:cNvSpPr/>
            <p:nvPr/>
          </p:nvSpPr>
          <p:spPr>
            <a:xfrm>
              <a:off x="2792858" y="3025378"/>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903096" y="3025378"/>
              <a:ext cx="375424" cy="523220"/>
            </a:xfrm>
            <a:prstGeom prst="rect">
              <a:avLst/>
            </a:prstGeom>
            <a:noFill/>
          </p:spPr>
          <p:txBody>
            <a:bodyPr wrap="none" rtlCol="0">
              <a:spAutoFit/>
            </a:bodyPr>
            <a:lstStyle/>
            <a:p>
              <a:r>
                <a:rPr lang="en-US" altLang="zh-CN" sz="2800" dirty="0"/>
                <a:t>C</a:t>
              </a:r>
              <a:endParaRPr lang="zh-CN" altLang="en-US" sz="2800" dirty="0"/>
            </a:p>
          </p:txBody>
        </p:sp>
        <p:sp>
          <p:nvSpPr>
            <p:cNvPr id="11" name="椭圆 10"/>
            <p:cNvSpPr/>
            <p:nvPr/>
          </p:nvSpPr>
          <p:spPr>
            <a:xfrm>
              <a:off x="4909335" y="1371794"/>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021032" y="1371794"/>
              <a:ext cx="405880" cy="523220"/>
            </a:xfrm>
            <a:prstGeom prst="rect">
              <a:avLst/>
            </a:prstGeom>
            <a:noFill/>
          </p:spPr>
          <p:txBody>
            <a:bodyPr wrap="none" rtlCol="0">
              <a:spAutoFit/>
            </a:bodyPr>
            <a:lstStyle/>
            <a:p>
              <a:r>
                <a:rPr lang="en-US" altLang="zh-CN" sz="2800" dirty="0"/>
                <a:t>D</a:t>
              </a:r>
              <a:endParaRPr lang="zh-CN" altLang="en-US" sz="2800" dirty="0"/>
            </a:p>
          </p:txBody>
        </p:sp>
        <p:sp>
          <p:nvSpPr>
            <p:cNvPr id="13" name="椭圆 12"/>
            <p:cNvSpPr/>
            <p:nvPr/>
          </p:nvSpPr>
          <p:spPr>
            <a:xfrm>
              <a:off x="4909335" y="3025378"/>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021032" y="3025378"/>
              <a:ext cx="359394" cy="523220"/>
            </a:xfrm>
            <a:prstGeom prst="rect">
              <a:avLst/>
            </a:prstGeom>
            <a:noFill/>
          </p:spPr>
          <p:txBody>
            <a:bodyPr wrap="none" rtlCol="0">
              <a:spAutoFit/>
            </a:bodyPr>
            <a:lstStyle/>
            <a:p>
              <a:r>
                <a:rPr lang="en-US" altLang="zh-CN" sz="2800" dirty="0"/>
                <a:t>E</a:t>
              </a:r>
              <a:endParaRPr lang="zh-CN" altLang="en-US" sz="2800" dirty="0"/>
            </a:p>
          </p:txBody>
        </p:sp>
        <p:sp>
          <p:nvSpPr>
            <p:cNvPr id="15" name="椭圆 14"/>
            <p:cNvSpPr/>
            <p:nvPr/>
          </p:nvSpPr>
          <p:spPr>
            <a:xfrm>
              <a:off x="6314957" y="2240093"/>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426654" y="2240093"/>
              <a:ext cx="349776" cy="523220"/>
            </a:xfrm>
            <a:prstGeom prst="rect">
              <a:avLst/>
            </a:prstGeom>
            <a:noFill/>
          </p:spPr>
          <p:txBody>
            <a:bodyPr wrap="none" rtlCol="0">
              <a:spAutoFit/>
            </a:bodyPr>
            <a:lstStyle/>
            <a:p>
              <a:r>
                <a:rPr lang="en-US" altLang="zh-CN" sz="2800" dirty="0"/>
                <a:t>F</a:t>
              </a:r>
              <a:endParaRPr lang="zh-CN" altLang="en-US" sz="2800" dirty="0"/>
            </a:p>
          </p:txBody>
        </p:sp>
        <p:sp>
          <p:nvSpPr>
            <p:cNvPr id="17" name="Line 27"/>
            <p:cNvSpPr>
              <a:spLocks noChangeShapeType="1"/>
            </p:cNvSpPr>
            <p:nvPr/>
          </p:nvSpPr>
          <p:spPr bwMode="auto">
            <a:xfrm flipV="1">
              <a:off x="2144215" y="1767566"/>
              <a:ext cx="682144" cy="4725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Text Box 9"/>
            <p:cNvSpPr txBox="1">
              <a:spLocks noChangeArrowheads="1"/>
            </p:cNvSpPr>
            <p:nvPr/>
          </p:nvSpPr>
          <p:spPr bwMode="auto">
            <a:xfrm>
              <a:off x="2283669" y="1633404"/>
              <a:ext cx="268723"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1</a:t>
              </a:r>
              <a:endParaRPr lang="en-US" altLang="zh-CN" sz="2400" dirty="0"/>
            </a:p>
          </p:txBody>
        </p:sp>
        <p:sp>
          <p:nvSpPr>
            <p:cNvPr id="19" name="Text Box 7"/>
            <p:cNvSpPr txBox="1">
              <a:spLocks noChangeArrowheads="1"/>
            </p:cNvSpPr>
            <p:nvPr/>
          </p:nvSpPr>
          <p:spPr bwMode="auto">
            <a:xfrm>
              <a:off x="2269624" y="2835586"/>
              <a:ext cx="266139" cy="36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2</a:t>
              </a:r>
              <a:endParaRPr lang="en-US" altLang="zh-CN" sz="2400" dirty="0"/>
            </a:p>
          </p:txBody>
        </p:sp>
        <p:sp>
          <p:nvSpPr>
            <p:cNvPr id="20" name="Text Box 8"/>
            <p:cNvSpPr txBox="1">
              <a:spLocks noChangeArrowheads="1"/>
            </p:cNvSpPr>
            <p:nvPr/>
          </p:nvSpPr>
          <p:spPr bwMode="auto">
            <a:xfrm>
              <a:off x="3989525" y="1212158"/>
              <a:ext cx="319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11</a:t>
              </a:r>
              <a:endParaRPr lang="en-US" altLang="zh-CN" sz="2400" dirty="0"/>
            </a:p>
          </p:txBody>
        </p:sp>
        <p:sp>
          <p:nvSpPr>
            <p:cNvPr id="21" name="Text Box 10"/>
            <p:cNvSpPr txBox="1">
              <a:spLocks noChangeArrowheads="1"/>
            </p:cNvSpPr>
            <p:nvPr/>
          </p:nvSpPr>
          <p:spPr bwMode="auto">
            <a:xfrm>
              <a:off x="4030950" y="2206129"/>
              <a:ext cx="266139" cy="36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9</a:t>
              </a:r>
              <a:endParaRPr lang="en-US" altLang="zh-CN" sz="2400" dirty="0"/>
            </a:p>
          </p:txBody>
        </p:sp>
        <p:sp>
          <p:nvSpPr>
            <p:cNvPr id="22" name="Text Box 11"/>
            <p:cNvSpPr txBox="1">
              <a:spLocks noChangeArrowheads="1"/>
            </p:cNvSpPr>
            <p:nvPr/>
          </p:nvSpPr>
          <p:spPr bwMode="auto">
            <a:xfrm>
              <a:off x="2878774" y="2282138"/>
              <a:ext cx="266139"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6</a:t>
              </a:r>
              <a:endParaRPr lang="en-US" altLang="zh-CN" sz="2400" dirty="0"/>
            </a:p>
          </p:txBody>
        </p:sp>
        <p:sp>
          <p:nvSpPr>
            <p:cNvPr id="23" name="Line 28"/>
            <p:cNvSpPr>
              <a:spLocks noChangeShapeType="1"/>
            </p:cNvSpPr>
            <p:nvPr/>
          </p:nvSpPr>
          <p:spPr bwMode="auto">
            <a:xfrm>
              <a:off x="2121698" y="2555196"/>
              <a:ext cx="682144" cy="6300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Line 29"/>
            <p:cNvSpPr>
              <a:spLocks noChangeShapeType="1"/>
            </p:cNvSpPr>
            <p:nvPr/>
          </p:nvSpPr>
          <p:spPr bwMode="auto">
            <a:xfrm>
              <a:off x="3389235" y="1641292"/>
              <a:ext cx="1533386" cy="64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Line 30"/>
            <p:cNvSpPr>
              <a:spLocks noChangeShapeType="1"/>
            </p:cNvSpPr>
            <p:nvPr/>
          </p:nvSpPr>
          <p:spPr bwMode="auto">
            <a:xfrm>
              <a:off x="3090808" y="1934840"/>
              <a:ext cx="5012" cy="106047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Line 31"/>
            <p:cNvSpPr>
              <a:spLocks noChangeShapeType="1"/>
            </p:cNvSpPr>
            <p:nvPr/>
          </p:nvSpPr>
          <p:spPr bwMode="auto">
            <a:xfrm flipV="1">
              <a:off x="3367115" y="1892182"/>
              <a:ext cx="1621751" cy="12365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 name="Line 34"/>
            <p:cNvSpPr>
              <a:spLocks noChangeShapeType="1"/>
            </p:cNvSpPr>
            <p:nvPr/>
          </p:nvSpPr>
          <p:spPr bwMode="auto">
            <a:xfrm flipV="1">
              <a:off x="5508787" y="2630435"/>
              <a:ext cx="806170" cy="6300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 name="Line 35"/>
            <p:cNvSpPr>
              <a:spLocks noChangeShapeType="1"/>
            </p:cNvSpPr>
            <p:nvPr/>
          </p:nvSpPr>
          <p:spPr bwMode="auto">
            <a:xfrm>
              <a:off x="5511746" y="1722293"/>
              <a:ext cx="806170" cy="70879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 name="Text Box 36"/>
            <p:cNvSpPr txBox="1">
              <a:spLocks noChangeArrowheads="1"/>
            </p:cNvSpPr>
            <p:nvPr/>
          </p:nvSpPr>
          <p:spPr bwMode="auto">
            <a:xfrm>
              <a:off x="5282194" y="2264555"/>
              <a:ext cx="267431"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7</a:t>
              </a:r>
              <a:endParaRPr lang="en-US" altLang="zh-CN" sz="2400" dirty="0"/>
            </a:p>
          </p:txBody>
        </p:sp>
        <p:sp>
          <p:nvSpPr>
            <p:cNvPr id="30" name="Text Box 37"/>
            <p:cNvSpPr txBox="1">
              <a:spLocks noChangeArrowheads="1"/>
            </p:cNvSpPr>
            <p:nvPr/>
          </p:nvSpPr>
          <p:spPr bwMode="auto">
            <a:xfrm>
              <a:off x="5898427" y="2916371"/>
              <a:ext cx="267431"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4</a:t>
              </a:r>
              <a:endParaRPr lang="en-US" altLang="zh-CN" sz="2400" dirty="0"/>
            </a:p>
          </p:txBody>
        </p:sp>
        <p:sp>
          <p:nvSpPr>
            <p:cNvPr id="31" name="Text Box 38"/>
            <p:cNvSpPr txBox="1">
              <a:spLocks noChangeArrowheads="1"/>
            </p:cNvSpPr>
            <p:nvPr/>
          </p:nvSpPr>
          <p:spPr bwMode="auto">
            <a:xfrm>
              <a:off x="4044920" y="3397960"/>
              <a:ext cx="3626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13</a:t>
              </a:r>
              <a:endParaRPr lang="en-US" altLang="zh-CN" sz="2400" dirty="0"/>
            </a:p>
          </p:txBody>
        </p:sp>
        <p:sp>
          <p:nvSpPr>
            <p:cNvPr id="32" name="Text Box 39"/>
            <p:cNvSpPr txBox="1">
              <a:spLocks noChangeArrowheads="1"/>
            </p:cNvSpPr>
            <p:nvPr/>
          </p:nvSpPr>
          <p:spPr bwMode="auto">
            <a:xfrm>
              <a:off x="5888411" y="1641292"/>
              <a:ext cx="267431"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3</a:t>
              </a:r>
              <a:endParaRPr lang="en-US" altLang="zh-CN" sz="2400" dirty="0"/>
            </a:p>
          </p:txBody>
        </p:sp>
        <p:sp>
          <p:nvSpPr>
            <p:cNvPr id="33" name="Line 30"/>
            <p:cNvSpPr>
              <a:spLocks noChangeShapeType="1"/>
            </p:cNvSpPr>
            <p:nvPr/>
          </p:nvSpPr>
          <p:spPr bwMode="auto">
            <a:xfrm>
              <a:off x="5204555" y="1941918"/>
              <a:ext cx="5012" cy="106047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Line 29"/>
            <p:cNvSpPr>
              <a:spLocks noChangeShapeType="1"/>
            </p:cNvSpPr>
            <p:nvPr/>
          </p:nvSpPr>
          <p:spPr bwMode="auto">
            <a:xfrm>
              <a:off x="3387733" y="3303552"/>
              <a:ext cx="1533386" cy="64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5" name="文本框 34"/>
          <p:cNvSpPr txBox="1"/>
          <p:nvPr/>
        </p:nvSpPr>
        <p:spPr>
          <a:xfrm>
            <a:off x="1587935" y="3233034"/>
            <a:ext cx="402674" cy="523220"/>
          </a:xfrm>
          <a:prstGeom prst="rect">
            <a:avLst/>
          </a:prstGeom>
          <a:noFill/>
        </p:spPr>
        <p:txBody>
          <a:bodyPr wrap="none" rtlCol="0">
            <a:spAutoFit/>
          </a:bodyPr>
          <a:lstStyle/>
          <a:p>
            <a:r>
              <a:rPr lang="en-US" altLang="zh-CN" sz="2800" b="1" dirty="0" smtClean="0">
                <a:solidFill>
                  <a:srgbClr val="FF0000"/>
                </a:solidFill>
              </a:rPr>
              <a:t>A</a:t>
            </a:r>
            <a:endParaRPr lang="zh-CN" altLang="en-US" sz="2800" b="1" dirty="0">
              <a:solidFill>
                <a:srgbClr val="FF0000"/>
              </a:solidFill>
            </a:endParaRPr>
          </a:p>
        </p:txBody>
      </p:sp>
      <p:sp>
        <p:nvSpPr>
          <p:cNvPr id="46" name="文本框 45"/>
          <p:cNvSpPr txBox="1"/>
          <p:nvPr/>
        </p:nvSpPr>
        <p:spPr>
          <a:xfrm>
            <a:off x="1880911" y="583557"/>
            <a:ext cx="5520916" cy="415498"/>
          </a:xfrm>
          <a:prstGeom prst="rect">
            <a:avLst/>
          </a:prstGeom>
          <a:noFill/>
        </p:spPr>
        <p:txBody>
          <a:bodyPr wrap="square" rtlCol="0">
            <a:spAutoFit/>
          </a:bodyPr>
          <a:lstStyle/>
          <a:p>
            <a:r>
              <a:rPr lang="zh-CN" altLang="en-US" sz="2100" b="1" dirty="0" smtClean="0">
                <a:latin typeface="宋体" panose="02010600030101010101" pitchFamily="2" charset="-122"/>
                <a:ea typeface="华文楷体" panose="02010600040101010101" pitchFamily="2" charset="-122"/>
              </a:rPr>
              <a:t>（</a:t>
            </a:r>
            <a:r>
              <a:rPr lang="en-US" altLang="zh-CN" sz="2100" b="1" dirty="0" smtClean="0">
                <a:latin typeface="宋体" panose="02010600030101010101" pitchFamily="2" charset="-122"/>
                <a:ea typeface="华文楷体" panose="02010600040101010101" pitchFamily="2" charset="-122"/>
              </a:rPr>
              <a:t>1</a:t>
            </a:r>
            <a:r>
              <a:rPr lang="zh-CN" altLang="en-US" sz="2100" b="1" dirty="0" smtClean="0">
                <a:latin typeface="宋体" panose="02010600030101010101" pitchFamily="2" charset="-122"/>
                <a:ea typeface="华文楷体" panose="02010600040101010101" pitchFamily="2" charset="-122"/>
              </a:rPr>
              <a:t>）初始状态：</a:t>
            </a:r>
            <a:r>
              <a:rPr lang="zh-CN" altLang="en-US" sz="2100" b="1" dirty="0" smtClean="0">
                <a:latin typeface="宋体" panose="02010600030101010101" pitchFamily="2" charset="-122"/>
                <a:ea typeface="华文楷体" panose="02010600040101010101" pitchFamily="2" charset="-122"/>
              </a:rPr>
              <a:t>任选一点</a:t>
            </a:r>
            <a:r>
              <a:rPr lang="zh-CN" altLang="en-US" sz="2100" b="1" dirty="0">
                <a:latin typeface="宋体" panose="02010600030101010101" pitchFamily="2" charset="-122"/>
                <a:ea typeface="华文楷体" panose="02010600040101010101" pitchFamily="2" charset="-122"/>
              </a:rPr>
              <a:t>加入</a:t>
            </a:r>
            <a:r>
              <a:rPr lang="en-US" altLang="zh-CN" sz="2100" b="1" dirty="0" smtClean="0">
                <a:latin typeface="宋体" panose="02010600030101010101" pitchFamily="2" charset="-122"/>
                <a:ea typeface="华文楷体" panose="02010600040101010101" pitchFamily="2" charset="-122"/>
              </a:rPr>
              <a:t>S</a:t>
            </a:r>
            <a:r>
              <a:rPr lang="zh-CN" altLang="en-US" sz="2100" b="1" dirty="0" smtClean="0">
                <a:latin typeface="宋体" panose="02010600030101010101" pitchFamily="2" charset="-122"/>
                <a:ea typeface="华文楷体" panose="02010600040101010101" pitchFamily="2" charset="-122"/>
              </a:rPr>
              <a:t>。</a:t>
            </a:r>
            <a:r>
              <a:rPr lang="en-US" altLang="zh-CN" sz="2100" b="1" dirty="0" smtClean="0">
                <a:solidFill>
                  <a:srgbClr val="FF0000"/>
                </a:solidFill>
                <a:latin typeface="宋体" panose="02010600030101010101" pitchFamily="2" charset="-122"/>
                <a:ea typeface="华文楷体" panose="02010600040101010101" pitchFamily="2" charset="-122"/>
              </a:rPr>
              <a:t> </a:t>
            </a:r>
            <a:r>
              <a:rPr lang="en-US" altLang="zh-CN" sz="2100" b="1" dirty="0" smtClean="0">
                <a:solidFill>
                  <a:srgbClr val="FF0000"/>
                </a:solidFill>
                <a:latin typeface="宋体" panose="02010600030101010101" pitchFamily="2" charset="-122"/>
                <a:ea typeface="华文楷体" panose="02010600040101010101" pitchFamily="2" charset="-122"/>
              </a:rPr>
              <a:t>S={A </a:t>
            </a:r>
            <a:r>
              <a:rPr lang="en-US" altLang="zh-CN" sz="2100" b="1" dirty="0">
                <a:solidFill>
                  <a:srgbClr val="FF0000"/>
                </a:solidFill>
                <a:latin typeface="宋体" panose="02010600030101010101" pitchFamily="2" charset="-122"/>
                <a:ea typeface="华文楷体" panose="02010600040101010101" pitchFamily="2" charset="-122"/>
              </a:rPr>
              <a:t>}</a:t>
            </a:r>
            <a:endParaRPr lang="zh-CN" altLang="en-US" sz="2100" b="1" dirty="0">
              <a:solidFill>
                <a:srgbClr val="FF0000"/>
              </a:solidFill>
              <a:latin typeface="宋体" panose="02010600030101010101" pitchFamily="2" charset="-122"/>
              <a:ea typeface="华文楷体" panose="02010600040101010101" pitchFamily="2" charset="-122"/>
            </a:endParaRPr>
          </a:p>
        </p:txBody>
      </p:sp>
      <p:graphicFrame>
        <p:nvGraphicFramePr>
          <p:cNvPr id="52" name="Group 58"/>
          <p:cNvGraphicFramePr>
            <a:graphicFrameLocks noGrp="1"/>
          </p:cNvGraphicFramePr>
          <p:nvPr/>
        </p:nvGraphicFramePr>
        <p:xfrm>
          <a:off x="2495633" y="1750483"/>
          <a:ext cx="2969260" cy="394970"/>
        </p:xfrm>
        <a:graphic>
          <a:graphicData uri="http://schemas.openxmlformats.org/drawingml/2006/table">
            <a:tbl>
              <a:tblPr/>
              <a:tblGrid>
                <a:gridCol w="507365"/>
                <a:gridCol w="506730"/>
                <a:gridCol w="507365"/>
                <a:gridCol w="507365"/>
                <a:gridCol w="454660"/>
                <a:gridCol w="485775"/>
              </a:tblGrid>
              <a:tr h="39497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a:t>
                      </a:r>
                      <a:endPar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53" name="Group 59"/>
          <p:cNvGraphicFramePr>
            <a:graphicFrameLocks noGrp="1"/>
          </p:cNvGraphicFramePr>
          <p:nvPr/>
        </p:nvGraphicFramePr>
        <p:xfrm>
          <a:off x="2495633" y="1156333"/>
          <a:ext cx="2915285" cy="388620"/>
        </p:xfrm>
        <a:graphic>
          <a:graphicData uri="http://schemas.openxmlformats.org/drawingml/2006/table">
            <a:tbl>
              <a:tblPr/>
              <a:tblGrid>
                <a:gridCol w="502285"/>
                <a:gridCol w="502285"/>
                <a:gridCol w="501650"/>
                <a:gridCol w="502285"/>
                <a:gridCol w="502285"/>
                <a:gridCol w="404495"/>
              </a:tblGrid>
              <a:tr h="38862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rPr>
                        <a:t>0</a:t>
                      </a:r>
                      <a:endParaRPr kumimoji="0" lang="en-US" altLang="zh-CN" sz="21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楷体_GB2312"/>
                          <a:ea typeface="楷体_GB2312"/>
                          <a:cs typeface="楷体_GB2312"/>
                        </a:rPr>
                        <a:t>1</a:t>
                      </a:r>
                      <a:endParaRPr kumimoji="0" lang="en-US" altLang="zh-CN" sz="1800" b="1" i="0" u="none" strike="noStrike" cap="none" normalizeH="0" baseline="0" dirty="0" smtClean="0">
                        <a:ln>
                          <a:noFill/>
                        </a:ln>
                        <a:solidFill>
                          <a:schemeClr val="tx1"/>
                        </a:solidFill>
                        <a:effectLst/>
                        <a:latin typeface="楷体_GB2312"/>
                        <a:ea typeface="楷体_GB2312"/>
                        <a:cs typeface="楷体_GB231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endParaRPr kumimoji="0" lang="en-US" altLang="zh-CN" sz="2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endParaRPr kumimoji="0" lang="en-US" altLang="zh-CN" sz="2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endParaRPr kumimoji="0" lang="en-US" altLang="zh-CN" sz="2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54" name="Text Box 53"/>
          <p:cNvSpPr txBox="1"/>
          <p:nvPr/>
        </p:nvSpPr>
        <p:spPr>
          <a:xfrm>
            <a:off x="204661" y="1093985"/>
            <a:ext cx="2241749" cy="4001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dirty="0" err="1">
                <a:solidFill>
                  <a:srgbClr val="FF0000"/>
                </a:solidFill>
              </a:rPr>
              <a:t>Closedge</a:t>
            </a:r>
            <a:r>
              <a:rPr lang="en-US" altLang="zh-CN" sz="2000" b="1" dirty="0">
                <a:solidFill>
                  <a:srgbClr val="FF0000"/>
                </a:solidFill>
              </a:rPr>
              <a:t>[</a:t>
            </a:r>
            <a:r>
              <a:rPr lang="en-US" altLang="zh-CN" sz="2000" b="1" dirty="0" err="1">
                <a:solidFill>
                  <a:srgbClr val="FF0000"/>
                </a:solidFill>
              </a:rPr>
              <a:t>i</a:t>
            </a:r>
            <a:r>
              <a:rPr lang="en-US" altLang="zh-CN" sz="2000" b="1" dirty="0" smtClean="0">
                <a:solidFill>
                  <a:srgbClr val="FF0000"/>
                </a:solidFill>
              </a:rPr>
              <a:t>].</a:t>
            </a:r>
            <a:r>
              <a:rPr lang="en-US" altLang="zh-CN" sz="2000" b="1" dirty="0" err="1" smtClean="0">
                <a:solidFill>
                  <a:srgbClr val="FF0000"/>
                </a:solidFill>
              </a:rPr>
              <a:t>l</a:t>
            </a:r>
            <a:r>
              <a:rPr lang="en-US" altLang="zh-CN" sz="2000" b="1" dirty="0" err="1" smtClean="0">
                <a:solidFill>
                  <a:srgbClr val="FF0000"/>
                </a:solidFill>
              </a:rPr>
              <a:t>owcost</a:t>
            </a:r>
            <a:endParaRPr lang="en-US" altLang="zh-CN" sz="2400" b="1" dirty="0">
              <a:solidFill>
                <a:srgbClr val="FF0000"/>
              </a:solidFill>
            </a:endParaRPr>
          </a:p>
        </p:txBody>
      </p:sp>
      <p:sp>
        <p:nvSpPr>
          <p:cNvPr id="55" name="Text Box 54"/>
          <p:cNvSpPr txBox="1"/>
          <p:nvPr/>
        </p:nvSpPr>
        <p:spPr>
          <a:xfrm>
            <a:off x="176086" y="1688106"/>
            <a:ext cx="2253695" cy="4001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dirty="0" err="1">
                <a:solidFill>
                  <a:srgbClr val="FF0000"/>
                </a:solidFill>
              </a:rPr>
              <a:t>Closedge</a:t>
            </a:r>
            <a:r>
              <a:rPr lang="en-US" altLang="zh-CN" sz="2000" b="1" dirty="0">
                <a:solidFill>
                  <a:srgbClr val="FF0000"/>
                </a:solidFill>
              </a:rPr>
              <a:t>[</a:t>
            </a:r>
            <a:r>
              <a:rPr lang="en-US" altLang="zh-CN" sz="2000" b="1" dirty="0" err="1">
                <a:solidFill>
                  <a:srgbClr val="FF0000"/>
                </a:solidFill>
              </a:rPr>
              <a:t>i</a:t>
            </a:r>
            <a:r>
              <a:rPr lang="en-US" altLang="zh-CN" sz="2000" b="1" dirty="0">
                <a:solidFill>
                  <a:srgbClr val="FF0000"/>
                </a:solidFill>
              </a:rPr>
              <a:t>]. </a:t>
            </a:r>
            <a:r>
              <a:rPr lang="en-US" altLang="zh-CN" sz="2000" b="1" dirty="0" err="1" smtClean="0">
                <a:solidFill>
                  <a:srgbClr val="FF0000"/>
                </a:solidFill>
              </a:rPr>
              <a:t>adjvex</a:t>
            </a:r>
            <a:endParaRPr lang="en-US" altLang="zh-CN"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实现过程：</a:t>
            </a:r>
            <a:endParaRPr lang="zh-CN" altLang="en-US" dirty="0"/>
          </a:p>
        </p:txBody>
      </p:sp>
      <p:sp>
        <p:nvSpPr>
          <p:cNvPr id="3" name="标题 2"/>
          <p:cNvSpPr>
            <a:spLocks noGrp="1"/>
          </p:cNvSpPr>
          <p:nvPr>
            <p:ph type="title"/>
          </p:nvPr>
        </p:nvSpPr>
        <p:spPr/>
        <p:txBody>
          <a:bodyPr/>
          <a:lstStyle/>
          <a:p>
            <a:r>
              <a:rPr lang="en-US" altLang="zh-CN" dirty="0">
                <a:solidFill>
                  <a:srgbClr val="002060"/>
                </a:solidFill>
              </a:rPr>
              <a:t>7.4 </a:t>
            </a:r>
            <a:r>
              <a:rPr lang="zh-CN" altLang="en-US" dirty="0">
                <a:solidFill>
                  <a:srgbClr val="002060"/>
                </a:solidFill>
              </a:rPr>
              <a:t>图的连通性问题</a:t>
            </a:r>
            <a:endParaRPr lang="zh-CN" altLang="en-US" dirty="0"/>
          </a:p>
        </p:txBody>
      </p:sp>
      <p:grpSp>
        <p:nvGrpSpPr>
          <p:cNvPr id="4" name="组合 3"/>
          <p:cNvGrpSpPr/>
          <p:nvPr/>
        </p:nvGrpSpPr>
        <p:grpSpPr>
          <a:xfrm>
            <a:off x="1476238" y="2354752"/>
            <a:ext cx="5328638" cy="2555134"/>
            <a:chOff x="1582220" y="1212158"/>
            <a:chExt cx="5328638" cy="2555134"/>
          </a:xfrm>
        </p:grpSpPr>
        <p:sp>
          <p:nvSpPr>
            <p:cNvPr id="5" name="椭圆 4"/>
            <p:cNvSpPr/>
            <p:nvPr/>
          </p:nvSpPr>
          <p:spPr>
            <a:xfrm>
              <a:off x="1582220" y="2092697"/>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93917" y="2092697"/>
              <a:ext cx="393056" cy="523220"/>
            </a:xfrm>
            <a:prstGeom prst="rect">
              <a:avLst/>
            </a:prstGeom>
            <a:noFill/>
          </p:spPr>
          <p:txBody>
            <a:bodyPr wrap="none" rtlCol="0">
              <a:spAutoFit/>
            </a:bodyPr>
            <a:lstStyle/>
            <a:p>
              <a:r>
                <a:rPr lang="en-US" altLang="zh-CN" sz="2800" dirty="0" smtClean="0"/>
                <a:t>A</a:t>
              </a:r>
              <a:endParaRPr lang="zh-CN" altLang="en-US" sz="2800" dirty="0"/>
            </a:p>
          </p:txBody>
        </p:sp>
        <p:sp>
          <p:nvSpPr>
            <p:cNvPr id="7" name="椭圆 6"/>
            <p:cNvSpPr/>
            <p:nvPr/>
          </p:nvSpPr>
          <p:spPr>
            <a:xfrm>
              <a:off x="2792858" y="1371794"/>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904555" y="1371794"/>
              <a:ext cx="380232" cy="523220"/>
            </a:xfrm>
            <a:prstGeom prst="rect">
              <a:avLst/>
            </a:prstGeom>
            <a:noFill/>
          </p:spPr>
          <p:txBody>
            <a:bodyPr wrap="none" rtlCol="0">
              <a:spAutoFit/>
            </a:bodyPr>
            <a:lstStyle/>
            <a:p>
              <a:r>
                <a:rPr lang="en-US" altLang="zh-CN" sz="2800" dirty="0"/>
                <a:t>B</a:t>
              </a:r>
              <a:endParaRPr lang="zh-CN" altLang="en-US" sz="2800" dirty="0"/>
            </a:p>
          </p:txBody>
        </p:sp>
        <p:sp>
          <p:nvSpPr>
            <p:cNvPr id="9" name="椭圆 8"/>
            <p:cNvSpPr/>
            <p:nvPr/>
          </p:nvSpPr>
          <p:spPr>
            <a:xfrm>
              <a:off x="2792858" y="3025378"/>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903096" y="3025378"/>
              <a:ext cx="375424" cy="523220"/>
            </a:xfrm>
            <a:prstGeom prst="rect">
              <a:avLst/>
            </a:prstGeom>
            <a:noFill/>
          </p:spPr>
          <p:txBody>
            <a:bodyPr wrap="none" rtlCol="0">
              <a:spAutoFit/>
            </a:bodyPr>
            <a:lstStyle/>
            <a:p>
              <a:r>
                <a:rPr lang="en-US" altLang="zh-CN" sz="2800" dirty="0"/>
                <a:t>C</a:t>
              </a:r>
              <a:endParaRPr lang="zh-CN" altLang="en-US" sz="2800" dirty="0"/>
            </a:p>
          </p:txBody>
        </p:sp>
        <p:sp>
          <p:nvSpPr>
            <p:cNvPr id="11" name="椭圆 10"/>
            <p:cNvSpPr/>
            <p:nvPr/>
          </p:nvSpPr>
          <p:spPr>
            <a:xfrm>
              <a:off x="4909335" y="1371794"/>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021032" y="1371794"/>
              <a:ext cx="405880" cy="523220"/>
            </a:xfrm>
            <a:prstGeom prst="rect">
              <a:avLst/>
            </a:prstGeom>
            <a:noFill/>
          </p:spPr>
          <p:txBody>
            <a:bodyPr wrap="none" rtlCol="0">
              <a:spAutoFit/>
            </a:bodyPr>
            <a:lstStyle/>
            <a:p>
              <a:r>
                <a:rPr lang="en-US" altLang="zh-CN" sz="2800" dirty="0"/>
                <a:t>D</a:t>
              </a:r>
              <a:endParaRPr lang="zh-CN" altLang="en-US" sz="2800" dirty="0"/>
            </a:p>
          </p:txBody>
        </p:sp>
        <p:sp>
          <p:nvSpPr>
            <p:cNvPr id="13" name="椭圆 12"/>
            <p:cNvSpPr/>
            <p:nvPr/>
          </p:nvSpPr>
          <p:spPr>
            <a:xfrm>
              <a:off x="4909335" y="3025378"/>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021032" y="3025378"/>
              <a:ext cx="359394" cy="523220"/>
            </a:xfrm>
            <a:prstGeom prst="rect">
              <a:avLst/>
            </a:prstGeom>
            <a:noFill/>
          </p:spPr>
          <p:txBody>
            <a:bodyPr wrap="none" rtlCol="0">
              <a:spAutoFit/>
            </a:bodyPr>
            <a:lstStyle/>
            <a:p>
              <a:r>
                <a:rPr lang="en-US" altLang="zh-CN" sz="2800" dirty="0"/>
                <a:t>E</a:t>
              </a:r>
              <a:endParaRPr lang="zh-CN" altLang="en-US" sz="2800" dirty="0"/>
            </a:p>
          </p:txBody>
        </p:sp>
        <p:sp>
          <p:nvSpPr>
            <p:cNvPr id="15" name="椭圆 14"/>
            <p:cNvSpPr/>
            <p:nvPr/>
          </p:nvSpPr>
          <p:spPr>
            <a:xfrm>
              <a:off x="6314957" y="2240093"/>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426654" y="2240093"/>
              <a:ext cx="349776" cy="523220"/>
            </a:xfrm>
            <a:prstGeom prst="rect">
              <a:avLst/>
            </a:prstGeom>
            <a:noFill/>
          </p:spPr>
          <p:txBody>
            <a:bodyPr wrap="none" rtlCol="0">
              <a:spAutoFit/>
            </a:bodyPr>
            <a:lstStyle/>
            <a:p>
              <a:r>
                <a:rPr lang="en-US" altLang="zh-CN" sz="2800" dirty="0"/>
                <a:t>F</a:t>
              </a:r>
              <a:endParaRPr lang="zh-CN" altLang="en-US" sz="2800" dirty="0"/>
            </a:p>
          </p:txBody>
        </p:sp>
        <p:sp>
          <p:nvSpPr>
            <p:cNvPr id="17" name="Line 27"/>
            <p:cNvSpPr>
              <a:spLocks noChangeShapeType="1"/>
            </p:cNvSpPr>
            <p:nvPr/>
          </p:nvSpPr>
          <p:spPr bwMode="auto">
            <a:xfrm flipV="1">
              <a:off x="2144215" y="1767566"/>
              <a:ext cx="682144" cy="4725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Text Box 9"/>
            <p:cNvSpPr txBox="1">
              <a:spLocks noChangeArrowheads="1"/>
            </p:cNvSpPr>
            <p:nvPr/>
          </p:nvSpPr>
          <p:spPr bwMode="auto">
            <a:xfrm>
              <a:off x="2283669" y="1633404"/>
              <a:ext cx="268723"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1</a:t>
              </a:r>
              <a:endParaRPr lang="en-US" altLang="zh-CN" sz="2400" dirty="0"/>
            </a:p>
          </p:txBody>
        </p:sp>
        <p:sp>
          <p:nvSpPr>
            <p:cNvPr id="19" name="Text Box 7"/>
            <p:cNvSpPr txBox="1">
              <a:spLocks noChangeArrowheads="1"/>
            </p:cNvSpPr>
            <p:nvPr/>
          </p:nvSpPr>
          <p:spPr bwMode="auto">
            <a:xfrm>
              <a:off x="2269624" y="2835586"/>
              <a:ext cx="266139" cy="36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2</a:t>
              </a:r>
              <a:endParaRPr lang="en-US" altLang="zh-CN" sz="2400" dirty="0"/>
            </a:p>
          </p:txBody>
        </p:sp>
        <p:sp>
          <p:nvSpPr>
            <p:cNvPr id="20" name="Text Box 8"/>
            <p:cNvSpPr txBox="1">
              <a:spLocks noChangeArrowheads="1"/>
            </p:cNvSpPr>
            <p:nvPr/>
          </p:nvSpPr>
          <p:spPr bwMode="auto">
            <a:xfrm>
              <a:off x="3989525" y="1212158"/>
              <a:ext cx="319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11</a:t>
              </a:r>
              <a:endParaRPr lang="en-US" altLang="zh-CN" sz="2400" dirty="0"/>
            </a:p>
          </p:txBody>
        </p:sp>
        <p:sp>
          <p:nvSpPr>
            <p:cNvPr id="21" name="Text Box 10"/>
            <p:cNvSpPr txBox="1">
              <a:spLocks noChangeArrowheads="1"/>
            </p:cNvSpPr>
            <p:nvPr/>
          </p:nvSpPr>
          <p:spPr bwMode="auto">
            <a:xfrm>
              <a:off x="4030950" y="2206129"/>
              <a:ext cx="266139" cy="36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9</a:t>
              </a:r>
              <a:endParaRPr lang="en-US" altLang="zh-CN" sz="2400" dirty="0"/>
            </a:p>
          </p:txBody>
        </p:sp>
        <p:sp>
          <p:nvSpPr>
            <p:cNvPr id="22" name="Text Box 11"/>
            <p:cNvSpPr txBox="1">
              <a:spLocks noChangeArrowheads="1"/>
            </p:cNvSpPr>
            <p:nvPr/>
          </p:nvSpPr>
          <p:spPr bwMode="auto">
            <a:xfrm>
              <a:off x="2878774" y="2282138"/>
              <a:ext cx="266139"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6</a:t>
              </a:r>
              <a:endParaRPr lang="en-US" altLang="zh-CN" sz="2400" dirty="0"/>
            </a:p>
          </p:txBody>
        </p:sp>
        <p:sp>
          <p:nvSpPr>
            <p:cNvPr id="23" name="Line 28"/>
            <p:cNvSpPr>
              <a:spLocks noChangeShapeType="1"/>
            </p:cNvSpPr>
            <p:nvPr/>
          </p:nvSpPr>
          <p:spPr bwMode="auto">
            <a:xfrm>
              <a:off x="2121698" y="2555196"/>
              <a:ext cx="682144" cy="6300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Line 29"/>
            <p:cNvSpPr>
              <a:spLocks noChangeShapeType="1"/>
            </p:cNvSpPr>
            <p:nvPr/>
          </p:nvSpPr>
          <p:spPr bwMode="auto">
            <a:xfrm>
              <a:off x="3389235" y="1641292"/>
              <a:ext cx="1533386" cy="64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Line 30"/>
            <p:cNvSpPr>
              <a:spLocks noChangeShapeType="1"/>
            </p:cNvSpPr>
            <p:nvPr/>
          </p:nvSpPr>
          <p:spPr bwMode="auto">
            <a:xfrm>
              <a:off x="3090808" y="1934840"/>
              <a:ext cx="5012" cy="106047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Line 31"/>
            <p:cNvSpPr>
              <a:spLocks noChangeShapeType="1"/>
            </p:cNvSpPr>
            <p:nvPr/>
          </p:nvSpPr>
          <p:spPr bwMode="auto">
            <a:xfrm flipV="1">
              <a:off x="3367115" y="1892182"/>
              <a:ext cx="1621751" cy="12365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 name="Line 34"/>
            <p:cNvSpPr>
              <a:spLocks noChangeShapeType="1"/>
            </p:cNvSpPr>
            <p:nvPr/>
          </p:nvSpPr>
          <p:spPr bwMode="auto">
            <a:xfrm flipV="1">
              <a:off x="5508787" y="2630435"/>
              <a:ext cx="806170" cy="6300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 name="Line 35"/>
            <p:cNvSpPr>
              <a:spLocks noChangeShapeType="1"/>
            </p:cNvSpPr>
            <p:nvPr/>
          </p:nvSpPr>
          <p:spPr bwMode="auto">
            <a:xfrm>
              <a:off x="5511746" y="1722293"/>
              <a:ext cx="806170" cy="70879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 name="Text Box 36"/>
            <p:cNvSpPr txBox="1">
              <a:spLocks noChangeArrowheads="1"/>
            </p:cNvSpPr>
            <p:nvPr/>
          </p:nvSpPr>
          <p:spPr bwMode="auto">
            <a:xfrm>
              <a:off x="5282194" y="2264555"/>
              <a:ext cx="267431"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7</a:t>
              </a:r>
              <a:endParaRPr lang="en-US" altLang="zh-CN" sz="2400" dirty="0"/>
            </a:p>
          </p:txBody>
        </p:sp>
        <p:sp>
          <p:nvSpPr>
            <p:cNvPr id="30" name="Text Box 37"/>
            <p:cNvSpPr txBox="1">
              <a:spLocks noChangeArrowheads="1"/>
            </p:cNvSpPr>
            <p:nvPr/>
          </p:nvSpPr>
          <p:spPr bwMode="auto">
            <a:xfrm>
              <a:off x="5898427" y="2916371"/>
              <a:ext cx="267431"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4</a:t>
              </a:r>
              <a:endParaRPr lang="en-US" altLang="zh-CN" sz="2400" dirty="0"/>
            </a:p>
          </p:txBody>
        </p:sp>
        <p:sp>
          <p:nvSpPr>
            <p:cNvPr id="31" name="Text Box 38"/>
            <p:cNvSpPr txBox="1">
              <a:spLocks noChangeArrowheads="1"/>
            </p:cNvSpPr>
            <p:nvPr/>
          </p:nvSpPr>
          <p:spPr bwMode="auto">
            <a:xfrm>
              <a:off x="4044920" y="3397960"/>
              <a:ext cx="3626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13</a:t>
              </a:r>
              <a:endParaRPr lang="en-US" altLang="zh-CN" sz="2400" dirty="0"/>
            </a:p>
          </p:txBody>
        </p:sp>
        <p:sp>
          <p:nvSpPr>
            <p:cNvPr id="32" name="Text Box 39"/>
            <p:cNvSpPr txBox="1">
              <a:spLocks noChangeArrowheads="1"/>
            </p:cNvSpPr>
            <p:nvPr/>
          </p:nvSpPr>
          <p:spPr bwMode="auto">
            <a:xfrm>
              <a:off x="5888411" y="1641292"/>
              <a:ext cx="267431"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3</a:t>
              </a:r>
              <a:endParaRPr lang="en-US" altLang="zh-CN" sz="2400" dirty="0"/>
            </a:p>
          </p:txBody>
        </p:sp>
        <p:sp>
          <p:nvSpPr>
            <p:cNvPr id="33" name="Line 30"/>
            <p:cNvSpPr>
              <a:spLocks noChangeShapeType="1"/>
            </p:cNvSpPr>
            <p:nvPr/>
          </p:nvSpPr>
          <p:spPr bwMode="auto">
            <a:xfrm>
              <a:off x="5204555" y="1941918"/>
              <a:ext cx="5012" cy="106047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Line 29"/>
            <p:cNvSpPr>
              <a:spLocks noChangeShapeType="1"/>
            </p:cNvSpPr>
            <p:nvPr/>
          </p:nvSpPr>
          <p:spPr bwMode="auto">
            <a:xfrm>
              <a:off x="3387733" y="3303552"/>
              <a:ext cx="1533386" cy="64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5" name="文本框 34"/>
          <p:cNvSpPr txBox="1"/>
          <p:nvPr/>
        </p:nvSpPr>
        <p:spPr>
          <a:xfrm>
            <a:off x="1587935" y="3233034"/>
            <a:ext cx="402674" cy="523220"/>
          </a:xfrm>
          <a:prstGeom prst="rect">
            <a:avLst/>
          </a:prstGeom>
          <a:noFill/>
        </p:spPr>
        <p:txBody>
          <a:bodyPr wrap="none" rtlCol="0">
            <a:spAutoFit/>
          </a:bodyPr>
          <a:lstStyle/>
          <a:p>
            <a:r>
              <a:rPr lang="en-US" altLang="zh-CN" sz="2800" b="1" dirty="0" smtClean="0">
                <a:solidFill>
                  <a:srgbClr val="FF0000"/>
                </a:solidFill>
              </a:rPr>
              <a:t>A</a:t>
            </a:r>
            <a:endParaRPr lang="zh-CN" altLang="en-US" sz="2800" b="1" dirty="0">
              <a:solidFill>
                <a:srgbClr val="FF0000"/>
              </a:solidFill>
            </a:endParaRPr>
          </a:p>
        </p:txBody>
      </p:sp>
      <p:sp>
        <p:nvSpPr>
          <p:cNvPr id="36" name="Line 27"/>
          <p:cNvSpPr>
            <a:spLocks noChangeShapeType="1"/>
          </p:cNvSpPr>
          <p:nvPr/>
        </p:nvSpPr>
        <p:spPr bwMode="auto">
          <a:xfrm flipV="1">
            <a:off x="2046797" y="2908450"/>
            <a:ext cx="682144" cy="472527"/>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37" name="文本框 36"/>
          <p:cNvSpPr txBox="1"/>
          <p:nvPr/>
        </p:nvSpPr>
        <p:spPr>
          <a:xfrm>
            <a:off x="2796863" y="2512678"/>
            <a:ext cx="386644" cy="523220"/>
          </a:xfrm>
          <a:prstGeom prst="rect">
            <a:avLst/>
          </a:prstGeom>
          <a:noFill/>
        </p:spPr>
        <p:txBody>
          <a:bodyPr wrap="none" rtlCol="0">
            <a:spAutoFit/>
          </a:bodyPr>
          <a:lstStyle/>
          <a:p>
            <a:r>
              <a:rPr lang="en-US" altLang="zh-CN" sz="2800" b="1" dirty="0">
                <a:solidFill>
                  <a:srgbClr val="FF0000"/>
                </a:solidFill>
              </a:rPr>
              <a:t>B</a:t>
            </a:r>
            <a:endParaRPr lang="zh-CN" altLang="en-US" sz="2800" b="1" dirty="0">
              <a:solidFill>
                <a:srgbClr val="FF0000"/>
              </a:solidFill>
            </a:endParaRPr>
          </a:p>
        </p:txBody>
      </p:sp>
      <p:graphicFrame>
        <p:nvGraphicFramePr>
          <p:cNvPr id="52" name="Group 58"/>
          <p:cNvGraphicFramePr>
            <a:graphicFrameLocks noGrp="1"/>
          </p:cNvGraphicFramePr>
          <p:nvPr/>
        </p:nvGraphicFramePr>
        <p:xfrm>
          <a:off x="2495633" y="1750483"/>
          <a:ext cx="2969260" cy="394970"/>
        </p:xfrm>
        <a:graphic>
          <a:graphicData uri="http://schemas.openxmlformats.org/drawingml/2006/table">
            <a:tbl>
              <a:tblPr/>
              <a:tblGrid>
                <a:gridCol w="507365"/>
                <a:gridCol w="506730"/>
                <a:gridCol w="507365"/>
                <a:gridCol w="507365"/>
                <a:gridCol w="454660"/>
                <a:gridCol w="485775"/>
              </a:tblGrid>
              <a:tr h="39497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a:t>
                      </a:r>
                      <a:endPar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53" name="Group 59"/>
          <p:cNvGraphicFramePr>
            <a:graphicFrameLocks noGrp="1"/>
          </p:cNvGraphicFramePr>
          <p:nvPr/>
        </p:nvGraphicFramePr>
        <p:xfrm>
          <a:off x="2495633" y="1156333"/>
          <a:ext cx="2915285" cy="388620"/>
        </p:xfrm>
        <a:graphic>
          <a:graphicData uri="http://schemas.openxmlformats.org/drawingml/2006/table">
            <a:tbl>
              <a:tblPr/>
              <a:tblGrid>
                <a:gridCol w="502285"/>
                <a:gridCol w="502285"/>
                <a:gridCol w="501650"/>
                <a:gridCol w="502285"/>
                <a:gridCol w="502285"/>
                <a:gridCol w="404495"/>
              </a:tblGrid>
              <a:tr h="38862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endPar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楷体_GB2312"/>
                          <a:ea typeface="楷体_GB2312"/>
                          <a:cs typeface="楷体_GB2312"/>
                        </a:rPr>
                        <a:t>1</a:t>
                      </a:r>
                      <a:endParaRPr kumimoji="0" lang="en-US" altLang="zh-CN" sz="1800" b="1" i="0" u="none" strike="noStrike" cap="none" normalizeH="0" baseline="0" dirty="0" smtClean="0">
                        <a:ln>
                          <a:noFill/>
                        </a:ln>
                        <a:solidFill>
                          <a:schemeClr val="tx1"/>
                        </a:solidFill>
                        <a:effectLst/>
                        <a:latin typeface="楷体_GB2312"/>
                        <a:ea typeface="楷体_GB2312"/>
                        <a:cs typeface="楷体_GB231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endParaRPr kumimoji="0" lang="en-US" altLang="zh-CN" sz="2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endParaRPr kumimoji="0" lang="en-US" altLang="zh-CN" sz="2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endParaRPr kumimoji="0" lang="en-US" altLang="zh-CN" sz="2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54" name="Text Box 53"/>
          <p:cNvSpPr txBox="1"/>
          <p:nvPr/>
        </p:nvSpPr>
        <p:spPr>
          <a:xfrm>
            <a:off x="204661" y="1093985"/>
            <a:ext cx="2241749" cy="4001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dirty="0" err="1">
                <a:solidFill>
                  <a:srgbClr val="FF0000"/>
                </a:solidFill>
              </a:rPr>
              <a:t>Closedge</a:t>
            </a:r>
            <a:r>
              <a:rPr lang="en-US" altLang="zh-CN" sz="2000" b="1" dirty="0">
                <a:solidFill>
                  <a:srgbClr val="FF0000"/>
                </a:solidFill>
              </a:rPr>
              <a:t>[</a:t>
            </a:r>
            <a:r>
              <a:rPr lang="en-US" altLang="zh-CN" sz="2000" b="1" dirty="0" err="1">
                <a:solidFill>
                  <a:srgbClr val="FF0000"/>
                </a:solidFill>
              </a:rPr>
              <a:t>i</a:t>
            </a:r>
            <a:r>
              <a:rPr lang="en-US" altLang="zh-CN" sz="2000" b="1" dirty="0" smtClean="0">
                <a:solidFill>
                  <a:srgbClr val="FF0000"/>
                </a:solidFill>
              </a:rPr>
              <a:t>].</a:t>
            </a:r>
            <a:r>
              <a:rPr lang="en-US" altLang="zh-CN" sz="2000" b="1" dirty="0" err="1" smtClean="0">
                <a:solidFill>
                  <a:srgbClr val="FF0000"/>
                </a:solidFill>
              </a:rPr>
              <a:t>l</a:t>
            </a:r>
            <a:r>
              <a:rPr lang="en-US" altLang="zh-CN" sz="2000" b="1" dirty="0" err="1" smtClean="0">
                <a:solidFill>
                  <a:srgbClr val="FF0000"/>
                </a:solidFill>
              </a:rPr>
              <a:t>owcost</a:t>
            </a:r>
            <a:endParaRPr lang="en-US" altLang="zh-CN" sz="2400" b="1" dirty="0">
              <a:solidFill>
                <a:srgbClr val="FF0000"/>
              </a:solidFill>
            </a:endParaRPr>
          </a:p>
        </p:txBody>
      </p:sp>
      <p:sp>
        <p:nvSpPr>
          <p:cNvPr id="55" name="Text Box 54"/>
          <p:cNvSpPr txBox="1"/>
          <p:nvPr/>
        </p:nvSpPr>
        <p:spPr>
          <a:xfrm>
            <a:off x="176086" y="1688106"/>
            <a:ext cx="2253695" cy="4001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dirty="0" err="1">
                <a:solidFill>
                  <a:srgbClr val="FF0000"/>
                </a:solidFill>
              </a:rPr>
              <a:t>Closedge</a:t>
            </a:r>
            <a:r>
              <a:rPr lang="en-US" altLang="zh-CN" sz="2000" b="1" dirty="0">
                <a:solidFill>
                  <a:srgbClr val="FF0000"/>
                </a:solidFill>
              </a:rPr>
              <a:t>[</a:t>
            </a:r>
            <a:r>
              <a:rPr lang="en-US" altLang="zh-CN" sz="2000" b="1" dirty="0" err="1">
                <a:solidFill>
                  <a:srgbClr val="FF0000"/>
                </a:solidFill>
              </a:rPr>
              <a:t>i</a:t>
            </a:r>
            <a:r>
              <a:rPr lang="en-US" altLang="zh-CN" sz="2000" b="1" dirty="0">
                <a:solidFill>
                  <a:srgbClr val="FF0000"/>
                </a:solidFill>
              </a:rPr>
              <a:t>]. </a:t>
            </a:r>
            <a:r>
              <a:rPr lang="en-US" altLang="zh-CN" sz="2000" b="1" dirty="0" err="1" smtClean="0">
                <a:solidFill>
                  <a:srgbClr val="FF0000"/>
                </a:solidFill>
              </a:rPr>
              <a:t>adjvex</a:t>
            </a:r>
            <a:endParaRPr lang="en-US" altLang="zh-CN" sz="2400" b="1" dirty="0">
              <a:solidFill>
                <a:srgbClr val="FF0000"/>
              </a:solidFill>
            </a:endParaRPr>
          </a:p>
        </p:txBody>
      </p:sp>
      <p:sp>
        <p:nvSpPr>
          <p:cNvPr id="60" name="文本框 59"/>
          <p:cNvSpPr txBox="1"/>
          <p:nvPr/>
        </p:nvSpPr>
        <p:spPr>
          <a:xfrm>
            <a:off x="1880910" y="583557"/>
            <a:ext cx="6589322" cy="415498"/>
          </a:xfrm>
          <a:prstGeom prst="rect">
            <a:avLst/>
          </a:prstGeom>
          <a:noFill/>
        </p:spPr>
        <p:txBody>
          <a:bodyPr wrap="square" rtlCol="0">
            <a:spAutoFit/>
          </a:bodyPr>
          <a:lstStyle/>
          <a:p>
            <a:r>
              <a:rPr lang="zh-CN" altLang="en-US" sz="2100" b="1" dirty="0" smtClean="0">
                <a:latin typeface="宋体" panose="02010600030101010101" pitchFamily="2" charset="-122"/>
                <a:ea typeface="华文楷体" panose="02010600040101010101" pitchFamily="2" charset="-122"/>
              </a:rPr>
              <a:t>（</a:t>
            </a:r>
            <a:r>
              <a:rPr lang="en-US" altLang="zh-CN" sz="2100" b="1" dirty="0">
                <a:latin typeface="宋体" panose="02010600030101010101" pitchFamily="2" charset="-122"/>
                <a:ea typeface="华文楷体" panose="02010600040101010101" pitchFamily="2" charset="-122"/>
              </a:rPr>
              <a:t>2</a:t>
            </a:r>
            <a:r>
              <a:rPr lang="zh-CN" altLang="en-US" sz="2100" b="1" dirty="0" smtClean="0">
                <a:latin typeface="宋体" panose="02010600030101010101" pitchFamily="2" charset="-122"/>
                <a:ea typeface="华文楷体" panose="02010600040101010101" pitchFamily="2" charset="-122"/>
              </a:rPr>
              <a:t>）</a:t>
            </a:r>
            <a:r>
              <a:rPr lang="zh-CN" altLang="en-US" sz="2100" b="1" dirty="0">
                <a:latin typeface="宋体" panose="02010600030101010101" pitchFamily="2" charset="-122"/>
                <a:ea typeface="华文楷体" panose="02010600040101010101" pitchFamily="2" charset="-122"/>
              </a:rPr>
              <a:t>在</a:t>
            </a:r>
            <a:r>
              <a:rPr lang="en-US" altLang="zh-CN" sz="2100" b="1" dirty="0" smtClean="0">
                <a:latin typeface="宋体" panose="02010600030101010101" pitchFamily="2" charset="-122"/>
                <a:ea typeface="华文楷体" panose="02010600040101010101" pitchFamily="2" charset="-122"/>
              </a:rPr>
              <a:t>S</a:t>
            </a:r>
            <a:r>
              <a:rPr lang="zh-CN" altLang="en-US" sz="2100" b="1" dirty="0" smtClean="0">
                <a:latin typeface="宋体" panose="02010600030101010101" pitchFamily="2" charset="-122"/>
                <a:ea typeface="华文楷体" panose="02010600040101010101" pitchFamily="2" charset="-122"/>
              </a:rPr>
              <a:t>外</a:t>
            </a:r>
            <a:r>
              <a:rPr lang="zh-CN" altLang="en-US" sz="2100" b="1" dirty="0">
                <a:latin typeface="宋体" panose="02010600030101010101" pitchFamily="2" charset="-122"/>
                <a:ea typeface="华文楷体" panose="02010600040101010101" pitchFamily="2" charset="-122"/>
              </a:rPr>
              <a:t>的顶点中选择</a:t>
            </a:r>
            <a:r>
              <a:rPr lang="zh-CN" altLang="en-US" sz="2100" b="1" dirty="0" smtClean="0">
                <a:latin typeface="宋体" panose="02010600030101010101" pitchFamily="2" charset="-122"/>
                <a:ea typeface="华文楷体" panose="02010600040101010101" pitchFamily="2" charset="-122"/>
              </a:rPr>
              <a:t>顶点</a:t>
            </a:r>
            <a:r>
              <a:rPr lang="en-US" altLang="zh-CN" sz="2100" b="1" dirty="0" smtClean="0">
                <a:latin typeface="宋体" panose="02010600030101010101" pitchFamily="2" charset="-122"/>
                <a:ea typeface="华文楷体" panose="02010600040101010101" pitchFamily="2" charset="-122"/>
              </a:rPr>
              <a:t>B</a:t>
            </a:r>
            <a:r>
              <a:rPr lang="zh-CN" altLang="en-US" sz="2100" b="1" dirty="0" smtClean="0">
                <a:latin typeface="宋体" panose="02010600030101010101" pitchFamily="2" charset="-122"/>
                <a:ea typeface="华文楷体" panose="02010600040101010101" pitchFamily="2" charset="-122"/>
              </a:rPr>
              <a:t>加入</a:t>
            </a:r>
            <a:r>
              <a:rPr lang="en-US" altLang="zh-CN" sz="2100" b="1" dirty="0" smtClean="0">
                <a:latin typeface="宋体" panose="02010600030101010101" pitchFamily="2" charset="-122"/>
                <a:ea typeface="华文楷体" panose="02010600040101010101" pitchFamily="2" charset="-122"/>
              </a:rPr>
              <a:t>S</a:t>
            </a:r>
            <a:r>
              <a:rPr lang="zh-CN" altLang="en-US" sz="2100" b="1" dirty="0" smtClean="0">
                <a:latin typeface="宋体" panose="02010600030101010101" pitchFamily="2" charset="-122"/>
                <a:ea typeface="华文楷体" panose="02010600040101010101" pitchFamily="2" charset="-122"/>
              </a:rPr>
              <a:t>。</a:t>
            </a:r>
            <a:r>
              <a:rPr lang="en-US" altLang="zh-CN" sz="2100" b="1" dirty="0" smtClean="0">
                <a:solidFill>
                  <a:srgbClr val="FF0000"/>
                </a:solidFill>
                <a:latin typeface="宋体" panose="02010600030101010101" pitchFamily="2" charset="-122"/>
                <a:ea typeface="华文楷体" panose="02010600040101010101" pitchFamily="2" charset="-122"/>
              </a:rPr>
              <a:t> </a:t>
            </a:r>
            <a:r>
              <a:rPr lang="en-US" altLang="zh-CN" sz="2100" b="1" dirty="0" smtClean="0">
                <a:solidFill>
                  <a:srgbClr val="FF0000"/>
                </a:solidFill>
                <a:latin typeface="宋体" panose="02010600030101010101" pitchFamily="2" charset="-122"/>
                <a:ea typeface="华文楷体" panose="02010600040101010101" pitchFamily="2" charset="-122"/>
              </a:rPr>
              <a:t>S={A,</a:t>
            </a:r>
            <a:r>
              <a:rPr lang="en-US" altLang="zh-CN" sz="2100" b="1" dirty="0" smtClean="0">
                <a:solidFill>
                  <a:srgbClr val="FF0000"/>
                </a:solidFill>
                <a:latin typeface="宋体" panose="02010600030101010101" pitchFamily="2" charset="-122"/>
                <a:ea typeface="华文楷体" panose="02010600040101010101" pitchFamily="2" charset="-122"/>
              </a:rPr>
              <a:t>B</a:t>
            </a:r>
            <a:r>
              <a:rPr lang="en-US" altLang="zh-CN" sz="2100" b="1" dirty="0" smtClean="0">
                <a:solidFill>
                  <a:srgbClr val="FF0000"/>
                </a:solidFill>
                <a:latin typeface="宋体" panose="02010600030101010101" pitchFamily="2" charset="-122"/>
                <a:ea typeface="华文楷体" panose="02010600040101010101" pitchFamily="2" charset="-122"/>
              </a:rPr>
              <a:t> </a:t>
            </a:r>
            <a:r>
              <a:rPr lang="en-US" altLang="zh-CN" sz="2100" b="1" dirty="0">
                <a:solidFill>
                  <a:srgbClr val="FF0000"/>
                </a:solidFill>
                <a:latin typeface="宋体" panose="02010600030101010101" pitchFamily="2" charset="-122"/>
                <a:ea typeface="华文楷体" panose="02010600040101010101" pitchFamily="2" charset="-122"/>
              </a:rPr>
              <a:t>}</a:t>
            </a:r>
            <a:endParaRPr lang="zh-CN" altLang="en-US" sz="2100" b="1" dirty="0">
              <a:solidFill>
                <a:srgbClr val="FF0000"/>
              </a:solidFill>
              <a:latin typeface="宋体" panose="02010600030101010101" pitchFamily="2" charset="-122"/>
              <a:ea typeface="华文楷体" panose="02010600040101010101" pitchFamily="2" charset="-122"/>
            </a:endParaRPr>
          </a:p>
        </p:txBody>
      </p:sp>
      <p:sp>
        <p:nvSpPr>
          <p:cNvPr id="61" name="Text Box 90"/>
          <p:cNvSpPr txBox="1"/>
          <p:nvPr/>
        </p:nvSpPr>
        <p:spPr>
          <a:xfrm>
            <a:off x="3030552" y="1164256"/>
            <a:ext cx="432197" cy="368300"/>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800" b="1" dirty="0"/>
              <a:t>0</a:t>
            </a:r>
            <a:endParaRPr lang="en-US" altLang="zh-CN" sz="1800" b="1" dirty="0"/>
          </a:p>
        </p:txBody>
      </p:sp>
      <p:sp>
        <p:nvSpPr>
          <p:cNvPr id="62" name="Text Box 91"/>
          <p:cNvSpPr txBox="1"/>
          <p:nvPr/>
        </p:nvSpPr>
        <p:spPr>
          <a:xfrm>
            <a:off x="5762901" y="1308592"/>
            <a:ext cx="2022872" cy="645160"/>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zh-CN" altLang="en-US" sz="1800" b="1" dirty="0"/>
              <a:t>更新</a:t>
            </a:r>
            <a:r>
              <a:rPr lang="en-US" altLang="zh-CN" sz="1800" b="1" dirty="0"/>
              <a:t>s</a:t>
            </a:r>
            <a:r>
              <a:rPr lang="zh-CN" altLang="en-US" sz="1800" b="1" dirty="0"/>
              <a:t>外的点到</a:t>
            </a:r>
            <a:r>
              <a:rPr lang="en-US" altLang="zh-CN" sz="1800" b="1" dirty="0"/>
              <a:t>s</a:t>
            </a:r>
            <a:r>
              <a:rPr lang="zh-CN" altLang="en-US" sz="1800" b="1" dirty="0"/>
              <a:t>的距离及最近顶点</a:t>
            </a:r>
            <a:endParaRPr lang="zh-CN" altLang="en-US" sz="1800" b="1" dirty="0"/>
          </a:p>
        </p:txBody>
      </p:sp>
      <p:sp>
        <p:nvSpPr>
          <p:cNvPr id="63" name="Text Box 92"/>
          <p:cNvSpPr txBox="1"/>
          <p:nvPr/>
        </p:nvSpPr>
        <p:spPr>
          <a:xfrm>
            <a:off x="4045542" y="1164256"/>
            <a:ext cx="432197" cy="368300"/>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800" b="1" dirty="0"/>
              <a:t>11</a:t>
            </a:r>
            <a:endParaRPr lang="en-US" altLang="zh-CN" sz="1800" b="1" dirty="0"/>
          </a:p>
        </p:txBody>
      </p:sp>
      <p:sp>
        <p:nvSpPr>
          <p:cNvPr id="64" name="Text Box 93"/>
          <p:cNvSpPr txBox="1"/>
          <p:nvPr/>
        </p:nvSpPr>
        <p:spPr>
          <a:xfrm>
            <a:off x="4045301" y="1768345"/>
            <a:ext cx="432197" cy="368300"/>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800" b="1" dirty="0"/>
              <a:t>B</a:t>
            </a:r>
            <a:endParaRPr lang="en-US" altLang="zh-CN"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7">
                                            <p:txEl>
                                              <p:pRg st="0" end="0"/>
                                            </p:txEl>
                                          </p:spTgt>
                                        </p:tgtEl>
                                        <p:attrNameLst>
                                          <p:attrName>style.visibility</p:attrName>
                                        </p:attrNameLst>
                                      </p:cBhvr>
                                      <p:to>
                                        <p:strVal val="visible"/>
                                      </p:to>
                                    </p:set>
                                    <p:animEffect transition="in" filter="fade">
                                      <p:cBhvr>
                                        <p:cTn id="11" dur="500"/>
                                        <p:tgtEl>
                                          <p:spTgt spid="37">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blinds(horizontal)">
                                      <p:cBhvr>
                                        <p:cTn id="20" dur="500"/>
                                        <p:tgtEl>
                                          <p:spTgt spid="6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blinds(horizontal)">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blinds(horizontal)">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blinds(horizontal)">
                                      <p:cBhvr>
                                        <p:cTn id="3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60" grpId="0"/>
      <p:bldP spid="61" grpId="0" bldLvl="0" animBg="1"/>
      <p:bldP spid="62" grpId="0" bldLvl="0" animBg="1"/>
      <p:bldP spid="63" grpId="0" bldLvl="0" animBg="1"/>
      <p:bldP spid="64"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实现过程：</a:t>
            </a:r>
            <a:endParaRPr lang="zh-CN" altLang="en-US" dirty="0"/>
          </a:p>
        </p:txBody>
      </p:sp>
      <p:sp>
        <p:nvSpPr>
          <p:cNvPr id="3" name="标题 2"/>
          <p:cNvSpPr>
            <a:spLocks noGrp="1"/>
          </p:cNvSpPr>
          <p:nvPr>
            <p:ph type="title"/>
          </p:nvPr>
        </p:nvSpPr>
        <p:spPr/>
        <p:txBody>
          <a:bodyPr/>
          <a:lstStyle/>
          <a:p>
            <a:r>
              <a:rPr lang="en-US" altLang="zh-CN" dirty="0">
                <a:solidFill>
                  <a:srgbClr val="002060"/>
                </a:solidFill>
              </a:rPr>
              <a:t>7.4 </a:t>
            </a:r>
            <a:r>
              <a:rPr lang="zh-CN" altLang="en-US" dirty="0">
                <a:solidFill>
                  <a:srgbClr val="002060"/>
                </a:solidFill>
              </a:rPr>
              <a:t>图的连通性问题</a:t>
            </a:r>
            <a:endParaRPr lang="zh-CN" altLang="en-US" dirty="0"/>
          </a:p>
        </p:txBody>
      </p:sp>
      <p:grpSp>
        <p:nvGrpSpPr>
          <p:cNvPr id="4" name="组合 3"/>
          <p:cNvGrpSpPr/>
          <p:nvPr/>
        </p:nvGrpSpPr>
        <p:grpSpPr>
          <a:xfrm>
            <a:off x="1476238" y="2354752"/>
            <a:ext cx="5328638" cy="2555134"/>
            <a:chOff x="1582220" y="1212158"/>
            <a:chExt cx="5328638" cy="2555134"/>
          </a:xfrm>
        </p:grpSpPr>
        <p:sp>
          <p:nvSpPr>
            <p:cNvPr id="5" name="椭圆 4"/>
            <p:cNvSpPr/>
            <p:nvPr/>
          </p:nvSpPr>
          <p:spPr>
            <a:xfrm>
              <a:off x="1582220" y="2092697"/>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93917" y="2092697"/>
              <a:ext cx="393056" cy="523220"/>
            </a:xfrm>
            <a:prstGeom prst="rect">
              <a:avLst/>
            </a:prstGeom>
            <a:noFill/>
          </p:spPr>
          <p:txBody>
            <a:bodyPr wrap="none" rtlCol="0">
              <a:spAutoFit/>
            </a:bodyPr>
            <a:lstStyle/>
            <a:p>
              <a:r>
                <a:rPr lang="en-US" altLang="zh-CN" sz="2800" dirty="0" smtClean="0"/>
                <a:t>A</a:t>
              </a:r>
              <a:endParaRPr lang="zh-CN" altLang="en-US" sz="2800" dirty="0"/>
            </a:p>
          </p:txBody>
        </p:sp>
        <p:sp>
          <p:nvSpPr>
            <p:cNvPr id="7" name="椭圆 6"/>
            <p:cNvSpPr/>
            <p:nvPr/>
          </p:nvSpPr>
          <p:spPr>
            <a:xfrm>
              <a:off x="2792858" y="1371794"/>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904555" y="1371794"/>
              <a:ext cx="380232" cy="523220"/>
            </a:xfrm>
            <a:prstGeom prst="rect">
              <a:avLst/>
            </a:prstGeom>
            <a:noFill/>
          </p:spPr>
          <p:txBody>
            <a:bodyPr wrap="none" rtlCol="0">
              <a:spAutoFit/>
            </a:bodyPr>
            <a:lstStyle/>
            <a:p>
              <a:r>
                <a:rPr lang="en-US" altLang="zh-CN" sz="2800" dirty="0"/>
                <a:t>B</a:t>
              </a:r>
              <a:endParaRPr lang="zh-CN" altLang="en-US" sz="2800" dirty="0"/>
            </a:p>
          </p:txBody>
        </p:sp>
        <p:sp>
          <p:nvSpPr>
            <p:cNvPr id="9" name="椭圆 8"/>
            <p:cNvSpPr/>
            <p:nvPr/>
          </p:nvSpPr>
          <p:spPr>
            <a:xfrm>
              <a:off x="2792858" y="3025378"/>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903096" y="3025378"/>
              <a:ext cx="375424" cy="523220"/>
            </a:xfrm>
            <a:prstGeom prst="rect">
              <a:avLst/>
            </a:prstGeom>
            <a:noFill/>
          </p:spPr>
          <p:txBody>
            <a:bodyPr wrap="none" rtlCol="0">
              <a:spAutoFit/>
            </a:bodyPr>
            <a:lstStyle/>
            <a:p>
              <a:r>
                <a:rPr lang="en-US" altLang="zh-CN" sz="2800" dirty="0"/>
                <a:t>C</a:t>
              </a:r>
              <a:endParaRPr lang="zh-CN" altLang="en-US" sz="2800" dirty="0"/>
            </a:p>
          </p:txBody>
        </p:sp>
        <p:sp>
          <p:nvSpPr>
            <p:cNvPr id="11" name="椭圆 10"/>
            <p:cNvSpPr/>
            <p:nvPr/>
          </p:nvSpPr>
          <p:spPr>
            <a:xfrm>
              <a:off x="4909335" y="1371794"/>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021032" y="1371794"/>
              <a:ext cx="405880" cy="523220"/>
            </a:xfrm>
            <a:prstGeom prst="rect">
              <a:avLst/>
            </a:prstGeom>
            <a:noFill/>
          </p:spPr>
          <p:txBody>
            <a:bodyPr wrap="none" rtlCol="0">
              <a:spAutoFit/>
            </a:bodyPr>
            <a:lstStyle/>
            <a:p>
              <a:r>
                <a:rPr lang="en-US" altLang="zh-CN" sz="2800" dirty="0"/>
                <a:t>D</a:t>
              </a:r>
              <a:endParaRPr lang="zh-CN" altLang="en-US" sz="2800" dirty="0"/>
            </a:p>
          </p:txBody>
        </p:sp>
        <p:sp>
          <p:nvSpPr>
            <p:cNvPr id="13" name="椭圆 12"/>
            <p:cNvSpPr/>
            <p:nvPr/>
          </p:nvSpPr>
          <p:spPr>
            <a:xfrm>
              <a:off x="4909335" y="3025378"/>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021032" y="3025378"/>
              <a:ext cx="359394" cy="523220"/>
            </a:xfrm>
            <a:prstGeom prst="rect">
              <a:avLst/>
            </a:prstGeom>
            <a:noFill/>
          </p:spPr>
          <p:txBody>
            <a:bodyPr wrap="none" rtlCol="0">
              <a:spAutoFit/>
            </a:bodyPr>
            <a:lstStyle/>
            <a:p>
              <a:r>
                <a:rPr lang="en-US" altLang="zh-CN" sz="2800" dirty="0"/>
                <a:t>E</a:t>
              </a:r>
              <a:endParaRPr lang="zh-CN" altLang="en-US" sz="2800" dirty="0"/>
            </a:p>
          </p:txBody>
        </p:sp>
        <p:sp>
          <p:nvSpPr>
            <p:cNvPr id="15" name="椭圆 14"/>
            <p:cNvSpPr/>
            <p:nvPr/>
          </p:nvSpPr>
          <p:spPr>
            <a:xfrm>
              <a:off x="6314957" y="2240093"/>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426654" y="2240093"/>
              <a:ext cx="349776" cy="523220"/>
            </a:xfrm>
            <a:prstGeom prst="rect">
              <a:avLst/>
            </a:prstGeom>
            <a:noFill/>
          </p:spPr>
          <p:txBody>
            <a:bodyPr wrap="none" rtlCol="0">
              <a:spAutoFit/>
            </a:bodyPr>
            <a:lstStyle/>
            <a:p>
              <a:r>
                <a:rPr lang="en-US" altLang="zh-CN" sz="2800" dirty="0"/>
                <a:t>F</a:t>
              </a:r>
              <a:endParaRPr lang="zh-CN" altLang="en-US" sz="2800" dirty="0"/>
            </a:p>
          </p:txBody>
        </p:sp>
        <p:sp>
          <p:nvSpPr>
            <p:cNvPr id="17" name="Line 27"/>
            <p:cNvSpPr>
              <a:spLocks noChangeShapeType="1"/>
            </p:cNvSpPr>
            <p:nvPr/>
          </p:nvSpPr>
          <p:spPr bwMode="auto">
            <a:xfrm flipV="1">
              <a:off x="2144215" y="1767566"/>
              <a:ext cx="682144" cy="4725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Text Box 9"/>
            <p:cNvSpPr txBox="1">
              <a:spLocks noChangeArrowheads="1"/>
            </p:cNvSpPr>
            <p:nvPr/>
          </p:nvSpPr>
          <p:spPr bwMode="auto">
            <a:xfrm>
              <a:off x="2283669" y="1633404"/>
              <a:ext cx="268723"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1</a:t>
              </a:r>
              <a:endParaRPr lang="en-US" altLang="zh-CN" sz="2400" dirty="0"/>
            </a:p>
          </p:txBody>
        </p:sp>
        <p:sp>
          <p:nvSpPr>
            <p:cNvPr id="19" name="Text Box 7"/>
            <p:cNvSpPr txBox="1">
              <a:spLocks noChangeArrowheads="1"/>
            </p:cNvSpPr>
            <p:nvPr/>
          </p:nvSpPr>
          <p:spPr bwMode="auto">
            <a:xfrm>
              <a:off x="2269624" y="2835586"/>
              <a:ext cx="266139" cy="36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2</a:t>
              </a:r>
              <a:endParaRPr lang="en-US" altLang="zh-CN" sz="2400" dirty="0"/>
            </a:p>
          </p:txBody>
        </p:sp>
        <p:sp>
          <p:nvSpPr>
            <p:cNvPr id="20" name="Text Box 8"/>
            <p:cNvSpPr txBox="1">
              <a:spLocks noChangeArrowheads="1"/>
            </p:cNvSpPr>
            <p:nvPr/>
          </p:nvSpPr>
          <p:spPr bwMode="auto">
            <a:xfrm>
              <a:off x="3989525" y="1212158"/>
              <a:ext cx="319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11</a:t>
              </a:r>
              <a:endParaRPr lang="en-US" altLang="zh-CN" sz="2400" dirty="0"/>
            </a:p>
          </p:txBody>
        </p:sp>
        <p:sp>
          <p:nvSpPr>
            <p:cNvPr id="21" name="Text Box 10"/>
            <p:cNvSpPr txBox="1">
              <a:spLocks noChangeArrowheads="1"/>
            </p:cNvSpPr>
            <p:nvPr/>
          </p:nvSpPr>
          <p:spPr bwMode="auto">
            <a:xfrm>
              <a:off x="4030950" y="2206129"/>
              <a:ext cx="266139" cy="36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9</a:t>
              </a:r>
              <a:endParaRPr lang="en-US" altLang="zh-CN" sz="2400" dirty="0"/>
            </a:p>
          </p:txBody>
        </p:sp>
        <p:sp>
          <p:nvSpPr>
            <p:cNvPr id="22" name="Text Box 11"/>
            <p:cNvSpPr txBox="1">
              <a:spLocks noChangeArrowheads="1"/>
            </p:cNvSpPr>
            <p:nvPr/>
          </p:nvSpPr>
          <p:spPr bwMode="auto">
            <a:xfrm>
              <a:off x="2878774" y="2282138"/>
              <a:ext cx="266139"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6</a:t>
              </a:r>
              <a:endParaRPr lang="en-US" altLang="zh-CN" sz="2400" dirty="0"/>
            </a:p>
          </p:txBody>
        </p:sp>
        <p:sp>
          <p:nvSpPr>
            <p:cNvPr id="23" name="Line 28"/>
            <p:cNvSpPr>
              <a:spLocks noChangeShapeType="1"/>
            </p:cNvSpPr>
            <p:nvPr/>
          </p:nvSpPr>
          <p:spPr bwMode="auto">
            <a:xfrm>
              <a:off x="2121698" y="2555196"/>
              <a:ext cx="682144" cy="6300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Line 29"/>
            <p:cNvSpPr>
              <a:spLocks noChangeShapeType="1"/>
            </p:cNvSpPr>
            <p:nvPr/>
          </p:nvSpPr>
          <p:spPr bwMode="auto">
            <a:xfrm>
              <a:off x="3389235" y="1641292"/>
              <a:ext cx="1533386" cy="64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Line 30"/>
            <p:cNvSpPr>
              <a:spLocks noChangeShapeType="1"/>
            </p:cNvSpPr>
            <p:nvPr/>
          </p:nvSpPr>
          <p:spPr bwMode="auto">
            <a:xfrm>
              <a:off x="3090808" y="1934840"/>
              <a:ext cx="5012" cy="106047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Line 31"/>
            <p:cNvSpPr>
              <a:spLocks noChangeShapeType="1"/>
            </p:cNvSpPr>
            <p:nvPr/>
          </p:nvSpPr>
          <p:spPr bwMode="auto">
            <a:xfrm flipV="1">
              <a:off x="3367115" y="1892182"/>
              <a:ext cx="1621751" cy="12365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 name="Line 34"/>
            <p:cNvSpPr>
              <a:spLocks noChangeShapeType="1"/>
            </p:cNvSpPr>
            <p:nvPr/>
          </p:nvSpPr>
          <p:spPr bwMode="auto">
            <a:xfrm flipV="1">
              <a:off x="5508787" y="2630435"/>
              <a:ext cx="806170" cy="6300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 name="Line 35"/>
            <p:cNvSpPr>
              <a:spLocks noChangeShapeType="1"/>
            </p:cNvSpPr>
            <p:nvPr/>
          </p:nvSpPr>
          <p:spPr bwMode="auto">
            <a:xfrm>
              <a:off x="5511746" y="1722293"/>
              <a:ext cx="806170" cy="70879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 name="Text Box 36"/>
            <p:cNvSpPr txBox="1">
              <a:spLocks noChangeArrowheads="1"/>
            </p:cNvSpPr>
            <p:nvPr/>
          </p:nvSpPr>
          <p:spPr bwMode="auto">
            <a:xfrm>
              <a:off x="5282194" y="2264555"/>
              <a:ext cx="267431"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7</a:t>
              </a:r>
              <a:endParaRPr lang="en-US" altLang="zh-CN" sz="2400" dirty="0"/>
            </a:p>
          </p:txBody>
        </p:sp>
        <p:sp>
          <p:nvSpPr>
            <p:cNvPr id="30" name="Text Box 37"/>
            <p:cNvSpPr txBox="1">
              <a:spLocks noChangeArrowheads="1"/>
            </p:cNvSpPr>
            <p:nvPr/>
          </p:nvSpPr>
          <p:spPr bwMode="auto">
            <a:xfrm>
              <a:off x="5898427" y="2916371"/>
              <a:ext cx="267431"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4</a:t>
              </a:r>
              <a:endParaRPr lang="en-US" altLang="zh-CN" sz="2400" dirty="0"/>
            </a:p>
          </p:txBody>
        </p:sp>
        <p:sp>
          <p:nvSpPr>
            <p:cNvPr id="31" name="Text Box 38"/>
            <p:cNvSpPr txBox="1">
              <a:spLocks noChangeArrowheads="1"/>
            </p:cNvSpPr>
            <p:nvPr/>
          </p:nvSpPr>
          <p:spPr bwMode="auto">
            <a:xfrm>
              <a:off x="4044920" y="3397960"/>
              <a:ext cx="3626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13</a:t>
              </a:r>
              <a:endParaRPr lang="en-US" altLang="zh-CN" sz="2400" dirty="0"/>
            </a:p>
          </p:txBody>
        </p:sp>
        <p:sp>
          <p:nvSpPr>
            <p:cNvPr id="32" name="Text Box 39"/>
            <p:cNvSpPr txBox="1">
              <a:spLocks noChangeArrowheads="1"/>
            </p:cNvSpPr>
            <p:nvPr/>
          </p:nvSpPr>
          <p:spPr bwMode="auto">
            <a:xfrm>
              <a:off x="5888411" y="1641292"/>
              <a:ext cx="267431"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3</a:t>
              </a:r>
              <a:endParaRPr lang="en-US" altLang="zh-CN" sz="2400" dirty="0"/>
            </a:p>
          </p:txBody>
        </p:sp>
        <p:sp>
          <p:nvSpPr>
            <p:cNvPr id="33" name="Line 30"/>
            <p:cNvSpPr>
              <a:spLocks noChangeShapeType="1"/>
            </p:cNvSpPr>
            <p:nvPr/>
          </p:nvSpPr>
          <p:spPr bwMode="auto">
            <a:xfrm>
              <a:off x="5204555" y="1941918"/>
              <a:ext cx="5012" cy="106047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Line 29"/>
            <p:cNvSpPr>
              <a:spLocks noChangeShapeType="1"/>
            </p:cNvSpPr>
            <p:nvPr/>
          </p:nvSpPr>
          <p:spPr bwMode="auto">
            <a:xfrm>
              <a:off x="3387733" y="3303552"/>
              <a:ext cx="1533386" cy="64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5" name="文本框 34"/>
          <p:cNvSpPr txBox="1"/>
          <p:nvPr/>
        </p:nvSpPr>
        <p:spPr>
          <a:xfrm>
            <a:off x="1587935" y="3233034"/>
            <a:ext cx="402674" cy="523220"/>
          </a:xfrm>
          <a:prstGeom prst="rect">
            <a:avLst/>
          </a:prstGeom>
          <a:noFill/>
        </p:spPr>
        <p:txBody>
          <a:bodyPr wrap="none" rtlCol="0">
            <a:spAutoFit/>
          </a:bodyPr>
          <a:lstStyle/>
          <a:p>
            <a:r>
              <a:rPr lang="en-US" altLang="zh-CN" sz="2800" b="1" dirty="0" smtClean="0">
                <a:solidFill>
                  <a:srgbClr val="FF0000"/>
                </a:solidFill>
              </a:rPr>
              <a:t>A</a:t>
            </a:r>
            <a:endParaRPr lang="zh-CN" altLang="en-US" sz="2800" b="1" dirty="0">
              <a:solidFill>
                <a:srgbClr val="FF0000"/>
              </a:solidFill>
            </a:endParaRPr>
          </a:p>
        </p:txBody>
      </p:sp>
      <p:sp>
        <p:nvSpPr>
          <p:cNvPr id="36" name="Line 27"/>
          <p:cNvSpPr>
            <a:spLocks noChangeShapeType="1"/>
          </p:cNvSpPr>
          <p:nvPr/>
        </p:nvSpPr>
        <p:spPr bwMode="auto">
          <a:xfrm flipV="1">
            <a:off x="2046797" y="2908450"/>
            <a:ext cx="682144" cy="472527"/>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37" name="文本框 36"/>
          <p:cNvSpPr txBox="1"/>
          <p:nvPr/>
        </p:nvSpPr>
        <p:spPr>
          <a:xfrm>
            <a:off x="2796863" y="2512678"/>
            <a:ext cx="386644" cy="523220"/>
          </a:xfrm>
          <a:prstGeom prst="rect">
            <a:avLst/>
          </a:prstGeom>
          <a:noFill/>
        </p:spPr>
        <p:txBody>
          <a:bodyPr wrap="none" rtlCol="0">
            <a:spAutoFit/>
          </a:bodyPr>
          <a:lstStyle/>
          <a:p>
            <a:r>
              <a:rPr lang="en-US" altLang="zh-CN" sz="2800" b="1" dirty="0">
                <a:solidFill>
                  <a:srgbClr val="FF0000"/>
                </a:solidFill>
              </a:rPr>
              <a:t>B</a:t>
            </a:r>
            <a:endParaRPr lang="zh-CN" altLang="en-US" sz="2800" b="1" dirty="0">
              <a:solidFill>
                <a:srgbClr val="FF0000"/>
              </a:solidFill>
            </a:endParaRPr>
          </a:p>
        </p:txBody>
      </p:sp>
      <p:sp>
        <p:nvSpPr>
          <p:cNvPr id="38" name="Line 28"/>
          <p:cNvSpPr>
            <a:spLocks noChangeShapeType="1"/>
          </p:cNvSpPr>
          <p:nvPr/>
        </p:nvSpPr>
        <p:spPr bwMode="auto">
          <a:xfrm>
            <a:off x="2003732" y="3685806"/>
            <a:ext cx="682144" cy="630036"/>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文本框 38"/>
          <p:cNvSpPr txBox="1"/>
          <p:nvPr/>
        </p:nvSpPr>
        <p:spPr>
          <a:xfrm>
            <a:off x="2794191" y="4167972"/>
            <a:ext cx="375424" cy="523220"/>
          </a:xfrm>
          <a:prstGeom prst="rect">
            <a:avLst/>
          </a:prstGeom>
          <a:noFill/>
        </p:spPr>
        <p:txBody>
          <a:bodyPr wrap="none" rtlCol="0">
            <a:spAutoFit/>
          </a:bodyPr>
          <a:lstStyle/>
          <a:p>
            <a:r>
              <a:rPr lang="en-US" altLang="zh-CN" sz="2800" b="1" dirty="0">
                <a:solidFill>
                  <a:srgbClr val="FF0000"/>
                </a:solidFill>
              </a:rPr>
              <a:t>C</a:t>
            </a:r>
            <a:endParaRPr lang="zh-CN" altLang="en-US" sz="2800" b="1" dirty="0">
              <a:solidFill>
                <a:srgbClr val="FF0000"/>
              </a:solidFill>
            </a:endParaRPr>
          </a:p>
        </p:txBody>
      </p:sp>
      <p:graphicFrame>
        <p:nvGraphicFramePr>
          <p:cNvPr id="52" name="Group 58"/>
          <p:cNvGraphicFramePr>
            <a:graphicFrameLocks noGrp="1"/>
          </p:cNvGraphicFramePr>
          <p:nvPr/>
        </p:nvGraphicFramePr>
        <p:xfrm>
          <a:off x="2495633" y="1750483"/>
          <a:ext cx="2969260" cy="394970"/>
        </p:xfrm>
        <a:graphic>
          <a:graphicData uri="http://schemas.openxmlformats.org/drawingml/2006/table">
            <a:tbl>
              <a:tblPr/>
              <a:tblGrid>
                <a:gridCol w="507365"/>
                <a:gridCol w="506730"/>
                <a:gridCol w="507365"/>
                <a:gridCol w="507365"/>
                <a:gridCol w="454660"/>
                <a:gridCol w="485775"/>
              </a:tblGrid>
              <a:tr h="39497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B</a:t>
                      </a:r>
                      <a:endPar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a:t>
                      </a:r>
                      <a:endPar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53" name="Group 59"/>
          <p:cNvGraphicFramePr>
            <a:graphicFrameLocks noGrp="1"/>
          </p:cNvGraphicFramePr>
          <p:nvPr/>
        </p:nvGraphicFramePr>
        <p:xfrm>
          <a:off x="2495633" y="1156333"/>
          <a:ext cx="2915285" cy="388620"/>
        </p:xfrm>
        <a:graphic>
          <a:graphicData uri="http://schemas.openxmlformats.org/drawingml/2006/table">
            <a:tbl>
              <a:tblPr/>
              <a:tblGrid>
                <a:gridCol w="502285"/>
                <a:gridCol w="502285"/>
                <a:gridCol w="501650"/>
                <a:gridCol w="502285"/>
                <a:gridCol w="502285"/>
                <a:gridCol w="404495"/>
              </a:tblGrid>
              <a:tr h="38862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endPar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楷体_GB2312"/>
                          <a:ea typeface="楷体_GB2312"/>
                          <a:cs typeface="楷体_GB2312"/>
                        </a:rPr>
                        <a:t>0</a:t>
                      </a:r>
                      <a:endParaRPr kumimoji="0" lang="en-US" altLang="zh-CN" sz="1800" b="1" i="0" u="none" strike="noStrike" cap="none" normalizeH="0" baseline="0" dirty="0" smtClean="0">
                        <a:ln>
                          <a:noFill/>
                        </a:ln>
                        <a:solidFill>
                          <a:schemeClr val="tx1"/>
                        </a:solidFill>
                        <a:effectLst/>
                        <a:latin typeface="楷体_GB2312"/>
                        <a:ea typeface="楷体_GB2312"/>
                        <a:cs typeface="楷体_GB231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endPar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11</a:t>
                      </a:r>
                      <a:endPar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endParaRPr kumimoji="0" lang="en-US" altLang="zh-CN" sz="2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54" name="Text Box 53"/>
          <p:cNvSpPr txBox="1"/>
          <p:nvPr/>
        </p:nvSpPr>
        <p:spPr>
          <a:xfrm>
            <a:off x="204661" y="1093985"/>
            <a:ext cx="2241749" cy="4001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dirty="0" err="1">
                <a:solidFill>
                  <a:srgbClr val="FF0000"/>
                </a:solidFill>
              </a:rPr>
              <a:t>Closedge</a:t>
            </a:r>
            <a:r>
              <a:rPr lang="en-US" altLang="zh-CN" sz="2000" b="1" dirty="0">
                <a:solidFill>
                  <a:srgbClr val="FF0000"/>
                </a:solidFill>
              </a:rPr>
              <a:t>[</a:t>
            </a:r>
            <a:r>
              <a:rPr lang="en-US" altLang="zh-CN" sz="2000" b="1" dirty="0" err="1">
                <a:solidFill>
                  <a:srgbClr val="FF0000"/>
                </a:solidFill>
              </a:rPr>
              <a:t>i</a:t>
            </a:r>
            <a:r>
              <a:rPr lang="en-US" altLang="zh-CN" sz="2000" b="1" dirty="0" smtClean="0">
                <a:solidFill>
                  <a:srgbClr val="FF0000"/>
                </a:solidFill>
              </a:rPr>
              <a:t>].</a:t>
            </a:r>
            <a:r>
              <a:rPr lang="en-US" altLang="zh-CN" sz="2000" b="1" dirty="0" err="1" smtClean="0">
                <a:solidFill>
                  <a:srgbClr val="FF0000"/>
                </a:solidFill>
              </a:rPr>
              <a:t>l</a:t>
            </a:r>
            <a:r>
              <a:rPr lang="en-US" altLang="zh-CN" sz="2000" b="1" dirty="0" err="1" smtClean="0">
                <a:solidFill>
                  <a:srgbClr val="FF0000"/>
                </a:solidFill>
              </a:rPr>
              <a:t>owcost</a:t>
            </a:r>
            <a:endParaRPr lang="en-US" altLang="zh-CN" sz="2400" b="1" dirty="0">
              <a:solidFill>
                <a:srgbClr val="FF0000"/>
              </a:solidFill>
            </a:endParaRPr>
          </a:p>
        </p:txBody>
      </p:sp>
      <p:sp>
        <p:nvSpPr>
          <p:cNvPr id="55" name="Text Box 54"/>
          <p:cNvSpPr txBox="1"/>
          <p:nvPr/>
        </p:nvSpPr>
        <p:spPr>
          <a:xfrm>
            <a:off x="176086" y="1688106"/>
            <a:ext cx="2253695" cy="4001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dirty="0" err="1">
                <a:solidFill>
                  <a:srgbClr val="FF0000"/>
                </a:solidFill>
              </a:rPr>
              <a:t>Closedge</a:t>
            </a:r>
            <a:r>
              <a:rPr lang="en-US" altLang="zh-CN" sz="2000" b="1" dirty="0">
                <a:solidFill>
                  <a:srgbClr val="FF0000"/>
                </a:solidFill>
              </a:rPr>
              <a:t>[</a:t>
            </a:r>
            <a:r>
              <a:rPr lang="en-US" altLang="zh-CN" sz="2000" b="1" dirty="0" err="1">
                <a:solidFill>
                  <a:srgbClr val="FF0000"/>
                </a:solidFill>
              </a:rPr>
              <a:t>i</a:t>
            </a:r>
            <a:r>
              <a:rPr lang="en-US" altLang="zh-CN" sz="2000" b="1" dirty="0">
                <a:solidFill>
                  <a:srgbClr val="FF0000"/>
                </a:solidFill>
              </a:rPr>
              <a:t>]. </a:t>
            </a:r>
            <a:r>
              <a:rPr lang="en-US" altLang="zh-CN" sz="2000" b="1" dirty="0" err="1" smtClean="0">
                <a:solidFill>
                  <a:srgbClr val="FF0000"/>
                </a:solidFill>
              </a:rPr>
              <a:t>adjvex</a:t>
            </a:r>
            <a:endParaRPr lang="en-US" altLang="zh-CN" sz="2400" b="1" dirty="0">
              <a:solidFill>
                <a:srgbClr val="FF0000"/>
              </a:solidFill>
            </a:endParaRPr>
          </a:p>
        </p:txBody>
      </p:sp>
      <p:sp>
        <p:nvSpPr>
          <p:cNvPr id="56" name="Text Box 90"/>
          <p:cNvSpPr txBox="1"/>
          <p:nvPr/>
        </p:nvSpPr>
        <p:spPr>
          <a:xfrm>
            <a:off x="5690273" y="1375951"/>
            <a:ext cx="2051447" cy="645160"/>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zh-CN" altLang="en-US" sz="1800" b="1" dirty="0"/>
              <a:t>更新</a:t>
            </a:r>
            <a:r>
              <a:rPr lang="en-US" altLang="zh-CN" sz="1800" b="1" dirty="0"/>
              <a:t>s</a:t>
            </a:r>
            <a:r>
              <a:rPr lang="zh-CN" altLang="en-US" sz="1800" b="1" dirty="0"/>
              <a:t>外的点到</a:t>
            </a:r>
            <a:r>
              <a:rPr lang="en-US" altLang="zh-CN" sz="1800" b="1" dirty="0"/>
              <a:t>s</a:t>
            </a:r>
            <a:r>
              <a:rPr lang="zh-CN" altLang="en-US" sz="1800" b="1" dirty="0"/>
              <a:t>的距离及最近顶点</a:t>
            </a:r>
            <a:endParaRPr lang="zh-CN" altLang="en-US" sz="1800" b="1" dirty="0"/>
          </a:p>
        </p:txBody>
      </p:sp>
      <p:sp>
        <p:nvSpPr>
          <p:cNvPr id="57" name="Text Box 91"/>
          <p:cNvSpPr txBox="1"/>
          <p:nvPr/>
        </p:nvSpPr>
        <p:spPr>
          <a:xfrm>
            <a:off x="3528721" y="1166527"/>
            <a:ext cx="432197" cy="368300"/>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800" b="1" dirty="0"/>
              <a:t>0</a:t>
            </a:r>
            <a:endParaRPr lang="en-US" altLang="zh-CN" sz="1800" b="1" dirty="0"/>
          </a:p>
        </p:txBody>
      </p:sp>
      <p:sp>
        <p:nvSpPr>
          <p:cNvPr id="58" name="Text Box 92"/>
          <p:cNvSpPr txBox="1"/>
          <p:nvPr/>
        </p:nvSpPr>
        <p:spPr>
          <a:xfrm>
            <a:off x="4045843" y="1166527"/>
            <a:ext cx="432197" cy="368300"/>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800" b="1" dirty="0"/>
              <a:t>9</a:t>
            </a:r>
            <a:endParaRPr lang="en-US" altLang="zh-CN" sz="1800" b="1" dirty="0"/>
          </a:p>
        </p:txBody>
      </p:sp>
      <p:sp>
        <p:nvSpPr>
          <p:cNvPr id="59" name="Text Box 93"/>
          <p:cNvSpPr txBox="1"/>
          <p:nvPr/>
        </p:nvSpPr>
        <p:spPr>
          <a:xfrm>
            <a:off x="4054571" y="1768531"/>
            <a:ext cx="432197" cy="368300"/>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800" b="1" dirty="0"/>
              <a:t>C</a:t>
            </a:r>
            <a:endParaRPr lang="en-US" altLang="zh-CN" sz="1800" b="1" dirty="0"/>
          </a:p>
        </p:txBody>
      </p:sp>
      <p:sp>
        <p:nvSpPr>
          <p:cNvPr id="60" name="Text Box 94"/>
          <p:cNvSpPr txBox="1"/>
          <p:nvPr/>
        </p:nvSpPr>
        <p:spPr>
          <a:xfrm>
            <a:off x="4546696" y="1166527"/>
            <a:ext cx="432197" cy="368300"/>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800" b="1" dirty="0"/>
              <a:t>13</a:t>
            </a:r>
            <a:endParaRPr lang="en-US" altLang="zh-CN" sz="1800" b="1" dirty="0"/>
          </a:p>
        </p:txBody>
      </p:sp>
      <p:sp>
        <p:nvSpPr>
          <p:cNvPr id="61" name="Text Box 95"/>
          <p:cNvSpPr txBox="1"/>
          <p:nvPr/>
        </p:nvSpPr>
        <p:spPr>
          <a:xfrm>
            <a:off x="4537638" y="1768337"/>
            <a:ext cx="432197" cy="368300"/>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800" b="1" dirty="0"/>
              <a:t>C</a:t>
            </a:r>
            <a:endParaRPr lang="en-US" altLang="zh-CN" sz="1800" b="1" dirty="0"/>
          </a:p>
        </p:txBody>
      </p:sp>
      <p:sp>
        <p:nvSpPr>
          <p:cNvPr id="62" name="文本框 61"/>
          <p:cNvSpPr txBox="1"/>
          <p:nvPr/>
        </p:nvSpPr>
        <p:spPr>
          <a:xfrm>
            <a:off x="1880910" y="583557"/>
            <a:ext cx="6589322" cy="415498"/>
          </a:xfrm>
          <a:prstGeom prst="rect">
            <a:avLst/>
          </a:prstGeom>
          <a:noFill/>
        </p:spPr>
        <p:txBody>
          <a:bodyPr wrap="square" rtlCol="0">
            <a:spAutoFit/>
          </a:bodyPr>
          <a:lstStyle/>
          <a:p>
            <a:r>
              <a:rPr lang="zh-CN" altLang="en-US" sz="2100" b="1" dirty="0" smtClean="0">
                <a:latin typeface="宋体" panose="02010600030101010101" pitchFamily="2" charset="-122"/>
                <a:ea typeface="华文楷体" panose="02010600040101010101" pitchFamily="2" charset="-122"/>
              </a:rPr>
              <a:t>（</a:t>
            </a:r>
            <a:r>
              <a:rPr lang="en-US" altLang="zh-CN" sz="2100" b="1" dirty="0" smtClean="0">
                <a:latin typeface="宋体" panose="02010600030101010101" pitchFamily="2" charset="-122"/>
                <a:ea typeface="华文楷体" panose="02010600040101010101" pitchFamily="2" charset="-122"/>
              </a:rPr>
              <a:t>3</a:t>
            </a:r>
            <a:r>
              <a:rPr lang="zh-CN" altLang="en-US" sz="2100" b="1" dirty="0" smtClean="0">
                <a:latin typeface="宋体" panose="02010600030101010101" pitchFamily="2" charset="-122"/>
                <a:ea typeface="华文楷体" panose="02010600040101010101" pitchFamily="2" charset="-122"/>
              </a:rPr>
              <a:t>）</a:t>
            </a:r>
            <a:r>
              <a:rPr lang="zh-CN" altLang="en-US" sz="2100" b="1" dirty="0">
                <a:latin typeface="宋体" panose="02010600030101010101" pitchFamily="2" charset="-122"/>
                <a:ea typeface="华文楷体" panose="02010600040101010101" pitchFamily="2" charset="-122"/>
              </a:rPr>
              <a:t>在</a:t>
            </a:r>
            <a:r>
              <a:rPr lang="en-US" altLang="zh-CN" sz="2100" b="1" dirty="0" smtClean="0">
                <a:latin typeface="宋体" panose="02010600030101010101" pitchFamily="2" charset="-122"/>
                <a:ea typeface="华文楷体" panose="02010600040101010101" pitchFamily="2" charset="-122"/>
              </a:rPr>
              <a:t>S</a:t>
            </a:r>
            <a:r>
              <a:rPr lang="zh-CN" altLang="en-US" sz="2100" b="1" dirty="0" smtClean="0">
                <a:latin typeface="宋体" panose="02010600030101010101" pitchFamily="2" charset="-122"/>
                <a:ea typeface="华文楷体" panose="02010600040101010101" pitchFamily="2" charset="-122"/>
              </a:rPr>
              <a:t>外</a:t>
            </a:r>
            <a:r>
              <a:rPr lang="zh-CN" altLang="en-US" sz="2100" b="1" dirty="0">
                <a:latin typeface="宋体" panose="02010600030101010101" pitchFamily="2" charset="-122"/>
                <a:ea typeface="华文楷体" panose="02010600040101010101" pitchFamily="2" charset="-122"/>
              </a:rPr>
              <a:t>的顶点中选择</a:t>
            </a:r>
            <a:r>
              <a:rPr lang="zh-CN" altLang="en-US" sz="2100" b="1" dirty="0" smtClean="0">
                <a:latin typeface="宋体" panose="02010600030101010101" pitchFamily="2" charset="-122"/>
                <a:ea typeface="华文楷体" panose="02010600040101010101" pitchFamily="2" charset="-122"/>
              </a:rPr>
              <a:t>顶点</a:t>
            </a:r>
            <a:r>
              <a:rPr lang="en-US" altLang="zh-CN" sz="2100" b="1" dirty="0">
                <a:latin typeface="宋体" panose="02010600030101010101" pitchFamily="2" charset="-122"/>
                <a:ea typeface="华文楷体" panose="02010600040101010101" pitchFamily="2" charset="-122"/>
              </a:rPr>
              <a:t>C</a:t>
            </a:r>
            <a:r>
              <a:rPr lang="zh-CN" altLang="en-US" sz="2100" b="1" dirty="0" smtClean="0">
                <a:latin typeface="宋体" panose="02010600030101010101" pitchFamily="2" charset="-122"/>
                <a:ea typeface="华文楷体" panose="02010600040101010101" pitchFamily="2" charset="-122"/>
              </a:rPr>
              <a:t>加入</a:t>
            </a:r>
            <a:r>
              <a:rPr lang="en-US" altLang="zh-CN" sz="2100" b="1" dirty="0" smtClean="0">
                <a:latin typeface="宋体" panose="02010600030101010101" pitchFamily="2" charset="-122"/>
                <a:ea typeface="华文楷体" panose="02010600040101010101" pitchFamily="2" charset="-122"/>
              </a:rPr>
              <a:t>S</a:t>
            </a:r>
            <a:r>
              <a:rPr lang="zh-CN" altLang="en-US" sz="2100" b="1" dirty="0" smtClean="0">
                <a:latin typeface="宋体" panose="02010600030101010101" pitchFamily="2" charset="-122"/>
                <a:ea typeface="华文楷体" panose="02010600040101010101" pitchFamily="2" charset="-122"/>
              </a:rPr>
              <a:t>。</a:t>
            </a:r>
            <a:r>
              <a:rPr lang="en-US" altLang="zh-CN" sz="2100" b="1" dirty="0" smtClean="0">
                <a:solidFill>
                  <a:srgbClr val="FF0000"/>
                </a:solidFill>
                <a:latin typeface="宋体" panose="02010600030101010101" pitchFamily="2" charset="-122"/>
                <a:ea typeface="华文楷体" panose="02010600040101010101" pitchFamily="2" charset="-122"/>
              </a:rPr>
              <a:t> </a:t>
            </a:r>
            <a:r>
              <a:rPr lang="en-US" altLang="zh-CN" sz="2100" b="1" dirty="0" smtClean="0">
                <a:solidFill>
                  <a:srgbClr val="FF0000"/>
                </a:solidFill>
                <a:latin typeface="宋体" panose="02010600030101010101" pitchFamily="2" charset="-122"/>
                <a:ea typeface="华文楷体" panose="02010600040101010101" pitchFamily="2" charset="-122"/>
              </a:rPr>
              <a:t>S={A,</a:t>
            </a:r>
            <a:r>
              <a:rPr lang="en-US" altLang="zh-CN" sz="2100" b="1" dirty="0" smtClean="0">
                <a:solidFill>
                  <a:srgbClr val="FF0000"/>
                </a:solidFill>
                <a:latin typeface="宋体" panose="02010600030101010101" pitchFamily="2" charset="-122"/>
                <a:ea typeface="华文楷体" panose="02010600040101010101" pitchFamily="2" charset="-122"/>
              </a:rPr>
              <a:t>B,C</a:t>
            </a:r>
            <a:r>
              <a:rPr lang="en-US" altLang="zh-CN" sz="2100" b="1" dirty="0" smtClean="0">
                <a:solidFill>
                  <a:srgbClr val="FF0000"/>
                </a:solidFill>
                <a:latin typeface="宋体" panose="02010600030101010101" pitchFamily="2" charset="-122"/>
                <a:ea typeface="华文楷体" panose="02010600040101010101" pitchFamily="2" charset="-122"/>
              </a:rPr>
              <a:t> </a:t>
            </a:r>
            <a:r>
              <a:rPr lang="en-US" altLang="zh-CN" sz="2100" b="1" dirty="0">
                <a:solidFill>
                  <a:srgbClr val="FF0000"/>
                </a:solidFill>
                <a:latin typeface="宋体" panose="02010600030101010101" pitchFamily="2" charset="-122"/>
                <a:ea typeface="华文楷体" panose="02010600040101010101" pitchFamily="2" charset="-122"/>
              </a:rPr>
              <a:t>}</a:t>
            </a:r>
            <a:endParaRPr lang="zh-CN" altLang="en-US" sz="2100" b="1" dirty="0">
              <a:solidFill>
                <a:srgbClr val="FF0000"/>
              </a:solidFill>
              <a:latin typeface="宋体" panose="0201060003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par>
                          <p:cTn id="12" fill="hold">
                            <p:stCondLst>
                              <p:cond delay="1500"/>
                            </p:stCondLst>
                            <p:childTnLst>
                              <p:par>
                                <p:cTn id="13" presetID="1" presetClass="entr" presetSubtype="0"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blinds(horizontal)">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blinds(horizontal)">
                                      <p:cBhvr>
                                        <p:cTn id="24" dur="500"/>
                                        <p:tgtEl>
                                          <p:spTgt spid="5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blinds(horizontal)">
                                      <p:cBhvr>
                                        <p:cTn id="29" dur="500"/>
                                        <p:tgtEl>
                                          <p:spTgt spid="58"/>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blinds(horizontal)">
                                      <p:cBhvr>
                                        <p:cTn id="34" dur="500"/>
                                        <p:tgtEl>
                                          <p:spTgt spid="5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blinds(horizontal)">
                                      <p:cBhvr>
                                        <p:cTn id="39" dur="500"/>
                                        <p:tgtEl>
                                          <p:spTgt spid="6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blinds(horizontal)">
                                      <p:cBhvr>
                                        <p:cTn id="4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P spid="39" grpId="0"/>
      <p:bldP spid="56" grpId="0" bldLvl="0" animBg="1"/>
      <p:bldP spid="57" grpId="0" bldLvl="0" animBg="1"/>
      <p:bldP spid="58" grpId="0" bldLvl="0" animBg="1"/>
      <p:bldP spid="59" grpId="0" bldLvl="0" animBg="1"/>
      <p:bldP spid="60" grpId="0" bldLvl="0" animBg="1"/>
      <p:bldP spid="61" grpId="0" bldLvl="0" animBg="1"/>
      <p:bldP spid="6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实现过程：</a:t>
            </a:r>
            <a:endParaRPr lang="zh-CN" altLang="en-US" dirty="0"/>
          </a:p>
        </p:txBody>
      </p:sp>
      <p:sp>
        <p:nvSpPr>
          <p:cNvPr id="3" name="标题 2"/>
          <p:cNvSpPr>
            <a:spLocks noGrp="1"/>
          </p:cNvSpPr>
          <p:nvPr>
            <p:ph type="title"/>
          </p:nvPr>
        </p:nvSpPr>
        <p:spPr/>
        <p:txBody>
          <a:bodyPr/>
          <a:lstStyle/>
          <a:p>
            <a:r>
              <a:rPr lang="en-US" altLang="zh-CN" dirty="0">
                <a:solidFill>
                  <a:srgbClr val="002060"/>
                </a:solidFill>
              </a:rPr>
              <a:t>7.4 </a:t>
            </a:r>
            <a:r>
              <a:rPr lang="zh-CN" altLang="en-US" dirty="0">
                <a:solidFill>
                  <a:srgbClr val="002060"/>
                </a:solidFill>
              </a:rPr>
              <a:t>图的连通性问题</a:t>
            </a:r>
            <a:endParaRPr lang="zh-CN" altLang="en-US" dirty="0"/>
          </a:p>
        </p:txBody>
      </p:sp>
      <p:grpSp>
        <p:nvGrpSpPr>
          <p:cNvPr id="4" name="组合 3"/>
          <p:cNvGrpSpPr/>
          <p:nvPr/>
        </p:nvGrpSpPr>
        <p:grpSpPr>
          <a:xfrm>
            <a:off x="1476238" y="2354752"/>
            <a:ext cx="5328638" cy="2555134"/>
            <a:chOff x="1582220" y="1212158"/>
            <a:chExt cx="5328638" cy="2555134"/>
          </a:xfrm>
        </p:grpSpPr>
        <p:sp>
          <p:nvSpPr>
            <p:cNvPr id="5" name="椭圆 4"/>
            <p:cNvSpPr/>
            <p:nvPr/>
          </p:nvSpPr>
          <p:spPr>
            <a:xfrm>
              <a:off x="1582220" y="2092697"/>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93917" y="2092697"/>
              <a:ext cx="393056" cy="523220"/>
            </a:xfrm>
            <a:prstGeom prst="rect">
              <a:avLst/>
            </a:prstGeom>
            <a:noFill/>
          </p:spPr>
          <p:txBody>
            <a:bodyPr wrap="none" rtlCol="0">
              <a:spAutoFit/>
            </a:bodyPr>
            <a:lstStyle/>
            <a:p>
              <a:r>
                <a:rPr lang="en-US" altLang="zh-CN" sz="2800" dirty="0" smtClean="0"/>
                <a:t>A</a:t>
              </a:r>
              <a:endParaRPr lang="zh-CN" altLang="en-US" sz="2800" dirty="0"/>
            </a:p>
          </p:txBody>
        </p:sp>
        <p:sp>
          <p:nvSpPr>
            <p:cNvPr id="7" name="椭圆 6"/>
            <p:cNvSpPr/>
            <p:nvPr/>
          </p:nvSpPr>
          <p:spPr>
            <a:xfrm>
              <a:off x="2792858" y="1371794"/>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904555" y="1371794"/>
              <a:ext cx="380232" cy="523220"/>
            </a:xfrm>
            <a:prstGeom prst="rect">
              <a:avLst/>
            </a:prstGeom>
            <a:noFill/>
          </p:spPr>
          <p:txBody>
            <a:bodyPr wrap="none" rtlCol="0">
              <a:spAutoFit/>
            </a:bodyPr>
            <a:lstStyle/>
            <a:p>
              <a:r>
                <a:rPr lang="en-US" altLang="zh-CN" sz="2800" dirty="0"/>
                <a:t>B</a:t>
              </a:r>
              <a:endParaRPr lang="zh-CN" altLang="en-US" sz="2800" dirty="0"/>
            </a:p>
          </p:txBody>
        </p:sp>
        <p:sp>
          <p:nvSpPr>
            <p:cNvPr id="9" name="椭圆 8"/>
            <p:cNvSpPr/>
            <p:nvPr/>
          </p:nvSpPr>
          <p:spPr>
            <a:xfrm>
              <a:off x="2792858" y="3025378"/>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903096" y="3025378"/>
              <a:ext cx="375424" cy="523220"/>
            </a:xfrm>
            <a:prstGeom prst="rect">
              <a:avLst/>
            </a:prstGeom>
            <a:noFill/>
          </p:spPr>
          <p:txBody>
            <a:bodyPr wrap="none" rtlCol="0">
              <a:spAutoFit/>
            </a:bodyPr>
            <a:lstStyle/>
            <a:p>
              <a:r>
                <a:rPr lang="en-US" altLang="zh-CN" sz="2800" dirty="0"/>
                <a:t>C</a:t>
              </a:r>
              <a:endParaRPr lang="zh-CN" altLang="en-US" sz="2800" dirty="0"/>
            </a:p>
          </p:txBody>
        </p:sp>
        <p:sp>
          <p:nvSpPr>
            <p:cNvPr id="11" name="椭圆 10"/>
            <p:cNvSpPr/>
            <p:nvPr/>
          </p:nvSpPr>
          <p:spPr>
            <a:xfrm>
              <a:off x="4909335" y="1371794"/>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021032" y="1371794"/>
              <a:ext cx="405880" cy="523220"/>
            </a:xfrm>
            <a:prstGeom prst="rect">
              <a:avLst/>
            </a:prstGeom>
            <a:noFill/>
          </p:spPr>
          <p:txBody>
            <a:bodyPr wrap="none" rtlCol="0">
              <a:spAutoFit/>
            </a:bodyPr>
            <a:lstStyle/>
            <a:p>
              <a:r>
                <a:rPr lang="en-US" altLang="zh-CN" sz="2800" dirty="0"/>
                <a:t>D</a:t>
              </a:r>
              <a:endParaRPr lang="zh-CN" altLang="en-US" sz="2800" dirty="0"/>
            </a:p>
          </p:txBody>
        </p:sp>
        <p:sp>
          <p:nvSpPr>
            <p:cNvPr id="13" name="椭圆 12"/>
            <p:cNvSpPr/>
            <p:nvPr/>
          </p:nvSpPr>
          <p:spPr>
            <a:xfrm>
              <a:off x="4909335" y="3025378"/>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021032" y="3025378"/>
              <a:ext cx="359394" cy="523220"/>
            </a:xfrm>
            <a:prstGeom prst="rect">
              <a:avLst/>
            </a:prstGeom>
            <a:noFill/>
          </p:spPr>
          <p:txBody>
            <a:bodyPr wrap="none" rtlCol="0">
              <a:spAutoFit/>
            </a:bodyPr>
            <a:lstStyle/>
            <a:p>
              <a:r>
                <a:rPr lang="en-US" altLang="zh-CN" sz="2800" dirty="0"/>
                <a:t>E</a:t>
              </a:r>
              <a:endParaRPr lang="zh-CN" altLang="en-US" sz="2800" dirty="0"/>
            </a:p>
          </p:txBody>
        </p:sp>
        <p:sp>
          <p:nvSpPr>
            <p:cNvPr id="15" name="椭圆 14"/>
            <p:cNvSpPr/>
            <p:nvPr/>
          </p:nvSpPr>
          <p:spPr>
            <a:xfrm>
              <a:off x="6314957" y="2240093"/>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426654" y="2240093"/>
              <a:ext cx="349776" cy="523220"/>
            </a:xfrm>
            <a:prstGeom prst="rect">
              <a:avLst/>
            </a:prstGeom>
            <a:noFill/>
          </p:spPr>
          <p:txBody>
            <a:bodyPr wrap="none" rtlCol="0">
              <a:spAutoFit/>
            </a:bodyPr>
            <a:lstStyle/>
            <a:p>
              <a:r>
                <a:rPr lang="en-US" altLang="zh-CN" sz="2800" dirty="0"/>
                <a:t>F</a:t>
              </a:r>
              <a:endParaRPr lang="zh-CN" altLang="en-US" sz="2800" dirty="0"/>
            </a:p>
          </p:txBody>
        </p:sp>
        <p:sp>
          <p:nvSpPr>
            <p:cNvPr id="17" name="Line 27"/>
            <p:cNvSpPr>
              <a:spLocks noChangeShapeType="1"/>
            </p:cNvSpPr>
            <p:nvPr/>
          </p:nvSpPr>
          <p:spPr bwMode="auto">
            <a:xfrm flipV="1">
              <a:off x="2144215" y="1767566"/>
              <a:ext cx="682144" cy="4725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Text Box 9"/>
            <p:cNvSpPr txBox="1">
              <a:spLocks noChangeArrowheads="1"/>
            </p:cNvSpPr>
            <p:nvPr/>
          </p:nvSpPr>
          <p:spPr bwMode="auto">
            <a:xfrm>
              <a:off x="2283669" y="1633404"/>
              <a:ext cx="268723"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1</a:t>
              </a:r>
              <a:endParaRPr lang="en-US" altLang="zh-CN" sz="2400" dirty="0"/>
            </a:p>
          </p:txBody>
        </p:sp>
        <p:sp>
          <p:nvSpPr>
            <p:cNvPr id="19" name="Text Box 7"/>
            <p:cNvSpPr txBox="1">
              <a:spLocks noChangeArrowheads="1"/>
            </p:cNvSpPr>
            <p:nvPr/>
          </p:nvSpPr>
          <p:spPr bwMode="auto">
            <a:xfrm>
              <a:off x="2269624" y="2835586"/>
              <a:ext cx="266139" cy="36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2</a:t>
              </a:r>
              <a:endParaRPr lang="en-US" altLang="zh-CN" sz="2400" dirty="0"/>
            </a:p>
          </p:txBody>
        </p:sp>
        <p:sp>
          <p:nvSpPr>
            <p:cNvPr id="20" name="Text Box 8"/>
            <p:cNvSpPr txBox="1">
              <a:spLocks noChangeArrowheads="1"/>
            </p:cNvSpPr>
            <p:nvPr/>
          </p:nvSpPr>
          <p:spPr bwMode="auto">
            <a:xfrm>
              <a:off x="3989525" y="1212158"/>
              <a:ext cx="319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11</a:t>
              </a:r>
              <a:endParaRPr lang="en-US" altLang="zh-CN" sz="2400" dirty="0"/>
            </a:p>
          </p:txBody>
        </p:sp>
        <p:sp>
          <p:nvSpPr>
            <p:cNvPr id="21" name="Text Box 10"/>
            <p:cNvSpPr txBox="1">
              <a:spLocks noChangeArrowheads="1"/>
            </p:cNvSpPr>
            <p:nvPr/>
          </p:nvSpPr>
          <p:spPr bwMode="auto">
            <a:xfrm>
              <a:off x="4030950" y="2206129"/>
              <a:ext cx="266139" cy="36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9</a:t>
              </a:r>
              <a:endParaRPr lang="en-US" altLang="zh-CN" sz="2400" dirty="0"/>
            </a:p>
          </p:txBody>
        </p:sp>
        <p:sp>
          <p:nvSpPr>
            <p:cNvPr id="22" name="Text Box 11"/>
            <p:cNvSpPr txBox="1">
              <a:spLocks noChangeArrowheads="1"/>
            </p:cNvSpPr>
            <p:nvPr/>
          </p:nvSpPr>
          <p:spPr bwMode="auto">
            <a:xfrm>
              <a:off x="2878774" y="2282138"/>
              <a:ext cx="266139"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6</a:t>
              </a:r>
              <a:endParaRPr lang="en-US" altLang="zh-CN" sz="2400" dirty="0"/>
            </a:p>
          </p:txBody>
        </p:sp>
        <p:sp>
          <p:nvSpPr>
            <p:cNvPr id="23" name="Line 28"/>
            <p:cNvSpPr>
              <a:spLocks noChangeShapeType="1"/>
            </p:cNvSpPr>
            <p:nvPr/>
          </p:nvSpPr>
          <p:spPr bwMode="auto">
            <a:xfrm>
              <a:off x="2121698" y="2555196"/>
              <a:ext cx="682144" cy="6300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Line 29"/>
            <p:cNvSpPr>
              <a:spLocks noChangeShapeType="1"/>
            </p:cNvSpPr>
            <p:nvPr/>
          </p:nvSpPr>
          <p:spPr bwMode="auto">
            <a:xfrm>
              <a:off x="3389235" y="1641292"/>
              <a:ext cx="1533386" cy="64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Line 30"/>
            <p:cNvSpPr>
              <a:spLocks noChangeShapeType="1"/>
            </p:cNvSpPr>
            <p:nvPr/>
          </p:nvSpPr>
          <p:spPr bwMode="auto">
            <a:xfrm>
              <a:off x="3090808" y="1934840"/>
              <a:ext cx="5012" cy="106047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Line 31"/>
            <p:cNvSpPr>
              <a:spLocks noChangeShapeType="1"/>
            </p:cNvSpPr>
            <p:nvPr/>
          </p:nvSpPr>
          <p:spPr bwMode="auto">
            <a:xfrm flipV="1">
              <a:off x="3367115" y="1892182"/>
              <a:ext cx="1621751" cy="12365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 name="Line 34"/>
            <p:cNvSpPr>
              <a:spLocks noChangeShapeType="1"/>
            </p:cNvSpPr>
            <p:nvPr/>
          </p:nvSpPr>
          <p:spPr bwMode="auto">
            <a:xfrm flipV="1">
              <a:off x="5508787" y="2630435"/>
              <a:ext cx="806170" cy="6300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 name="Line 35"/>
            <p:cNvSpPr>
              <a:spLocks noChangeShapeType="1"/>
            </p:cNvSpPr>
            <p:nvPr/>
          </p:nvSpPr>
          <p:spPr bwMode="auto">
            <a:xfrm>
              <a:off x="5511746" y="1722293"/>
              <a:ext cx="806170" cy="70879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 name="Text Box 36"/>
            <p:cNvSpPr txBox="1">
              <a:spLocks noChangeArrowheads="1"/>
            </p:cNvSpPr>
            <p:nvPr/>
          </p:nvSpPr>
          <p:spPr bwMode="auto">
            <a:xfrm>
              <a:off x="5282194" y="2264555"/>
              <a:ext cx="267431"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7</a:t>
              </a:r>
              <a:endParaRPr lang="en-US" altLang="zh-CN" sz="2400" dirty="0"/>
            </a:p>
          </p:txBody>
        </p:sp>
        <p:sp>
          <p:nvSpPr>
            <p:cNvPr id="30" name="Text Box 37"/>
            <p:cNvSpPr txBox="1">
              <a:spLocks noChangeArrowheads="1"/>
            </p:cNvSpPr>
            <p:nvPr/>
          </p:nvSpPr>
          <p:spPr bwMode="auto">
            <a:xfrm>
              <a:off x="5898427" y="2916371"/>
              <a:ext cx="267431"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4</a:t>
              </a:r>
              <a:endParaRPr lang="en-US" altLang="zh-CN" sz="2400" dirty="0"/>
            </a:p>
          </p:txBody>
        </p:sp>
        <p:sp>
          <p:nvSpPr>
            <p:cNvPr id="31" name="Text Box 38"/>
            <p:cNvSpPr txBox="1">
              <a:spLocks noChangeArrowheads="1"/>
            </p:cNvSpPr>
            <p:nvPr/>
          </p:nvSpPr>
          <p:spPr bwMode="auto">
            <a:xfrm>
              <a:off x="4044920" y="3397960"/>
              <a:ext cx="3626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13</a:t>
              </a:r>
              <a:endParaRPr lang="en-US" altLang="zh-CN" sz="2400" dirty="0"/>
            </a:p>
          </p:txBody>
        </p:sp>
        <p:sp>
          <p:nvSpPr>
            <p:cNvPr id="32" name="Text Box 39"/>
            <p:cNvSpPr txBox="1">
              <a:spLocks noChangeArrowheads="1"/>
            </p:cNvSpPr>
            <p:nvPr/>
          </p:nvSpPr>
          <p:spPr bwMode="auto">
            <a:xfrm>
              <a:off x="5888411" y="1641292"/>
              <a:ext cx="267431"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3</a:t>
              </a:r>
              <a:endParaRPr lang="en-US" altLang="zh-CN" sz="2400" dirty="0"/>
            </a:p>
          </p:txBody>
        </p:sp>
        <p:sp>
          <p:nvSpPr>
            <p:cNvPr id="33" name="Line 30"/>
            <p:cNvSpPr>
              <a:spLocks noChangeShapeType="1"/>
            </p:cNvSpPr>
            <p:nvPr/>
          </p:nvSpPr>
          <p:spPr bwMode="auto">
            <a:xfrm>
              <a:off x="5204555" y="1941918"/>
              <a:ext cx="5012" cy="106047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Line 29"/>
            <p:cNvSpPr>
              <a:spLocks noChangeShapeType="1"/>
            </p:cNvSpPr>
            <p:nvPr/>
          </p:nvSpPr>
          <p:spPr bwMode="auto">
            <a:xfrm>
              <a:off x="3387733" y="3303552"/>
              <a:ext cx="1533386" cy="64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5" name="文本框 34"/>
          <p:cNvSpPr txBox="1"/>
          <p:nvPr/>
        </p:nvSpPr>
        <p:spPr>
          <a:xfrm>
            <a:off x="1587935" y="3233034"/>
            <a:ext cx="402674" cy="523220"/>
          </a:xfrm>
          <a:prstGeom prst="rect">
            <a:avLst/>
          </a:prstGeom>
          <a:noFill/>
        </p:spPr>
        <p:txBody>
          <a:bodyPr wrap="none" rtlCol="0">
            <a:spAutoFit/>
          </a:bodyPr>
          <a:lstStyle/>
          <a:p>
            <a:r>
              <a:rPr lang="en-US" altLang="zh-CN" sz="2800" b="1" dirty="0" smtClean="0">
                <a:solidFill>
                  <a:srgbClr val="FF0000"/>
                </a:solidFill>
              </a:rPr>
              <a:t>A</a:t>
            </a:r>
            <a:endParaRPr lang="zh-CN" altLang="en-US" sz="2800" b="1" dirty="0">
              <a:solidFill>
                <a:srgbClr val="FF0000"/>
              </a:solidFill>
            </a:endParaRPr>
          </a:p>
        </p:txBody>
      </p:sp>
      <p:sp>
        <p:nvSpPr>
          <p:cNvPr id="36" name="Line 27"/>
          <p:cNvSpPr>
            <a:spLocks noChangeShapeType="1"/>
          </p:cNvSpPr>
          <p:nvPr/>
        </p:nvSpPr>
        <p:spPr bwMode="auto">
          <a:xfrm flipV="1">
            <a:off x="2046797" y="2908450"/>
            <a:ext cx="682144" cy="472527"/>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37" name="文本框 36"/>
          <p:cNvSpPr txBox="1"/>
          <p:nvPr/>
        </p:nvSpPr>
        <p:spPr>
          <a:xfrm>
            <a:off x="2796863" y="2512678"/>
            <a:ext cx="386644" cy="523220"/>
          </a:xfrm>
          <a:prstGeom prst="rect">
            <a:avLst/>
          </a:prstGeom>
          <a:noFill/>
        </p:spPr>
        <p:txBody>
          <a:bodyPr wrap="none" rtlCol="0">
            <a:spAutoFit/>
          </a:bodyPr>
          <a:lstStyle/>
          <a:p>
            <a:r>
              <a:rPr lang="en-US" altLang="zh-CN" sz="2800" b="1" dirty="0">
                <a:solidFill>
                  <a:srgbClr val="FF0000"/>
                </a:solidFill>
              </a:rPr>
              <a:t>B</a:t>
            </a:r>
            <a:endParaRPr lang="zh-CN" altLang="en-US" sz="2800" b="1" dirty="0">
              <a:solidFill>
                <a:srgbClr val="FF0000"/>
              </a:solidFill>
            </a:endParaRPr>
          </a:p>
        </p:txBody>
      </p:sp>
      <p:sp>
        <p:nvSpPr>
          <p:cNvPr id="38" name="Line 28"/>
          <p:cNvSpPr>
            <a:spLocks noChangeShapeType="1"/>
          </p:cNvSpPr>
          <p:nvPr/>
        </p:nvSpPr>
        <p:spPr bwMode="auto">
          <a:xfrm>
            <a:off x="2003732" y="3685806"/>
            <a:ext cx="682144" cy="630036"/>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文本框 38"/>
          <p:cNvSpPr txBox="1"/>
          <p:nvPr/>
        </p:nvSpPr>
        <p:spPr>
          <a:xfrm>
            <a:off x="2794191" y="4167972"/>
            <a:ext cx="375424" cy="523220"/>
          </a:xfrm>
          <a:prstGeom prst="rect">
            <a:avLst/>
          </a:prstGeom>
          <a:noFill/>
        </p:spPr>
        <p:txBody>
          <a:bodyPr wrap="none" rtlCol="0">
            <a:spAutoFit/>
          </a:bodyPr>
          <a:lstStyle/>
          <a:p>
            <a:r>
              <a:rPr lang="en-US" altLang="zh-CN" sz="2800" b="1" dirty="0">
                <a:solidFill>
                  <a:srgbClr val="FF0000"/>
                </a:solidFill>
              </a:rPr>
              <a:t>C</a:t>
            </a:r>
            <a:endParaRPr lang="zh-CN" altLang="en-US" sz="2800" b="1" dirty="0">
              <a:solidFill>
                <a:srgbClr val="FF0000"/>
              </a:solidFill>
            </a:endParaRPr>
          </a:p>
        </p:txBody>
      </p:sp>
      <p:sp>
        <p:nvSpPr>
          <p:cNvPr id="40" name="Line 31"/>
          <p:cNvSpPr>
            <a:spLocks noChangeShapeType="1"/>
          </p:cNvSpPr>
          <p:nvPr/>
        </p:nvSpPr>
        <p:spPr bwMode="auto">
          <a:xfrm flipV="1">
            <a:off x="3275324" y="3037565"/>
            <a:ext cx="1621751" cy="1236568"/>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 name="文本框 40"/>
          <p:cNvSpPr txBox="1"/>
          <p:nvPr/>
        </p:nvSpPr>
        <p:spPr>
          <a:xfrm>
            <a:off x="4914082" y="2512678"/>
            <a:ext cx="410690" cy="523220"/>
          </a:xfrm>
          <a:prstGeom prst="rect">
            <a:avLst/>
          </a:prstGeom>
          <a:noFill/>
        </p:spPr>
        <p:txBody>
          <a:bodyPr wrap="none" rtlCol="0">
            <a:spAutoFit/>
          </a:bodyPr>
          <a:lstStyle/>
          <a:p>
            <a:r>
              <a:rPr lang="en-US" altLang="zh-CN" sz="2800" b="1" dirty="0">
                <a:solidFill>
                  <a:srgbClr val="FF0000"/>
                </a:solidFill>
              </a:rPr>
              <a:t>D</a:t>
            </a:r>
            <a:endParaRPr lang="zh-CN" altLang="en-US" sz="2800" b="1" dirty="0">
              <a:solidFill>
                <a:srgbClr val="FF0000"/>
              </a:solidFill>
            </a:endParaRPr>
          </a:p>
        </p:txBody>
      </p:sp>
      <p:graphicFrame>
        <p:nvGraphicFramePr>
          <p:cNvPr id="52" name="Group 58"/>
          <p:cNvGraphicFramePr>
            <a:graphicFrameLocks noGrp="1"/>
          </p:cNvGraphicFramePr>
          <p:nvPr/>
        </p:nvGraphicFramePr>
        <p:xfrm>
          <a:off x="2495633" y="1750483"/>
          <a:ext cx="2969260" cy="394970"/>
        </p:xfrm>
        <a:graphic>
          <a:graphicData uri="http://schemas.openxmlformats.org/drawingml/2006/table">
            <a:tbl>
              <a:tblPr/>
              <a:tblGrid>
                <a:gridCol w="507365"/>
                <a:gridCol w="506730"/>
                <a:gridCol w="507365"/>
                <a:gridCol w="507365"/>
                <a:gridCol w="454660"/>
                <a:gridCol w="485775"/>
              </a:tblGrid>
              <a:tr h="39497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C</a:t>
                      </a:r>
                      <a:endPar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C</a:t>
                      </a:r>
                      <a:endPar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a:t>
                      </a:r>
                      <a:endPar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53" name="Group 59"/>
          <p:cNvGraphicFramePr>
            <a:graphicFrameLocks noGrp="1"/>
          </p:cNvGraphicFramePr>
          <p:nvPr/>
        </p:nvGraphicFramePr>
        <p:xfrm>
          <a:off x="2495633" y="1156333"/>
          <a:ext cx="2915285" cy="388620"/>
        </p:xfrm>
        <a:graphic>
          <a:graphicData uri="http://schemas.openxmlformats.org/drawingml/2006/table">
            <a:tbl>
              <a:tblPr/>
              <a:tblGrid>
                <a:gridCol w="502285"/>
                <a:gridCol w="502285"/>
                <a:gridCol w="501650"/>
                <a:gridCol w="502285"/>
                <a:gridCol w="502285"/>
                <a:gridCol w="404495"/>
              </a:tblGrid>
              <a:tr h="38862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endPar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楷体_GB2312"/>
                          <a:ea typeface="楷体_GB2312"/>
                          <a:cs typeface="楷体_GB2312"/>
                        </a:rPr>
                        <a:t>0</a:t>
                      </a:r>
                      <a:endParaRPr kumimoji="0" lang="en-US" altLang="zh-CN" sz="1800" b="1" i="0" u="none" strike="noStrike" cap="none" normalizeH="0" baseline="0" dirty="0" smtClean="0">
                        <a:ln>
                          <a:noFill/>
                        </a:ln>
                        <a:solidFill>
                          <a:schemeClr val="tx1"/>
                        </a:solidFill>
                        <a:effectLst/>
                        <a:latin typeface="楷体_GB2312"/>
                        <a:ea typeface="楷体_GB2312"/>
                        <a:cs typeface="楷体_GB231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endPar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9</a:t>
                      </a:r>
                      <a:endPar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13</a:t>
                      </a:r>
                      <a:endPar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54" name="Text Box 53"/>
          <p:cNvSpPr txBox="1"/>
          <p:nvPr/>
        </p:nvSpPr>
        <p:spPr>
          <a:xfrm>
            <a:off x="204661" y="1093985"/>
            <a:ext cx="2241749" cy="4001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dirty="0" err="1">
                <a:solidFill>
                  <a:srgbClr val="FF0000"/>
                </a:solidFill>
              </a:rPr>
              <a:t>Closedge</a:t>
            </a:r>
            <a:r>
              <a:rPr lang="en-US" altLang="zh-CN" sz="2000" b="1" dirty="0">
                <a:solidFill>
                  <a:srgbClr val="FF0000"/>
                </a:solidFill>
              </a:rPr>
              <a:t>[</a:t>
            </a:r>
            <a:r>
              <a:rPr lang="en-US" altLang="zh-CN" sz="2000" b="1" dirty="0" err="1">
                <a:solidFill>
                  <a:srgbClr val="FF0000"/>
                </a:solidFill>
              </a:rPr>
              <a:t>i</a:t>
            </a:r>
            <a:r>
              <a:rPr lang="en-US" altLang="zh-CN" sz="2000" b="1" dirty="0" smtClean="0">
                <a:solidFill>
                  <a:srgbClr val="FF0000"/>
                </a:solidFill>
              </a:rPr>
              <a:t>].</a:t>
            </a:r>
            <a:r>
              <a:rPr lang="en-US" altLang="zh-CN" sz="2000" b="1" dirty="0" err="1" smtClean="0">
                <a:solidFill>
                  <a:srgbClr val="FF0000"/>
                </a:solidFill>
              </a:rPr>
              <a:t>l</a:t>
            </a:r>
            <a:r>
              <a:rPr lang="en-US" altLang="zh-CN" sz="2000" b="1" dirty="0" err="1" smtClean="0">
                <a:solidFill>
                  <a:srgbClr val="FF0000"/>
                </a:solidFill>
              </a:rPr>
              <a:t>owcost</a:t>
            </a:r>
            <a:endParaRPr lang="en-US" altLang="zh-CN" sz="2400" b="1" dirty="0">
              <a:solidFill>
                <a:srgbClr val="FF0000"/>
              </a:solidFill>
            </a:endParaRPr>
          </a:p>
        </p:txBody>
      </p:sp>
      <p:sp>
        <p:nvSpPr>
          <p:cNvPr id="55" name="Text Box 54"/>
          <p:cNvSpPr txBox="1"/>
          <p:nvPr/>
        </p:nvSpPr>
        <p:spPr>
          <a:xfrm>
            <a:off x="176086" y="1688106"/>
            <a:ext cx="2253695" cy="4001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dirty="0" err="1">
                <a:solidFill>
                  <a:srgbClr val="FF0000"/>
                </a:solidFill>
              </a:rPr>
              <a:t>Closedge</a:t>
            </a:r>
            <a:r>
              <a:rPr lang="en-US" altLang="zh-CN" sz="2000" b="1" dirty="0">
                <a:solidFill>
                  <a:srgbClr val="FF0000"/>
                </a:solidFill>
              </a:rPr>
              <a:t>[</a:t>
            </a:r>
            <a:r>
              <a:rPr lang="en-US" altLang="zh-CN" sz="2000" b="1" dirty="0" err="1">
                <a:solidFill>
                  <a:srgbClr val="FF0000"/>
                </a:solidFill>
              </a:rPr>
              <a:t>i</a:t>
            </a:r>
            <a:r>
              <a:rPr lang="en-US" altLang="zh-CN" sz="2000" b="1" dirty="0">
                <a:solidFill>
                  <a:srgbClr val="FF0000"/>
                </a:solidFill>
              </a:rPr>
              <a:t>]. </a:t>
            </a:r>
            <a:r>
              <a:rPr lang="en-US" altLang="zh-CN" sz="2000" b="1" dirty="0" err="1" smtClean="0">
                <a:solidFill>
                  <a:srgbClr val="FF0000"/>
                </a:solidFill>
              </a:rPr>
              <a:t>adjvex</a:t>
            </a:r>
            <a:endParaRPr lang="en-US" altLang="zh-CN" sz="2400" b="1" dirty="0">
              <a:solidFill>
                <a:srgbClr val="FF0000"/>
              </a:solidFill>
            </a:endParaRPr>
          </a:p>
        </p:txBody>
      </p:sp>
      <p:sp>
        <p:nvSpPr>
          <p:cNvPr id="56" name="文本框 55"/>
          <p:cNvSpPr txBox="1"/>
          <p:nvPr/>
        </p:nvSpPr>
        <p:spPr>
          <a:xfrm>
            <a:off x="1880910" y="583557"/>
            <a:ext cx="6589322" cy="415498"/>
          </a:xfrm>
          <a:prstGeom prst="rect">
            <a:avLst/>
          </a:prstGeom>
          <a:noFill/>
        </p:spPr>
        <p:txBody>
          <a:bodyPr wrap="square" rtlCol="0">
            <a:spAutoFit/>
          </a:bodyPr>
          <a:lstStyle/>
          <a:p>
            <a:r>
              <a:rPr lang="zh-CN" altLang="en-US" sz="2100" b="1" dirty="0" smtClean="0">
                <a:latin typeface="宋体" panose="02010600030101010101" pitchFamily="2" charset="-122"/>
                <a:ea typeface="华文楷体" panose="02010600040101010101" pitchFamily="2" charset="-122"/>
              </a:rPr>
              <a:t>（</a:t>
            </a:r>
            <a:r>
              <a:rPr lang="en-US" altLang="zh-CN" sz="2100" b="1" dirty="0" smtClean="0">
                <a:latin typeface="宋体" panose="02010600030101010101" pitchFamily="2" charset="-122"/>
                <a:ea typeface="华文楷体" panose="02010600040101010101" pitchFamily="2" charset="-122"/>
              </a:rPr>
              <a:t>4</a:t>
            </a:r>
            <a:r>
              <a:rPr lang="zh-CN" altLang="en-US" sz="2100" b="1" dirty="0" smtClean="0">
                <a:latin typeface="宋体" panose="02010600030101010101" pitchFamily="2" charset="-122"/>
                <a:ea typeface="华文楷体" panose="02010600040101010101" pitchFamily="2" charset="-122"/>
              </a:rPr>
              <a:t>）</a:t>
            </a:r>
            <a:r>
              <a:rPr lang="zh-CN" altLang="en-US" sz="2100" b="1" dirty="0">
                <a:latin typeface="宋体" panose="02010600030101010101" pitchFamily="2" charset="-122"/>
                <a:ea typeface="华文楷体" panose="02010600040101010101" pitchFamily="2" charset="-122"/>
              </a:rPr>
              <a:t>在</a:t>
            </a:r>
            <a:r>
              <a:rPr lang="en-US" altLang="zh-CN" sz="2100" b="1" dirty="0" smtClean="0">
                <a:latin typeface="宋体" panose="02010600030101010101" pitchFamily="2" charset="-122"/>
                <a:ea typeface="华文楷体" panose="02010600040101010101" pitchFamily="2" charset="-122"/>
              </a:rPr>
              <a:t>S</a:t>
            </a:r>
            <a:r>
              <a:rPr lang="zh-CN" altLang="en-US" sz="2100" b="1" dirty="0" smtClean="0">
                <a:latin typeface="宋体" panose="02010600030101010101" pitchFamily="2" charset="-122"/>
                <a:ea typeface="华文楷体" panose="02010600040101010101" pitchFamily="2" charset="-122"/>
              </a:rPr>
              <a:t>外</a:t>
            </a:r>
            <a:r>
              <a:rPr lang="zh-CN" altLang="en-US" sz="2100" b="1" dirty="0">
                <a:latin typeface="宋体" panose="02010600030101010101" pitchFamily="2" charset="-122"/>
                <a:ea typeface="华文楷体" panose="02010600040101010101" pitchFamily="2" charset="-122"/>
              </a:rPr>
              <a:t>的顶点中选择</a:t>
            </a:r>
            <a:r>
              <a:rPr lang="zh-CN" altLang="en-US" sz="2100" b="1" dirty="0" smtClean="0">
                <a:latin typeface="宋体" panose="02010600030101010101" pitchFamily="2" charset="-122"/>
                <a:ea typeface="华文楷体" panose="02010600040101010101" pitchFamily="2" charset="-122"/>
              </a:rPr>
              <a:t>顶点</a:t>
            </a:r>
            <a:r>
              <a:rPr lang="en-US" altLang="zh-CN" sz="2100" b="1" dirty="0" smtClean="0">
                <a:latin typeface="宋体" panose="02010600030101010101" pitchFamily="2" charset="-122"/>
                <a:ea typeface="华文楷体" panose="02010600040101010101" pitchFamily="2" charset="-122"/>
              </a:rPr>
              <a:t>D</a:t>
            </a:r>
            <a:r>
              <a:rPr lang="zh-CN" altLang="en-US" sz="2100" b="1" dirty="0" smtClean="0">
                <a:latin typeface="宋体" panose="02010600030101010101" pitchFamily="2" charset="-122"/>
                <a:ea typeface="华文楷体" panose="02010600040101010101" pitchFamily="2" charset="-122"/>
              </a:rPr>
              <a:t>加入</a:t>
            </a:r>
            <a:r>
              <a:rPr lang="en-US" altLang="zh-CN" sz="2100" b="1" dirty="0" smtClean="0">
                <a:latin typeface="宋体" panose="02010600030101010101" pitchFamily="2" charset="-122"/>
                <a:ea typeface="华文楷体" panose="02010600040101010101" pitchFamily="2" charset="-122"/>
              </a:rPr>
              <a:t>S</a:t>
            </a:r>
            <a:r>
              <a:rPr lang="zh-CN" altLang="en-US" sz="2100" b="1" dirty="0" smtClean="0">
                <a:latin typeface="宋体" panose="02010600030101010101" pitchFamily="2" charset="-122"/>
                <a:ea typeface="华文楷体" panose="02010600040101010101" pitchFamily="2" charset="-122"/>
              </a:rPr>
              <a:t>。</a:t>
            </a:r>
            <a:r>
              <a:rPr lang="en-US" altLang="zh-CN" sz="2100" b="1" dirty="0" smtClean="0">
                <a:solidFill>
                  <a:srgbClr val="FF0000"/>
                </a:solidFill>
                <a:latin typeface="宋体" panose="02010600030101010101" pitchFamily="2" charset="-122"/>
                <a:ea typeface="华文楷体" panose="02010600040101010101" pitchFamily="2" charset="-122"/>
              </a:rPr>
              <a:t> </a:t>
            </a:r>
            <a:r>
              <a:rPr lang="en-US" altLang="zh-CN" sz="2100" b="1" dirty="0" smtClean="0">
                <a:solidFill>
                  <a:srgbClr val="FF0000"/>
                </a:solidFill>
                <a:latin typeface="宋体" panose="02010600030101010101" pitchFamily="2" charset="-122"/>
                <a:ea typeface="华文楷体" panose="02010600040101010101" pitchFamily="2" charset="-122"/>
              </a:rPr>
              <a:t>S={A,</a:t>
            </a:r>
            <a:r>
              <a:rPr lang="en-US" altLang="zh-CN" sz="2100" b="1" dirty="0" smtClean="0">
                <a:solidFill>
                  <a:srgbClr val="FF0000"/>
                </a:solidFill>
                <a:latin typeface="宋体" panose="02010600030101010101" pitchFamily="2" charset="-122"/>
                <a:ea typeface="华文楷体" panose="02010600040101010101" pitchFamily="2" charset="-122"/>
              </a:rPr>
              <a:t>B,C,D</a:t>
            </a:r>
            <a:r>
              <a:rPr lang="en-US" altLang="zh-CN" sz="2100" b="1" dirty="0" smtClean="0">
                <a:solidFill>
                  <a:srgbClr val="FF0000"/>
                </a:solidFill>
                <a:latin typeface="宋体" panose="02010600030101010101" pitchFamily="2" charset="-122"/>
                <a:ea typeface="华文楷体" panose="02010600040101010101" pitchFamily="2" charset="-122"/>
              </a:rPr>
              <a:t> </a:t>
            </a:r>
            <a:r>
              <a:rPr lang="en-US" altLang="zh-CN" sz="2100" b="1" dirty="0">
                <a:solidFill>
                  <a:srgbClr val="FF0000"/>
                </a:solidFill>
                <a:latin typeface="宋体" panose="02010600030101010101" pitchFamily="2" charset="-122"/>
                <a:ea typeface="华文楷体" panose="02010600040101010101" pitchFamily="2" charset="-122"/>
              </a:rPr>
              <a:t>}</a:t>
            </a:r>
            <a:endParaRPr lang="zh-CN" altLang="en-US" sz="2100" b="1" dirty="0">
              <a:solidFill>
                <a:srgbClr val="FF0000"/>
              </a:solidFill>
              <a:latin typeface="宋体" panose="02010600030101010101" pitchFamily="2" charset="-122"/>
              <a:ea typeface="华文楷体" panose="02010600040101010101" pitchFamily="2" charset="-122"/>
            </a:endParaRPr>
          </a:p>
        </p:txBody>
      </p:sp>
      <p:sp>
        <p:nvSpPr>
          <p:cNvPr id="57" name="Text Box 90"/>
          <p:cNvSpPr txBox="1"/>
          <p:nvPr/>
        </p:nvSpPr>
        <p:spPr>
          <a:xfrm>
            <a:off x="5734326" y="1386346"/>
            <a:ext cx="2021681" cy="645160"/>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zh-CN" altLang="en-US" sz="1800" b="1" dirty="0"/>
              <a:t>更新</a:t>
            </a:r>
            <a:r>
              <a:rPr lang="en-US" altLang="zh-CN" sz="1800" b="1" dirty="0"/>
              <a:t>s</a:t>
            </a:r>
            <a:r>
              <a:rPr lang="zh-CN" altLang="en-US" sz="1800" b="1" dirty="0"/>
              <a:t>外的点到</a:t>
            </a:r>
            <a:r>
              <a:rPr lang="en-US" altLang="zh-CN" sz="1800" b="1" dirty="0"/>
              <a:t>s</a:t>
            </a:r>
            <a:r>
              <a:rPr lang="zh-CN" altLang="en-US" sz="1800" b="1" dirty="0"/>
              <a:t>的距离及最近顶点</a:t>
            </a:r>
            <a:endParaRPr lang="zh-CN" altLang="en-US" sz="1800" b="1" dirty="0"/>
          </a:p>
        </p:txBody>
      </p:sp>
      <p:sp>
        <p:nvSpPr>
          <p:cNvPr id="58" name="Text Box 91"/>
          <p:cNvSpPr txBox="1"/>
          <p:nvPr/>
        </p:nvSpPr>
        <p:spPr>
          <a:xfrm>
            <a:off x="4030463" y="1162550"/>
            <a:ext cx="432197" cy="368300"/>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800" b="1" dirty="0"/>
              <a:t>0</a:t>
            </a:r>
            <a:endParaRPr lang="en-US" altLang="zh-CN" sz="1800" b="1" dirty="0"/>
          </a:p>
        </p:txBody>
      </p:sp>
      <p:sp>
        <p:nvSpPr>
          <p:cNvPr id="59" name="Text Box 92"/>
          <p:cNvSpPr txBox="1"/>
          <p:nvPr/>
        </p:nvSpPr>
        <p:spPr>
          <a:xfrm>
            <a:off x="4544603" y="1760844"/>
            <a:ext cx="432197" cy="368300"/>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800" b="1" dirty="0"/>
              <a:t>D</a:t>
            </a:r>
            <a:endParaRPr lang="en-US" altLang="zh-CN" sz="1800" b="1" dirty="0"/>
          </a:p>
        </p:txBody>
      </p:sp>
      <p:sp>
        <p:nvSpPr>
          <p:cNvPr id="60" name="Text Box 93"/>
          <p:cNvSpPr txBox="1"/>
          <p:nvPr/>
        </p:nvSpPr>
        <p:spPr>
          <a:xfrm>
            <a:off x="5011129" y="1168364"/>
            <a:ext cx="394636" cy="369332"/>
          </a:xfrm>
          <a:prstGeom prst="rect">
            <a:avLst/>
          </a:prstGeom>
          <a:solidFill>
            <a:schemeClr val="accent1"/>
          </a:solid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800" b="1" dirty="0"/>
              <a:t>3</a:t>
            </a:r>
            <a:endParaRPr lang="en-US" altLang="zh-CN" sz="1800" b="1" dirty="0"/>
          </a:p>
        </p:txBody>
      </p:sp>
      <p:sp>
        <p:nvSpPr>
          <p:cNvPr id="61" name="Text Box 94"/>
          <p:cNvSpPr txBox="1"/>
          <p:nvPr/>
        </p:nvSpPr>
        <p:spPr>
          <a:xfrm>
            <a:off x="5002612" y="1768464"/>
            <a:ext cx="432197" cy="368300"/>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800" b="1" dirty="0"/>
              <a:t>D</a:t>
            </a:r>
            <a:endParaRPr lang="en-US" altLang="zh-CN" sz="1800" b="1" dirty="0"/>
          </a:p>
        </p:txBody>
      </p:sp>
      <p:sp>
        <p:nvSpPr>
          <p:cNvPr id="62" name="Text Box 95"/>
          <p:cNvSpPr txBox="1"/>
          <p:nvPr/>
        </p:nvSpPr>
        <p:spPr>
          <a:xfrm>
            <a:off x="4544603" y="1162350"/>
            <a:ext cx="432197" cy="368300"/>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800" b="1" dirty="0"/>
              <a:t>7</a:t>
            </a:r>
            <a:endParaRPr lang="en-US" altLang="zh-CN"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blinds(horizontal)">
                                      <p:cBhvr>
                                        <p:cTn id="20" dur="50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blinds(horizontal)">
                                      <p:cBhvr>
                                        <p:cTn id="25" dur="500"/>
                                        <p:tgtEl>
                                          <p:spTgt spid="5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blinds(horizontal)">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blinds(horizontal)">
                                      <p:cBhvr>
                                        <p:cTn id="35" dur="500"/>
                                        <p:tgtEl>
                                          <p:spTgt spid="5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blinds(horizontal)">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blinds(horizontal)">
                                      <p:cBhvr>
                                        <p:cTn id="4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1" grpId="0"/>
      <p:bldP spid="56" grpId="0"/>
      <p:bldP spid="57" grpId="0" bldLvl="0" animBg="1"/>
      <p:bldP spid="58" grpId="0" bldLvl="0" animBg="1"/>
      <p:bldP spid="59" grpId="0" bldLvl="0" animBg="1"/>
      <p:bldP spid="60" grpId="0" bldLvl="0" animBg="1"/>
      <p:bldP spid="61" grpId="0" bldLvl="0" animBg="1"/>
      <p:bldP spid="62"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实现过程：</a:t>
            </a:r>
            <a:endParaRPr lang="zh-CN" altLang="en-US" dirty="0"/>
          </a:p>
        </p:txBody>
      </p:sp>
      <p:sp>
        <p:nvSpPr>
          <p:cNvPr id="3" name="标题 2"/>
          <p:cNvSpPr>
            <a:spLocks noGrp="1"/>
          </p:cNvSpPr>
          <p:nvPr>
            <p:ph type="title"/>
          </p:nvPr>
        </p:nvSpPr>
        <p:spPr/>
        <p:txBody>
          <a:bodyPr/>
          <a:lstStyle/>
          <a:p>
            <a:r>
              <a:rPr lang="en-US" altLang="zh-CN" dirty="0">
                <a:solidFill>
                  <a:srgbClr val="002060"/>
                </a:solidFill>
              </a:rPr>
              <a:t>7.4 </a:t>
            </a:r>
            <a:r>
              <a:rPr lang="zh-CN" altLang="en-US" dirty="0">
                <a:solidFill>
                  <a:srgbClr val="002060"/>
                </a:solidFill>
              </a:rPr>
              <a:t>图的连通性问题</a:t>
            </a:r>
            <a:endParaRPr lang="zh-CN" altLang="en-US" dirty="0"/>
          </a:p>
        </p:txBody>
      </p:sp>
      <p:grpSp>
        <p:nvGrpSpPr>
          <p:cNvPr id="4" name="组合 3"/>
          <p:cNvGrpSpPr/>
          <p:nvPr/>
        </p:nvGrpSpPr>
        <p:grpSpPr>
          <a:xfrm>
            <a:off x="1476238" y="2354752"/>
            <a:ext cx="5328638" cy="2555134"/>
            <a:chOff x="1582220" y="1212158"/>
            <a:chExt cx="5328638" cy="2555134"/>
          </a:xfrm>
        </p:grpSpPr>
        <p:sp>
          <p:nvSpPr>
            <p:cNvPr id="5" name="椭圆 4"/>
            <p:cNvSpPr/>
            <p:nvPr/>
          </p:nvSpPr>
          <p:spPr>
            <a:xfrm>
              <a:off x="1582220" y="2092697"/>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93917" y="2092697"/>
              <a:ext cx="393056" cy="523220"/>
            </a:xfrm>
            <a:prstGeom prst="rect">
              <a:avLst/>
            </a:prstGeom>
            <a:noFill/>
          </p:spPr>
          <p:txBody>
            <a:bodyPr wrap="none" rtlCol="0">
              <a:spAutoFit/>
            </a:bodyPr>
            <a:lstStyle/>
            <a:p>
              <a:r>
                <a:rPr lang="en-US" altLang="zh-CN" sz="2800" dirty="0" smtClean="0"/>
                <a:t>A</a:t>
              </a:r>
              <a:endParaRPr lang="zh-CN" altLang="en-US" sz="2800" dirty="0"/>
            </a:p>
          </p:txBody>
        </p:sp>
        <p:sp>
          <p:nvSpPr>
            <p:cNvPr id="7" name="椭圆 6"/>
            <p:cNvSpPr/>
            <p:nvPr/>
          </p:nvSpPr>
          <p:spPr>
            <a:xfrm>
              <a:off x="2792858" y="1371794"/>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904555" y="1371794"/>
              <a:ext cx="380232" cy="523220"/>
            </a:xfrm>
            <a:prstGeom prst="rect">
              <a:avLst/>
            </a:prstGeom>
            <a:noFill/>
          </p:spPr>
          <p:txBody>
            <a:bodyPr wrap="none" rtlCol="0">
              <a:spAutoFit/>
            </a:bodyPr>
            <a:lstStyle/>
            <a:p>
              <a:r>
                <a:rPr lang="en-US" altLang="zh-CN" sz="2800" dirty="0"/>
                <a:t>B</a:t>
              </a:r>
              <a:endParaRPr lang="zh-CN" altLang="en-US" sz="2800" dirty="0"/>
            </a:p>
          </p:txBody>
        </p:sp>
        <p:sp>
          <p:nvSpPr>
            <p:cNvPr id="9" name="椭圆 8"/>
            <p:cNvSpPr/>
            <p:nvPr/>
          </p:nvSpPr>
          <p:spPr>
            <a:xfrm>
              <a:off x="2792858" y="3025378"/>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903096" y="3025378"/>
              <a:ext cx="375424" cy="523220"/>
            </a:xfrm>
            <a:prstGeom prst="rect">
              <a:avLst/>
            </a:prstGeom>
            <a:noFill/>
          </p:spPr>
          <p:txBody>
            <a:bodyPr wrap="none" rtlCol="0">
              <a:spAutoFit/>
            </a:bodyPr>
            <a:lstStyle/>
            <a:p>
              <a:r>
                <a:rPr lang="en-US" altLang="zh-CN" sz="2800" dirty="0"/>
                <a:t>C</a:t>
              </a:r>
              <a:endParaRPr lang="zh-CN" altLang="en-US" sz="2800" dirty="0"/>
            </a:p>
          </p:txBody>
        </p:sp>
        <p:sp>
          <p:nvSpPr>
            <p:cNvPr id="11" name="椭圆 10"/>
            <p:cNvSpPr/>
            <p:nvPr/>
          </p:nvSpPr>
          <p:spPr>
            <a:xfrm>
              <a:off x="4909335" y="1371794"/>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021032" y="1371794"/>
              <a:ext cx="405880" cy="523220"/>
            </a:xfrm>
            <a:prstGeom prst="rect">
              <a:avLst/>
            </a:prstGeom>
            <a:noFill/>
          </p:spPr>
          <p:txBody>
            <a:bodyPr wrap="none" rtlCol="0">
              <a:spAutoFit/>
            </a:bodyPr>
            <a:lstStyle/>
            <a:p>
              <a:r>
                <a:rPr lang="en-US" altLang="zh-CN" sz="2800" dirty="0"/>
                <a:t>D</a:t>
              </a:r>
              <a:endParaRPr lang="zh-CN" altLang="en-US" sz="2800" dirty="0"/>
            </a:p>
          </p:txBody>
        </p:sp>
        <p:sp>
          <p:nvSpPr>
            <p:cNvPr id="13" name="椭圆 12"/>
            <p:cNvSpPr/>
            <p:nvPr/>
          </p:nvSpPr>
          <p:spPr>
            <a:xfrm>
              <a:off x="4909335" y="3025378"/>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021032" y="3025378"/>
              <a:ext cx="359394" cy="523220"/>
            </a:xfrm>
            <a:prstGeom prst="rect">
              <a:avLst/>
            </a:prstGeom>
            <a:noFill/>
          </p:spPr>
          <p:txBody>
            <a:bodyPr wrap="none" rtlCol="0">
              <a:spAutoFit/>
            </a:bodyPr>
            <a:lstStyle/>
            <a:p>
              <a:r>
                <a:rPr lang="en-US" altLang="zh-CN" sz="2800" dirty="0"/>
                <a:t>E</a:t>
              </a:r>
              <a:endParaRPr lang="zh-CN" altLang="en-US" sz="2800" dirty="0"/>
            </a:p>
          </p:txBody>
        </p:sp>
        <p:sp>
          <p:nvSpPr>
            <p:cNvPr id="15" name="椭圆 14"/>
            <p:cNvSpPr/>
            <p:nvPr/>
          </p:nvSpPr>
          <p:spPr>
            <a:xfrm>
              <a:off x="6314957" y="2240093"/>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426654" y="2240093"/>
              <a:ext cx="349776" cy="523220"/>
            </a:xfrm>
            <a:prstGeom prst="rect">
              <a:avLst/>
            </a:prstGeom>
            <a:noFill/>
          </p:spPr>
          <p:txBody>
            <a:bodyPr wrap="none" rtlCol="0">
              <a:spAutoFit/>
            </a:bodyPr>
            <a:lstStyle/>
            <a:p>
              <a:r>
                <a:rPr lang="en-US" altLang="zh-CN" sz="2800" dirty="0"/>
                <a:t>F</a:t>
              </a:r>
              <a:endParaRPr lang="zh-CN" altLang="en-US" sz="2800" dirty="0"/>
            </a:p>
          </p:txBody>
        </p:sp>
        <p:sp>
          <p:nvSpPr>
            <p:cNvPr id="17" name="Line 27"/>
            <p:cNvSpPr>
              <a:spLocks noChangeShapeType="1"/>
            </p:cNvSpPr>
            <p:nvPr/>
          </p:nvSpPr>
          <p:spPr bwMode="auto">
            <a:xfrm flipV="1">
              <a:off x="2144215" y="1767566"/>
              <a:ext cx="682144" cy="4725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Text Box 9"/>
            <p:cNvSpPr txBox="1">
              <a:spLocks noChangeArrowheads="1"/>
            </p:cNvSpPr>
            <p:nvPr/>
          </p:nvSpPr>
          <p:spPr bwMode="auto">
            <a:xfrm>
              <a:off x="2283669" y="1633404"/>
              <a:ext cx="268723"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1</a:t>
              </a:r>
              <a:endParaRPr lang="en-US" altLang="zh-CN" sz="2400" dirty="0"/>
            </a:p>
          </p:txBody>
        </p:sp>
        <p:sp>
          <p:nvSpPr>
            <p:cNvPr id="19" name="Text Box 7"/>
            <p:cNvSpPr txBox="1">
              <a:spLocks noChangeArrowheads="1"/>
            </p:cNvSpPr>
            <p:nvPr/>
          </p:nvSpPr>
          <p:spPr bwMode="auto">
            <a:xfrm>
              <a:off x="2269624" y="2835586"/>
              <a:ext cx="266139" cy="36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2</a:t>
              </a:r>
              <a:endParaRPr lang="en-US" altLang="zh-CN" sz="2400" dirty="0"/>
            </a:p>
          </p:txBody>
        </p:sp>
        <p:sp>
          <p:nvSpPr>
            <p:cNvPr id="20" name="Text Box 8"/>
            <p:cNvSpPr txBox="1">
              <a:spLocks noChangeArrowheads="1"/>
            </p:cNvSpPr>
            <p:nvPr/>
          </p:nvSpPr>
          <p:spPr bwMode="auto">
            <a:xfrm>
              <a:off x="3989525" y="1212158"/>
              <a:ext cx="319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11</a:t>
              </a:r>
              <a:endParaRPr lang="en-US" altLang="zh-CN" sz="2400" dirty="0"/>
            </a:p>
          </p:txBody>
        </p:sp>
        <p:sp>
          <p:nvSpPr>
            <p:cNvPr id="21" name="Text Box 10"/>
            <p:cNvSpPr txBox="1">
              <a:spLocks noChangeArrowheads="1"/>
            </p:cNvSpPr>
            <p:nvPr/>
          </p:nvSpPr>
          <p:spPr bwMode="auto">
            <a:xfrm>
              <a:off x="4030950" y="2206129"/>
              <a:ext cx="266139" cy="36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9</a:t>
              </a:r>
              <a:endParaRPr lang="en-US" altLang="zh-CN" sz="2400" dirty="0"/>
            </a:p>
          </p:txBody>
        </p:sp>
        <p:sp>
          <p:nvSpPr>
            <p:cNvPr id="22" name="Text Box 11"/>
            <p:cNvSpPr txBox="1">
              <a:spLocks noChangeArrowheads="1"/>
            </p:cNvSpPr>
            <p:nvPr/>
          </p:nvSpPr>
          <p:spPr bwMode="auto">
            <a:xfrm>
              <a:off x="2878774" y="2282138"/>
              <a:ext cx="266139"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6</a:t>
              </a:r>
              <a:endParaRPr lang="en-US" altLang="zh-CN" sz="2400" dirty="0"/>
            </a:p>
          </p:txBody>
        </p:sp>
        <p:sp>
          <p:nvSpPr>
            <p:cNvPr id="23" name="Line 28"/>
            <p:cNvSpPr>
              <a:spLocks noChangeShapeType="1"/>
            </p:cNvSpPr>
            <p:nvPr/>
          </p:nvSpPr>
          <p:spPr bwMode="auto">
            <a:xfrm>
              <a:off x="2121698" y="2555196"/>
              <a:ext cx="682144" cy="6300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Line 29"/>
            <p:cNvSpPr>
              <a:spLocks noChangeShapeType="1"/>
            </p:cNvSpPr>
            <p:nvPr/>
          </p:nvSpPr>
          <p:spPr bwMode="auto">
            <a:xfrm>
              <a:off x="3389235" y="1641292"/>
              <a:ext cx="1533386" cy="64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Line 30"/>
            <p:cNvSpPr>
              <a:spLocks noChangeShapeType="1"/>
            </p:cNvSpPr>
            <p:nvPr/>
          </p:nvSpPr>
          <p:spPr bwMode="auto">
            <a:xfrm>
              <a:off x="3090808" y="1934840"/>
              <a:ext cx="5012" cy="106047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Line 31"/>
            <p:cNvSpPr>
              <a:spLocks noChangeShapeType="1"/>
            </p:cNvSpPr>
            <p:nvPr/>
          </p:nvSpPr>
          <p:spPr bwMode="auto">
            <a:xfrm flipV="1">
              <a:off x="3367115" y="1892182"/>
              <a:ext cx="1621751" cy="12365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 name="Line 34"/>
            <p:cNvSpPr>
              <a:spLocks noChangeShapeType="1"/>
            </p:cNvSpPr>
            <p:nvPr/>
          </p:nvSpPr>
          <p:spPr bwMode="auto">
            <a:xfrm flipV="1">
              <a:off x="5508787" y="2630435"/>
              <a:ext cx="806170" cy="6300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 name="Line 35"/>
            <p:cNvSpPr>
              <a:spLocks noChangeShapeType="1"/>
            </p:cNvSpPr>
            <p:nvPr/>
          </p:nvSpPr>
          <p:spPr bwMode="auto">
            <a:xfrm>
              <a:off x="5511746" y="1722293"/>
              <a:ext cx="806170" cy="70879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 name="Text Box 36"/>
            <p:cNvSpPr txBox="1">
              <a:spLocks noChangeArrowheads="1"/>
            </p:cNvSpPr>
            <p:nvPr/>
          </p:nvSpPr>
          <p:spPr bwMode="auto">
            <a:xfrm>
              <a:off x="5282194" y="2264555"/>
              <a:ext cx="267431"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7</a:t>
              </a:r>
              <a:endParaRPr lang="en-US" altLang="zh-CN" sz="2400" dirty="0"/>
            </a:p>
          </p:txBody>
        </p:sp>
        <p:sp>
          <p:nvSpPr>
            <p:cNvPr id="30" name="Text Box 37"/>
            <p:cNvSpPr txBox="1">
              <a:spLocks noChangeArrowheads="1"/>
            </p:cNvSpPr>
            <p:nvPr/>
          </p:nvSpPr>
          <p:spPr bwMode="auto">
            <a:xfrm>
              <a:off x="5898427" y="2916371"/>
              <a:ext cx="267431"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4</a:t>
              </a:r>
              <a:endParaRPr lang="en-US" altLang="zh-CN" sz="2400" dirty="0"/>
            </a:p>
          </p:txBody>
        </p:sp>
        <p:sp>
          <p:nvSpPr>
            <p:cNvPr id="31" name="Text Box 38"/>
            <p:cNvSpPr txBox="1">
              <a:spLocks noChangeArrowheads="1"/>
            </p:cNvSpPr>
            <p:nvPr/>
          </p:nvSpPr>
          <p:spPr bwMode="auto">
            <a:xfrm>
              <a:off x="4044920" y="3397960"/>
              <a:ext cx="3626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13</a:t>
              </a:r>
              <a:endParaRPr lang="en-US" altLang="zh-CN" sz="2400" dirty="0"/>
            </a:p>
          </p:txBody>
        </p:sp>
        <p:sp>
          <p:nvSpPr>
            <p:cNvPr id="32" name="Text Box 39"/>
            <p:cNvSpPr txBox="1">
              <a:spLocks noChangeArrowheads="1"/>
            </p:cNvSpPr>
            <p:nvPr/>
          </p:nvSpPr>
          <p:spPr bwMode="auto">
            <a:xfrm>
              <a:off x="5888411" y="1641292"/>
              <a:ext cx="267431"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3</a:t>
              </a:r>
              <a:endParaRPr lang="en-US" altLang="zh-CN" sz="2400" dirty="0"/>
            </a:p>
          </p:txBody>
        </p:sp>
        <p:sp>
          <p:nvSpPr>
            <p:cNvPr id="33" name="Line 30"/>
            <p:cNvSpPr>
              <a:spLocks noChangeShapeType="1"/>
            </p:cNvSpPr>
            <p:nvPr/>
          </p:nvSpPr>
          <p:spPr bwMode="auto">
            <a:xfrm>
              <a:off x="5204555" y="1941918"/>
              <a:ext cx="5012" cy="106047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Line 29"/>
            <p:cNvSpPr>
              <a:spLocks noChangeShapeType="1"/>
            </p:cNvSpPr>
            <p:nvPr/>
          </p:nvSpPr>
          <p:spPr bwMode="auto">
            <a:xfrm>
              <a:off x="3387733" y="3303552"/>
              <a:ext cx="1533386" cy="64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5" name="文本框 34"/>
          <p:cNvSpPr txBox="1"/>
          <p:nvPr/>
        </p:nvSpPr>
        <p:spPr>
          <a:xfrm>
            <a:off x="1587935" y="3233034"/>
            <a:ext cx="402674" cy="523220"/>
          </a:xfrm>
          <a:prstGeom prst="rect">
            <a:avLst/>
          </a:prstGeom>
          <a:noFill/>
        </p:spPr>
        <p:txBody>
          <a:bodyPr wrap="none" rtlCol="0">
            <a:spAutoFit/>
          </a:bodyPr>
          <a:lstStyle/>
          <a:p>
            <a:r>
              <a:rPr lang="en-US" altLang="zh-CN" sz="2800" b="1" dirty="0" smtClean="0">
                <a:solidFill>
                  <a:srgbClr val="FF0000"/>
                </a:solidFill>
              </a:rPr>
              <a:t>A</a:t>
            </a:r>
            <a:endParaRPr lang="zh-CN" altLang="en-US" sz="2800" b="1" dirty="0">
              <a:solidFill>
                <a:srgbClr val="FF0000"/>
              </a:solidFill>
            </a:endParaRPr>
          </a:p>
        </p:txBody>
      </p:sp>
      <p:sp>
        <p:nvSpPr>
          <p:cNvPr id="36" name="Line 27"/>
          <p:cNvSpPr>
            <a:spLocks noChangeShapeType="1"/>
          </p:cNvSpPr>
          <p:nvPr/>
        </p:nvSpPr>
        <p:spPr bwMode="auto">
          <a:xfrm flipV="1">
            <a:off x="2046797" y="2908450"/>
            <a:ext cx="682144" cy="472527"/>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37" name="文本框 36"/>
          <p:cNvSpPr txBox="1"/>
          <p:nvPr/>
        </p:nvSpPr>
        <p:spPr>
          <a:xfrm>
            <a:off x="2796863" y="2512678"/>
            <a:ext cx="386644" cy="523220"/>
          </a:xfrm>
          <a:prstGeom prst="rect">
            <a:avLst/>
          </a:prstGeom>
          <a:noFill/>
        </p:spPr>
        <p:txBody>
          <a:bodyPr wrap="none" rtlCol="0">
            <a:spAutoFit/>
          </a:bodyPr>
          <a:lstStyle/>
          <a:p>
            <a:r>
              <a:rPr lang="en-US" altLang="zh-CN" sz="2800" b="1" dirty="0">
                <a:solidFill>
                  <a:srgbClr val="FF0000"/>
                </a:solidFill>
              </a:rPr>
              <a:t>B</a:t>
            </a:r>
            <a:endParaRPr lang="zh-CN" altLang="en-US" sz="2800" b="1" dirty="0">
              <a:solidFill>
                <a:srgbClr val="FF0000"/>
              </a:solidFill>
            </a:endParaRPr>
          </a:p>
        </p:txBody>
      </p:sp>
      <p:sp>
        <p:nvSpPr>
          <p:cNvPr id="38" name="Line 28"/>
          <p:cNvSpPr>
            <a:spLocks noChangeShapeType="1"/>
          </p:cNvSpPr>
          <p:nvPr/>
        </p:nvSpPr>
        <p:spPr bwMode="auto">
          <a:xfrm>
            <a:off x="2003732" y="3685806"/>
            <a:ext cx="682144" cy="630036"/>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文本框 38"/>
          <p:cNvSpPr txBox="1"/>
          <p:nvPr/>
        </p:nvSpPr>
        <p:spPr>
          <a:xfrm>
            <a:off x="2794191" y="4167972"/>
            <a:ext cx="375424" cy="523220"/>
          </a:xfrm>
          <a:prstGeom prst="rect">
            <a:avLst/>
          </a:prstGeom>
          <a:noFill/>
        </p:spPr>
        <p:txBody>
          <a:bodyPr wrap="none" rtlCol="0">
            <a:spAutoFit/>
          </a:bodyPr>
          <a:lstStyle/>
          <a:p>
            <a:r>
              <a:rPr lang="en-US" altLang="zh-CN" sz="2800" b="1" dirty="0">
                <a:solidFill>
                  <a:srgbClr val="FF0000"/>
                </a:solidFill>
              </a:rPr>
              <a:t>C</a:t>
            </a:r>
            <a:endParaRPr lang="zh-CN" altLang="en-US" sz="2800" b="1" dirty="0">
              <a:solidFill>
                <a:srgbClr val="FF0000"/>
              </a:solidFill>
            </a:endParaRPr>
          </a:p>
        </p:txBody>
      </p:sp>
      <p:sp>
        <p:nvSpPr>
          <p:cNvPr id="40" name="Line 31"/>
          <p:cNvSpPr>
            <a:spLocks noChangeShapeType="1"/>
          </p:cNvSpPr>
          <p:nvPr/>
        </p:nvSpPr>
        <p:spPr bwMode="auto">
          <a:xfrm flipV="1">
            <a:off x="3275324" y="3037565"/>
            <a:ext cx="1621751" cy="1236568"/>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 name="文本框 40"/>
          <p:cNvSpPr txBox="1"/>
          <p:nvPr/>
        </p:nvSpPr>
        <p:spPr>
          <a:xfrm>
            <a:off x="4914082" y="2512678"/>
            <a:ext cx="410690" cy="523220"/>
          </a:xfrm>
          <a:prstGeom prst="rect">
            <a:avLst/>
          </a:prstGeom>
          <a:noFill/>
        </p:spPr>
        <p:txBody>
          <a:bodyPr wrap="none" rtlCol="0">
            <a:spAutoFit/>
          </a:bodyPr>
          <a:lstStyle/>
          <a:p>
            <a:r>
              <a:rPr lang="en-US" altLang="zh-CN" sz="2800" b="1" dirty="0">
                <a:solidFill>
                  <a:srgbClr val="FF0000"/>
                </a:solidFill>
              </a:rPr>
              <a:t>D</a:t>
            </a:r>
            <a:endParaRPr lang="zh-CN" altLang="en-US" sz="2800" b="1" dirty="0">
              <a:solidFill>
                <a:srgbClr val="FF0000"/>
              </a:solidFill>
            </a:endParaRPr>
          </a:p>
        </p:txBody>
      </p:sp>
      <p:sp>
        <p:nvSpPr>
          <p:cNvPr id="42" name="Line 35"/>
          <p:cNvSpPr>
            <a:spLocks noChangeShapeType="1"/>
          </p:cNvSpPr>
          <p:nvPr/>
        </p:nvSpPr>
        <p:spPr bwMode="auto">
          <a:xfrm>
            <a:off x="5405174" y="2872740"/>
            <a:ext cx="806170" cy="70879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 name="文本框 42"/>
          <p:cNvSpPr txBox="1"/>
          <p:nvPr/>
        </p:nvSpPr>
        <p:spPr>
          <a:xfrm>
            <a:off x="6318511" y="3380977"/>
            <a:ext cx="349776" cy="523220"/>
          </a:xfrm>
          <a:prstGeom prst="rect">
            <a:avLst/>
          </a:prstGeom>
          <a:noFill/>
        </p:spPr>
        <p:txBody>
          <a:bodyPr wrap="none" rtlCol="0">
            <a:spAutoFit/>
          </a:bodyPr>
          <a:lstStyle/>
          <a:p>
            <a:r>
              <a:rPr lang="en-US" altLang="zh-CN" sz="2800" b="1" dirty="0">
                <a:solidFill>
                  <a:srgbClr val="FF0000"/>
                </a:solidFill>
              </a:rPr>
              <a:t>F</a:t>
            </a:r>
            <a:endParaRPr lang="zh-CN" altLang="en-US" sz="2800" b="1" dirty="0">
              <a:solidFill>
                <a:srgbClr val="FF0000"/>
              </a:solidFill>
            </a:endParaRPr>
          </a:p>
        </p:txBody>
      </p:sp>
      <p:graphicFrame>
        <p:nvGraphicFramePr>
          <p:cNvPr id="52" name="Group 58"/>
          <p:cNvGraphicFramePr>
            <a:graphicFrameLocks noGrp="1"/>
          </p:cNvGraphicFramePr>
          <p:nvPr/>
        </p:nvGraphicFramePr>
        <p:xfrm>
          <a:off x="2495633" y="1750483"/>
          <a:ext cx="2969260" cy="394970"/>
        </p:xfrm>
        <a:graphic>
          <a:graphicData uri="http://schemas.openxmlformats.org/drawingml/2006/table">
            <a:tbl>
              <a:tblPr/>
              <a:tblGrid>
                <a:gridCol w="507365"/>
                <a:gridCol w="506730"/>
                <a:gridCol w="507365"/>
                <a:gridCol w="507365"/>
                <a:gridCol w="454660"/>
                <a:gridCol w="485775"/>
              </a:tblGrid>
              <a:tr h="39497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C</a:t>
                      </a:r>
                      <a:endPar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D</a:t>
                      </a:r>
                      <a:endPar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D</a:t>
                      </a:r>
                      <a:endPar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53" name="Group 59"/>
          <p:cNvGraphicFramePr>
            <a:graphicFrameLocks noGrp="1"/>
          </p:cNvGraphicFramePr>
          <p:nvPr/>
        </p:nvGraphicFramePr>
        <p:xfrm>
          <a:off x="2495633" y="1156333"/>
          <a:ext cx="2915285" cy="388620"/>
        </p:xfrm>
        <a:graphic>
          <a:graphicData uri="http://schemas.openxmlformats.org/drawingml/2006/table">
            <a:tbl>
              <a:tblPr/>
              <a:tblGrid>
                <a:gridCol w="502285"/>
                <a:gridCol w="502285"/>
                <a:gridCol w="501650"/>
                <a:gridCol w="502285"/>
                <a:gridCol w="502285"/>
                <a:gridCol w="404495"/>
              </a:tblGrid>
              <a:tr h="38862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endPar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楷体_GB2312"/>
                          <a:ea typeface="楷体_GB2312"/>
                          <a:cs typeface="楷体_GB2312"/>
                        </a:rPr>
                        <a:t>0</a:t>
                      </a:r>
                      <a:endParaRPr kumimoji="0" lang="en-US" altLang="zh-CN" sz="1800" b="1" i="0" u="none" strike="noStrike" cap="none" normalizeH="0" baseline="0" dirty="0" smtClean="0">
                        <a:ln>
                          <a:noFill/>
                        </a:ln>
                        <a:solidFill>
                          <a:schemeClr val="tx1"/>
                        </a:solidFill>
                        <a:effectLst/>
                        <a:latin typeface="楷体_GB2312"/>
                        <a:ea typeface="楷体_GB2312"/>
                        <a:cs typeface="楷体_GB231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endPar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endPar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7</a:t>
                      </a:r>
                      <a:endPar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3</a:t>
                      </a:r>
                      <a:endPar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54" name="Text Box 53"/>
          <p:cNvSpPr txBox="1"/>
          <p:nvPr/>
        </p:nvSpPr>
        <p:spPr>
          <a:xfrm>
            <a:off x="204661" y="1093985"/>
            <a:ext cx="2241749" cy="4001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dirty="0" err="1">
                <a:solidFill>
                  <a:srgbClr val="FF0000"/>
                </a:solidFill>
              </a:rPr>
              <a:t>Closedge</a:t>
            </a:r>
            <a:r>
              <a:rPr lang="en-US" altLang="zh-CN" sz="2000" b="1" dirty="0">
                <a:solidFill>
                  <a:srgbClr val="FF0000"/>
                </a:solidFill>
              </a:rPr>
              <a:t>[</a:t>
            </a:r>
            <a:r>
              <a:rPr lang="en-US" altLang="zh-CN" sz="2000" b="1" dirty="0" err="1">
                <a:solidFill>
                  <a:srgbClr val="FF0000"/>
                </a:solidFill>
              </a:rPr>
              <a:t>i</a:t>
            </a:r>
            <a:r>
              <a:rPr lang="en-US" altLang="zh-CN" sz="2000" b="1" dirty="0" smtClean="0">
                <a:solidFill>
                  <a:srgbClr val="FF0000"/>
                </a:solidFill>
              </a:rPr>
              <a:t>].</a:t>
            </a:r>
            <a:r>
              <a:rPr lang="en-US" altLang="zh-CN" sz="2000" b="1" dirty="0" err="1" smtClean="0">
                <a:solidFill>
                  <a:srgbClr val="FF0000"/>
                </a:solidFill>
              </a:rPr>
              <a:t>l</a:t>
            </a:r>
            <a:r>
              <a:rPr lang="en-US" altLang="zh-CN" sz="2000" b="1" dirty="0" err="1" smtClean="0">
                <a:solidFill>
                  <a:srgbClr val="FF0000"/>
                </a:solidFill>
              </a:rPr>
              <a:t>owcost</a:t>
            </a:r>
            <a:endParaRPr lang="en-US" altLang="zh-CN" sz="2400" b="1" dirty="0">
              <a:solidFill>
                <a:srgbClr val="FF0000"/>
              </a:solidFill>
            </a:endParaRPr>
          </a:p>
        </p:txBody>
      </p:sp>
      <p:sp>
        <p:nvSpPr>
          <p:cNvPr id="55" name="Text Box 54"/>
          <p:cNvSpPr txBox="1"/>
          <p:nvPr/>
        </p:nvSpPr>
        <p:spPr>
          <a:xfrm>
            <a:off x="176086" y="1688106"/>
            <a:ext cx="2253695" cy="4001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dirty="0" err="1">
                <a:solidFill>
                  <a:srgbClr val="FF0000"/>
                </a:solidFill>
              </a:rPr>
              <a:t>Closedge</a:t>
            </a:r>
            <a:r>
              <a:rPr lang="en-US" altLang="zh-CN" sz="2000" b="1" dirty="0">
                <a:solidFill>
                  <a:srgbClr val="FF0000"/>
                </a:solidFill>
              </a:rPr>
              <a:t>[</a:t>
            </a:r>
            <a:r>
              <a:rPr lang="en-US" altLang="zh-CN" sz="2000" b="1" dirty="0" err="1">
                <a:solidFill>
                  <a:srgbClr val="FF0000"/>
                </a:solidFill>
              </a:rPr>
              <a:t>i</a:t>
            </a:r>
            <a:r>
              <a:rPr lang="en-US" altLang="zh-CN" sz="2000" b="1" dirty="0">
                <a:solidFill>
                  <a:srgbClr val="FF0000"/>
                </a:solidFill>
              </a:rPr>
              <a:t>]. </a:t>
            </a:r>
            <a:r>
              <a:rPr lang="en-US" altLang="zh-CN" sz="2000" b="1" dirty="0" err="1" smtClean="0">
                <a:solidFill>
                  <a:srgbClr val="FF0000"/>
                </a:solidFill>
              </a:rPr>
              <a:t>adjvex</a:t>
            </a:r>
            <a:endParaRPr lang="en-US" altLang="zh-CN" sz="2400" b="1" dirty="0">
              <a:solidFill>
                <a:srgbClr val="FF0000"/>
              </a:solidFill>
            </a:endParaRPr>
          </a:p>
        </p:txBody>
      </p:sp>
      <p:sp>
        <p:nvSpPr>
          <p:cNvPr id="56" name="文本框 55"/>
          <p:cNvSpPr txBox="1"/>
          <p:nvPr/>
        </p:nvSpPr>
        <p:spPr>
          <a:xfrm>
            <a:off x="1880910" y="583557"/>
            <a:ext cx="6897330" cy="415498"/>
          </a:xfrm>
          <a:prstGeom prst="rect">
            <a:avLst/>
          </a:prstGeom>
          <a:noFill/>
        </p:spPr>
        <p:txBody>
          <a:bodyPr wrap="square" rtlCol="0">
            <a:spAutoFit/>
          </a:bodyPr>
          <a:lstStyle/>
          <a:p>
            <a:r>
              <a:rPr lang="zh-CN" altLang="en-US" sz="2100" b="1" dirty="0" smtClean="0">
                <a:latin typeface="宋体" panose="02010600030101010101" pitchFamily="2" charset="-122"/>
                <a:ea typeface="华文楷体" panose="02010600040101010101" pitchFamily="2" charset="-122"/>
              </a:rPr>
              <a:t>（</a:t>
            </a:r>
            <a:r>
              <a:rPr lang="en-US" altLang="zh-CN" sz="2100" b="1" dirty="0">
                <a:latin typeface="宋体" panose="02010600030101010101" pitchFamily="2" charset="-122"/>
                <a:ea typeface="华文楷体" panose="02010600040101010101" pitchFamily="2" charset="-122"/>
              </a:rPr>
              <a:t>5</a:t>
            </a:r>
            <a:r>
              <a:rPr lang="zh-CN" altLang="en-US" sz="2100" b="1" dirty="0" smtClean="0">
                <a:latin typeface="宋体" panose="02010600030101010101" pitchFamily="2" charset="-122"/>
                <a:ea typeface="华文楷体" panose="02010600040101010101" pitchFamily="2" charset="-122"/>
              </a:rPr>
              <a:t>）</a:t>
            </a:r>
            <a:r>
              <a:rPr lang="zh-CN" altLang="en-US" sz="2100" b="1" dirty="0">
                <a:latin typeface="宋体" panose="02010600030101010101" pitchFamily="2" charset="-122"/>
                <a:ea typeface="华文楷体" panose="02010600040101010101" pitchFamily="2" charset="-122"/>
              </a:rPr>
              <a:t>在</a:t>
            </a:r>
            <a:r>
              <a:rPr lang="en-US" altLang="zh-CN" sz="2100" b="1" dirty="0" smtClean="0">
                <a:latin typeface="宋体" panose="02010600030101010101" pitchFamily="2" charset="-122"/>
                <a:ea typeface="华文楷体" panose="02010600040101010101" pitchFamily="2" charset="-122"/>
              </a:rPr>
              <a:t>S</a:t>
            </a:r>
            <a:r>
              <a:rPr lang="zh-CN" altLang="en-US" sz="2100" b="1" dirty="0" smtClean="0">
                <a:latin typeface="宋体" panose="02010600030101010101" pitchFamily="2" charset="-122"/>
                <a:ea typeface="华文楷体" panose="02010600040101010101" pitchFamily="2" charset="-122"/>
              </a:rPr>
              <a:t>外</a:t>
            </a:r>
            <a:r>
              <a:rPr lang="zh-CN" altLang="en-US" sz="2100" b="1" dirty="0">
                <a:latin typeface="宋体" panose="02010600030101010101" pitchFamily="2" charset="-122"/>
                <a:ea typeface="华文楷体" panose="02010600040101010101" pitchFamily="2" charset="-122"/>
              </a:rPr>
              <a:t>的顶点中选择</a:t>
            </a:r>
            <a:r>
              <a:rPr lang="zh-CN" altLang="en-US" sz="2100" b="1" dirty="0" smtClean="0">
                <a:latin typeface="宋体" panose="02010600030101010101" pitchFamily="2" charset="-122"/>
                <a:ea typeface="华文楷体" panose="02010600040101010101" pitchFamily="2" charset="-122"/>
              </a:rPr>
              <a:t>顶点</a:t>
            </a:r>
            <a:r>
              <a:rPr lang="en-US" altLang="zh-CN" sz="2100" b="1" dirty="0" smtClean="0">
                <a:latin typeface="宋体" panose="02010600030101010101" pitchFamily="2" charset="-122"/>
                <a:ea typeface="华文楷体" panose="02010600040101010101" pitchFamily="2" charset="-122"/>
              </a:rPr>
              <a:t>F</a:t>
            </a:r>
            <a:r>
              <a:rPr lang="zh-CN" altLang="en-US" sz="2100" b="1" dirty="0" smtClean="0">
                <a:latin typeface="宋体" panose="02010600030101010101" pitchFamily="2" charset="-122"/>
                <a:ea typeface="华文楷体" panose="02010600040101010101" pitchFamily="2" charset="-122"/>
              </a:rPr>
              <a:t>加入</a:t>
            </a:r>
            <a:r>
              <a:rPr lang="en-US" altLang="zh-CN" sz="2100" b="1" dirty="0" smtClean="0">
                <a:latin typeface="宋体" panose="02010600030101010101" pitchFamily="2" charset="-122"/>
                <a:ea typeface="华文楷体" panose="02010600040101010101" pitchFamily="2" charset="-122"/>
              </a:rPr>
              <a:t>S</a:t>
            </a:r>
            <a:r>
              <a:rPr lang="zh-CN" altLang="en-US" sz="2100" b="1" dirty="0" smtClean="0">
                <a:latin typeface="宋体" panose="02010600030101010101" pitchFamily="2" charset="-122"/>
                <a:ea typeface="华文楷体" panose="02010600040101010101" pitchFamily="2" charset="-122"/>
              </a:rPr>
              <a:t>。</a:t>
            </a:r>
            <a:r>
              <a:rPr lang="en-US" altLang="zh-CN" sz="2100" b="1" dirty="0" smtClean="0">
                <a:solidFill>
                  <a:srgbClr val="FF0000"/>
                </a:solidFill>
                <a:latin typeface="宋体" panose="02010600030101010101" pitchFamily="2" charset="-122"/>
                <a:ea typeface="华文楷体" panose="02010600040101010101" pitchFamily="2" charset="-122"/>
              </a:rPr>
              <a:t> </a:t>
            </a:r>
            <a:r>
              <a:rPr lang="en-US" altLang="zh-CN" sz="2100" b="1" dirty="0" smtClean="0">
                <a:solidFill>
                  <a:srgbClr val="FF0000"/>
                </a:solidFill>
                <a:latin typeface="宋体" panose="02010600030101010101" pitchFamily="2" charset="-122"/>
                <a:ea typeface="华文楷体" panose="02010600040101010101" pitchFamily="2" charset="-122"/>
              </a:rPr>
              <a:t>S={A,</a:t>
            </a:r>
            <a:r>
              <a:rPr lang="en-US" altLang="zh-CN" sz="2100" b="1" dirty="0" smtClean="0">
                <a:solidFill>
                  <a:srgbClr val="FF0000"/>
                </a:solidFill>
                <a:latin typeface="宋体" panose="02010600030101010101" pitchFamily="2" charset="-122"/>
                <a:ea typeface="华文楷体" panose="02010600040101010101" pitchFamily="2" charset="-122"/>
              </a:rPr>
              <a:t>B,C,D,F</a:t>
            </a:r>
            <a:r>
              <a:rPr lang="en-US" altLang="zh-CN" sz="2100" b="1" dirty="0" smtClean="0">
                <a:solidFill>
                  <a:srgbClr val="FF0000"/>
                </a:solidFill>
                <a:latin typeface="宋体" panose="02010600030101010101" pitchFamily="2" charset="-122"/>
                <a:ea typeface="华文楷体" panose="02010600040101010101" pitchFamily="2" charset="-122"/>
              </a:rPr>
              <a:t> </a:t>
            </a:r>
            <a:r>
              <a:rPr lang="en-US" altLang="zh-CN" sz="2100" b="1" dirty="0">
                <a:solidFill>
                  <a:srgbClr val="FF0000"/>
                </a:solidFill>
                <a:latin typeface="宋体" panose="02010600030101010101" pitchFamily="2" charset="-122"/>
                <a:ea typeface="华文楷体" panose="02010600040101010101" pitchFamily="2" charset="-122"/>
              </a:rPr>
              <a:t>}</a:t>
            </a:r>
            <a:endParaRPr lang="zh-CN" altLang="en-US" sz="2100" b="1" dirty="0">
              <a:solidFill>
                <a:srgbClr val="FF0000"/>
              </a:solidFill>
              <a:latin typeface="宋体" panose="02010600030101010101" pitchFamily="2" charset="-122"/>
              <a:ea typeface="华文楷体" panose="02010600040101010101" pitchFamily="2" charset="-122"/>
            </a:endParaRPr>
          </a:p>
        </p:txBody>
      </p:sp>
      <p:sp>
        <p:nvSpPr>
          <p:cNvPr id="57" name="Text Box 90"/>
          <p:cNvSpPr txBox="1"/>
          <p:nvPr/>
        </p:nvSpPr>
        <p:spPr>
          <a:xfrm>
            <a:off x="5609393" y="1345510"/>
            <a:ext cx="2026444" cy="645160"/>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zh-CN" altLang="en-US" sz="1800" b="1" dirty="0"/>
              <a:t>更新</a:t>
            </a:r>
            <a:r>
              <a:rPr lang="en-US" altLang="zh-CN" sz="1800" b="1" dirty="0"/>
              <a:t>s</a:t>
            </a:r>
            <a:r>
              <a:rPr lang="zh-CN" altLang="en-US" sz="1800" b="1" dirty="0"/>
              <a:t>外的点到</a:t>
            </a:r>
            <a:r>
              <a:rPr lang="en-US" altLang="zh-CN" sz="1800" b="1" dirty="0"/>
              <a:t>s</a:t>
            </a:r>
            <a:r>
              <a:rPr lang="zh-CN" altLang="en-US" sz="1800" b="1" dirty="0"/>
              <a:t>的距离及最近顶点</a:t>
            </a:r>
            <a:endParaRPr lang="zh-CN" altLang="en-US" sz="1800" b="1" dirty="0"/>
          </a:p>
        </p:txBody>
      </p:sp>
      <p:sp>
        <p:nvSpPr>
          <p:cNvPr id="58" name="Text Box 91"/>
          <p:cNvSpPr txBox="1"/>
          <p:nvPr/>
        </p:nvSpPr>
        <p:spPr>
          <a:xfrm>
            <a:off x="5011519" y="1161360"/>
            <a:ext cx="387736" cy="375144"/>
          </a:xfrm>
          <a:prstGeom prst="rect">
            <a:avLst/>
          </a:prstGeom>
          <a:solidFill>
            <a:schemeClr val="accent1"/>
          </a:solid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800" b="1" dirty="0"/>
              <a:t>0</a:t>
            </a:r>
            <a:endParaRPr lang="en-US" altLang="zh-CN" sz="1800" b="1" dirty="0"/>
          </a:p>
        </p:txBody>
      </p:sp>
      <p:sp>
        <p:nvSpPr>
          <p:cNvPr id="59" name="Text Box 92"/>
          <p:cNvSpPr txBox="1"/>
          <p:nvPr/>
        </p:nvSpPr>
        <p:spPr>
          <a:xfrm>
            <a:off x="4544993" y="1161360"/>
            <a:ext cx="432197" cy="368300"/>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800" b="1" dirty="0"/>
              <a:t>4</a:t>
            </a:r>
            <a:endParaRPr lang="en-US" altLang="zh-CN" sz="1800" b="1" dirty="0"/>
          </a:p>
        </p:txBody>
      </p:sp>
      <p:sp>
        <p:nvSpPr>
          <p:cNvPr id="60" name="Text Box 93"/>
          <p:cNvSpPr txBox="1"/>
          <p:nvPr/>
        </p:nvSpPr>
        <p:spPr>
          <a:xfrm>
            <a:off x="4542012" y="1759654"/>
            <a:ext cx="432197" cy="368300"/>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800" b="1" dirty="0"/>
              <a:t>F</a:t>
            </a:r>
            <a:endParaRPr lang="en-US" altLang="zh-CN"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blinds(horizontal)">
                                      <p:cBhvr>
                                        <p:cTn id="20" dur="50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blinds(horizontal)">
                                      <p:cBhvr>
                                        <p:cTn id="25" dur="500"/>
                                        <p:tgtEl>
                                          <p:spTgt spid="5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blinds(horizontal)">
                                      <p:cBhvr>
                                        <p:cTn id="30" dur="500"/>
                                        <p:tgtEl>
                                          <p:spTgt spid="5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blinds(horizontal)">
                                      <p:cBhvr>
                                        <p:cTn id="3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3" grpId="0"/>
      <p:bldP spid="56" grpId="0"/>
      <p:bldP spid="57" grpId="0" bldLvl="0" animBg="1"/>
      <p:bldP spid="58" grpId="0" bldLvl="0" animBg="1"/>
      <p:bldP spid="59" grpId="0" bldLvl="0" animBg="1"/>
      <p:bldP spid="60"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实现过程：</a:t>
            </a:r>
            <a:endParaRPr lang="zh-CN" altLang="en-US" dirty="0"/>
          </a:p>
        </p:txBody>
      </p:sp>
      <p:sp>
        <p:nvSpPr>
          <p:cNvPr id="3" name="标题 2"/>
          <p:cNvSpPr>
            <a:spLocks noGrp="1"/>
          </p:cNvSpPr>
          <p:nvPr>
            <p:ph type="title"/>
          </p:nvPr>
        </p:nvSpPr>
        <p:spPr/>
        <p:txBody>
          <a:bodyPr/>
          <a:lstStyle/>
          <a:p>
            <a:r>
              <a:rPr lang="en-US" altLang="zh-CN" dirty="0">
                <a:solidFill>
                  <a:srgbClr val="002060"/>
                </a:solidFill>
              </a:rPr>
              <a:t>7.4 </a:t>
            </a:r>
            <a:r>
              <a:rPr lang="zh-CN" altLang="en-US" dirty="0">
                <a:solidFill>
                  <a:srgbClr val="002060"/>
                </a:solidFill>
              </a:rPr>
              <a:t>图的连通性问题</a:t>
            </a:r>
            <a:endParaRPr lang="zh-CN" altLang="en-US" dirty="0"/>
          </a:p>
        </p:txBody>
      </p:sp>
      <p:grpSp>
        <p:nvGrpSpPr>
          <p:cNvPr id="4" name="组合 3"/>
          <p:cNvGrpSpPr/>
          <p:nvPr/>
        </p:nvGrpSpPr>
        <p:grpSpPr>
          <a:xfrm>
            <a:off x="1476238" y="2354752"/>
            <a:ext cx="5328638" cy="2555134"/>
            <a:chOff x="1582220" y="1212158"/>
            <a:chExt cx="5328638" cy="2555134"/>
          </a:xfrm>
        </p:grpSpPr>
        <p:sp>
          <p:nvSpPr>
            <p:cNvPr id="5" name="椭圆 4"/>
            <p:cNvSpPr/>
            <p:nvPr/>
          </p:nvSpPr>
          <p:spPr>
            <a:xfrm>
              <a:off x="1582220" y="2092697"/>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93917" y="2092697"/>
              <a:ext cx="393056" cy="523220"/>
            </a:xfrm>
            <a:prstGeom prst="rect">
              <a:avLst/>
            </a:prstGeom>
            <a:noFill/>
          </p:spPr>
          <p:txBody>
            <a:bodyPr wrap="none" rtlCol="0">
              <a:spAutoFit/>
            </a:bodyPr>
            <a:lstStyle/>
            <a:p>
              <a:r>
                <a:rPr lang="en-US" altLang="zh-CN" sz="2800" dirty="0" smtClean="0"/>
                <a:t>A</a:t>
              </a:r>
              <a:endParaRPr lang="zh-CN" altLang="en-US" sz="2800" dirty="0"/>
            </a:p>
          </p:txBody>
        </p:sp>
        <p:sp>
          <p:nvSpPr>
            <p:cNvPr id="7" name="椭圆 6"/>
            <p:cNvSpPr/>
            <p:nvPr/>
          </p:nvSpPr>
          <p:spPr>
            <a:xfrm>
              <a:off x="2792858" y="1371794"/>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904555" y="1371794"/>
              <a:ext cx="380232" cy="523220"/>
            </a:xfrm>
            <a:prstGeom prst="rect">
              <a:avLst/>
            </a:prstGeom>
            <a:noFill/>
          </p:spPr>
          <p:txBody>
            <a:bodyPr wrap="none" rtlCol="0">
              <a:spAutoFit/>
            </a:bodyPr>
            <a:lstStyle/>
            <a:p>
              <a:r>
                <a:rPr lang="en-US" altLang="zh-CN" sz="2800" dirty="0"/>
                <a:t>B</a:t>
              </a:r>
              <a:endParaRPr lang="zh-CN" altLang="en-US" sz="2800" dirty="0"/>
            </a:p>
          </p:txBody>
        </p:sp>
        <p:sp>
          <p:nvSpPr>
            <p:cNvPr id="9" name="椭圆 8"/>
            <p:cNvSpPr/>
            <p:nvPr/>
          </p:nvSpPr>
          <p:spPr>
            <a:xfrm>
              <a:off x="2792858" y="3025378"/>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903096" y="3025378"/>
              <a:ext cx="375424" cy="523220"/>
            </a:xfrm>
            <a:prstGeom prst="rect">
              <a:avLst/>
            </a:prstGeom>
            <a:noFill/>
          </p:spPr>
          <p:txBody>
            <a:bodyPr wrap="none" rtlCol="0">
              <a:spAutoFit/>
            </a:bodyPr>
            <a:lstStyle/>
            <a:p>
              <a:r>
                <a:rPr lang="en-US" altLang="zh-CN" sz="2800" dirty="0"/>
                <a:t>C</a:t>
              </a:r>
              <a:endParaRPr lang="zh-CN" altLang="en-US" sz="2800" dirty="0"/>
            </a:p>
          </p:txBody>
        </p:sp>
        <p:sp>
          <p:nvSpPr>
            <p:cNvPr id="11" name="椭圆 10"/>
            <p:cNvSpPr/>
            <p:nvPr/>
          </p:nvSpPr>
          <p:spPr>
            <a:xfrm>
              <a:off x="4909335" y="1371794"/>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021032" y="1371794"/>
              <a:ext cx="405880" cy="523220"/>
            </a:xfrm>
            <a:prstGeom prst="rect">
              <a:avLst/>
            </a:prstGeom>
            <a:noFill/>
          </p:spPr>
          <p:txBody>
            <a:bodyPr wrap="none" rtlCol="0">
              <a:spAutoFit/>
            </a:bodyPr>
            <a:lstStyle/>
            <a:p>
              <a:r>
                <a:rPr lang="en-US" altLang="zh-CN" sz="2800" dirty="0"/>
                <a:t>D</a:t>
              </a:r>
              <a:endParaRPr lang="zh-CN" altLang="en-US" sz="2800" dirty="0"/>
            </a:p>
          </p:txBody>
        </p:sp>
        <p:sp>
          <p:nvSpPr>
            <p:cNvPr id="13" name="椭圆 12"/>
            <p:cNvSpPr/>
            <p:nvPr/>
          </p:nvSpPr>
          <p:spPr>
            <a:xfrm>
              <a:off x="4909335" y="3025378"/>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021032" y="3025378"/>
              <a:ext cx="359394" cy="523220"/>
            </a:xfrm>
            <a:prstGeom prst="rect">
              <a:avLst/>
            </a:prstGeom>
            <a:noFill/>
          </p:spPr>
          <p:txBody>
            <a:bodyPr wrap="none" rtlCol="0">
              <a:spAutoFit/>
            </a:bodyPr>
            <a:lstStyle/>
            <a:p>
              <a:r>
                <a:rPr lang="en-US" altLang="zh-CN" sz="2800" dirty="0"/>
                <a:t>E</a:t>
              </a:r>
              <a:endParaRPr lang="zh-CN" altLang="en-US" sz="2800" dirty="0"/>
            </a:p>
          </p:txBody>
        </p:sp>
        <p:sp>
          <p:nvSpPr>
            <p:cNvPr id="15" name="椭圆 14"/>
            <p:cNvSpPr/>
            <p:nvPr/>
          </p:nvSpPr>
          <p:spPr>
            <a:xfrm>
              <a:off x="6314957" y="2240093"/>
              <a:ext cx="595901" cy="553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426654" y="2240093"/>
              <a:ext cx="349776" cy="523220"/>
            </a:xfrm>
            <a:prstGeom prst="rect">
              <a:avLst/>
            </a:prstGeom>
            <a:noFill/>
          </p:spPr>
          <p:txBody>
            <a:bodyPr wrap="none" rtlCol="0">
              <a:spAutoFit/>
            </a:bodyPr>
            <a:lstStyle/>
            <a:p>
              <a:r>
                <a:rPr lang="en-US" altLang="zh-CN" sz="2800" dirty="0"/>
                <a:t>F</a:t>
              </a:r>
              <a:endParaRPr lang="zh-CN" altLang="en-US" sz="2800" dirty="0"/>
            </a:p>
          </p:txBody>
        </p:sp>
        <p:sp>
          <p:nvSpPr>
            <p:cNvPr id="17" name="Line 27"/>
            <p:cNvSpPr>
              <a:spLocks noChangeShapeType="1"/>
            </p:cNvSpPr>
            <p:nvPr/>
          </p:nvSpPr>
          <p:spPr bwMode="auto">
            <a:xfrm flipV="1">
              <a:off x="2144215" y="1767566"/>
              <a:ext cx="682144" cy="4725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Text Box 9"/>
            <p:cNvSpPr txBox="1">
              <a:spLocks noChangeArrowheads="1"/>
            </p:cNvSpPr>
            <p:nvPr/>
          </p:nvSpPr>
          <p:spPr bwMode="auto">
            <a:xfrm>
              <a:off x="2283669" y="1633404"/>
              <a:ext cx="268723"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1</a:t>
              </a:r>
              <a:endParaRPr lang="en-US" altLang="zh-CN" sz="2400" dirty="0"/>
            </a:p>
          </p:txBody>
        </p:sp>
        <p:sp>
          <p:nvSpPr>
            <p:cNvPr id="19" name="Text Box 7"/>
            <p:cNvSpPr txBox="1">
              <a:spLocks noChangeArrowheads="1"/>
            </p:cNvSpPr>
            <p:nvPr/>
          </p:nvSpPr>
          <p:spPr bwMode="auto">
            <a:xfrm>
              <a:off x="2269624" y="2835586"/>
              <a:ext cx="266139" cy="36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2</a:t>
              </a:r>
              <a:endParaRPr lang="en-US" altLang="zh-CN" sz="2400" dirty="0"/>
            </a:p>
          </p:txBody>
        </p:sp>
        <p:sp>
          <p:nvSpPr>
            <p:cNvPr id="20" name="Text Box 8"/>
            <p:cNvSpPr txBox="1">
              <a:spLocks noChangeArrowheads="1"/>
            </p:cNvSpPr>
            <p:nvPr/>
          </p:nvSpPr>
          <p:spPr bwMode="auto">
            <a:xfrm>
              <a:off x="3989525" y="1212158"/>
              <a:ext cx="319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11</a:t>
              </a:r>
              <a:endParaRPr lang="en-US" altLang="zh-CN" sz="2400" dirty="0"/>
            </a:p>
          </p:txBody>
        </p:sp>
        <p:sp>
          <p:nvSpPr>
            <p:cNvPr id="21" name="Text Box 10"/>
            <p:cNvSpPr txBox="1">
              <a:spLocks noChangeArrowheads="1"/>
            </p:cNvSpPr>
            <p:nvPr/>
          </p:nvSpPr>
          <p:spPr bwMode="auto">
            <a:xfrm>
              <a:off x="4030950" y="2206129"/>
              <a:ext cx="266139" cy="36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9</a:t>
              </a:r>
              <a:endParaRPr lang="en-US" altLang="zh-CN" sz="2400" dirty="0"/>
            </a:p>
          </p:txBody>
        </p:sp>
        <p:sp>
          <p:nvSpPr>
            <p:cNvPr id="22" name="Text Box 11"/>
            <p:cNvSpPr txBox="1">
              <a:spLocks noChangeArrowheads="1"/>
            </p:cNvSpPr>
            <p:nvPr/>
          </p:nvSpPr>
          <p:spPr bwMode="auto">
            <a:xfrm>
              <a:off x="2878774" y="2282138"/>
              <a:ext cx="266139"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6</a:t>
              </a:r>
              <a:endParaRPr lang="en-US" altLang="zh-CN" sz="2400" dirty="0"/>
            </a:p>
          </p:txBody>
        </p:sp>
        <p:sp>
          <p:nvSpPr>
            <p:cNvPr id="23" name="Line 28"/>
            <p:cNvSpPr>
              <a:spLocks noChangeShapeType="1"/>
            </p:cNvSpPr>
            <p:nvPr/>
          </p:nvSpPr>
          <p:spPr bwMode="auto">
            <a:xfrm>
              <a:off x="2121698" y="2555196"/>
              <a:ext cx="682144" cy="6300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Line 29"/>
            <p:cNvSpPr>
              <a:spLocks noChangeShapeType="1"/>
            </p:cNvSpPr>
            <p:nvPr/>
          </p:nvSpPr>
          <p:spPr bwMode="auto">
            <a:xfrm>
              <a:off x="3389235" y="1641292"/>
              <a:ext cx="1533386" cy="64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Line 30"/>
            <p:cNvSpPr>
              <a:spLocks noChangeShapeType="1"/>
            </p:cNvSpPr>
            <p:nvPr/>
          </p:nvSpPr>
          <p:spPr bwMode="auto">
            <a:xfrm>
              <a:off x="3090808" y="1934840"/>
              <a:ext cx="5012" cy="106047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Line 31"/>
            <p:cNvSpPr>
              <a:spLocks noChangeShapeType="1"/>
            </p:cNvSpPr>
            <p:nvPr/>
          </p:nvSpPr>
          <p:spPr bwMode="auto">
            <a:xfrm flipV="1">
              <a:off x="3367115" y="1892182"/>
              <a:ext cx="1621751" cy="12365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 name="Line 34"/>
            <p:cNvSpPr>
              <a:spLocks noChangeShapeType="1"/>
            </p:cNvSpPr>
            <p:nvPr/>
          </p:nvSpPr>
          <p:spPr bwMode="auto">
            <a:xfrm flipV="1">
              <a:off x="5508787" y="2630435"/>
              <a:ext cx="806170" cy="6300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 name="Line 35"/>
            <p:cNvSpPr>
              <a:spLocks noChangeShapeType="1"/>
            </p:cNvSpPr>
            <p:nvPr/>
          </p:nvSpPr>
          <p:spPr bwMode="auto">
            <a:xfrm>
              <a:off x="5511746" y="1722293"/>
              <a:ext cx="806170" cy="70879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 name="Text Box 36"/>
            <p:cNvSpPr txBox="1">
              <a:spLocks noChangeArrowheads="1"/>
            </p:cNvSpPr>
            <p:nvPr/>
          </p:nvSpPr>
          <p:spPr bwMode="auto">
            <a:xfrm>
              <a:off x="5282194" y="2264555"/>
              <a:ext cx="267431"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7</a:t>
              </a:r>
              <a:endParaRPr lang="en-US" altLang="zh-CN" sz="2400" dirty="0"/>
            </a:p>
          </p:txBody>
        </p:sp>
        <p:sp>
          <p:nvSpPr>
            <p:cNvPr id="30" name="Text Box 37"/>
            <p:cNvSpPr txBox="1">
              <a:spLocks noChangeArrowheads="1"/>
            </p:cNvSpPr>
            <p:nvPr/>
          </p:nvSpPr>
          <p:spPr bwMode="auto">
            <a:xfrm>
              <a:off x="5898427" y="2916371"/>
              <a:ext cx="267431"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4</a:t>
              </a:r>
              <a:endParaRPr lang="en-US" altLang="zh-CN" sz="2400" dirty="0"/>
            </a:p>
          </p:txBody>
        </p:sp>
        <p:sp>
          <p:nvSpPr>
            <p:cNvPr id="31" name="Text Box 38"/>
            <p:cNvSpPr txBox="1">
              <a:spLocks noChangeArrowheads="1"/>
            </p:cNvSpPr>
            <p:nvPr/>
          </p:nvSpPr>
          <p:spPr bwMode="auto">
            <a:xfrm>
              <a:off x="4044920" y="3397960"/>
              <a:ext cx="3626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13</a:t>
              </a:r>
              <a:endParaRPr lang="en-US" altLang="zh-CN" sz="2400" dirty="0"/>
            </a:p>
          </p:txBody>
        </p:sp>
        <p:sp>
          <p:nvSpPr>
            <p:cNvPr id="32" name="Text Box 39"/>
            <p:cNvSpPr txBox="1">
              <a:spLocks noChangeArrowheads="1"/>
            </p:cNvSpPr>
            <p:nvPr/>
          </p:nvSpPr>
          <p:spPr bwMode="auto">
            <a:xfrm>
              <a:off x="5888411" y="1641292"/>
              <a:ext cx="267431" cy="36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3</a:t>
              </a:r>
              <a:endParaRPr lang="en-US" altLang="zh-CN" sz="2400" dirty="0"/>
            </a:p>
          </p:txBody>
        </p:sp>
        <p:sp>
          <p:nvSpPr>
            <p:cNvPr id="33" name="Line 30"/>
            <p:cNvSpPr>
              <a:spLocks noChangeShapeType="1"/>
            </p:cNvSpPr>
            <p:nvPr/>
          </p:nvSpPr>
          <p:spPr bwMode="auto">
            <a:xfrm>
              <a:off x="5204555" y="1941918"/>
              <a:ext cx="5012" cy="106047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Line 29"/>
            <p:cNvSpPr>
              <a:spLocks noChangeShapeType="1"/>
            </p:cNvSpPr>
            <p:nvPr/>
          </p:nvSpPr>
          <p:spPr bwMode="auto">
            <a:xfrm>
              <a:off x="3387733" y="3303552"/>
              <a:ext cx="1533386" cy="64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5" name="文本框 34"/>
          <p:cNvSpPr txBox="1"/>
          <p:nvPr/>
        </p:nvSpPr>
        <p:spPr>
          <a:xfrm>
            <a:off x="1587935" y="3233034"/>
            <a:ext cx="402674" cy="523220"/>
          </a:xfrm>
          <a:prstGeom prst="rect">
            <a:avLst/>
          </a:prstGeom>
          <a:noFill/>
        </p:spPr>
        <p:txBody>
          <a:bodyPr wrap="none" rtlCol="0">
            <a:spAutoFit/>
          </a:bodyPr>
          <a:lstStyle/>
          <a:p>
            <a:r>
              <a:rPr lang="en-US" altLang="zh-CN" sz="2800" b="1" dirty="0" smtClean="0">
                <a:solidFill>
                  <a:srgbClr val="FF0000"/>
                </a:solidFill>
              </a:rPr>
              <a:t>A</a:t>
            </a:r>
            <a:endParaRPr lang="zh-CN" altLang="en-US" sz="2800" b="1" dirty="0">
              <a:solidFill>
                <a:srgbClr val="FF0000"/>
              </a:solidFill>
            </a:endParaRPr>
          </a:p>
        </p:txBody>
      </p:sp>
      <p:sp>
        <p:nvSpPr>
          <p:cNvPr id="36" name="Line 27"/>
          <p:cNvSpPr>
            <a:spLocks noChangeShapeType="1"/>
          </p:cNvSpPr>
          <p:nvPr/>
        </p:nvSpPr>
        <p:spPr bwMode="auto">
          <a:xfrm flipV="1">
            <a:off x="2046797" y="2908450"/>
            <a:ext cx="682144" cy="472527"/>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37" name="文本框 36"/>
          <p:cNvSpPr txBox="1"/>
          <p:nvPr/>
        </p:nvSpPr>
        <p:spPr>
          <a:xfrm>
            <a:off x="2796863" y="2512678"/>
            <a:ext cx="386644" cy="523220"/>
          </a:xfrm>
          <a:prstGeom prst="rect">
            <a:avLst/>
          </a:prstGeom>
          <a:noFill/>
        </p:spPr>
        <p:txBody>
          <a:bodyPr wrap="none" rtlCol="0">
            <a:spAutoFit/>
          </a:bodyPr>
          <a:lstStyle/>
          <a:p>
            <a:r>
              <a:rPr lang="en-US" altLang="zh-CN" sz="2800" b="1" dirty="0">
                <a:solidFill>
                  <a:srgbClr val="FF0000"/>
                </a:solidFill>
              </a:rPr>
              <a:t>B</a:t>
            </a:r>
            <a:endParaRPr lang="zh-CN" altLang="en-US" sz="2800" b="1" dirty="0">
              <a:solidFill>
                <a:srgbClr val="FF0000"/>
              </a:solidFill>
            </a:endParaRPr>
          </a:p>
        </p:txBody>
      </p:sp>
      <p:sp>
        <p:nvSpPr>
          <p:cNvPr id="38" name="Line 28"/>
          <p:cNvSpPr>
            <a:spLocks noChangeShapeType="1"/>
          </p:cNvSpPr>
          <p:nvPr/>
        </p:nvSpPr>
        <p:spPr bwMode="auto">
          <a:xfrm>
            <a:off x="2003732" y="3685806"/>
            <a:ext cx="682144" cy="630036"/>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文本框 38"/>
          <p:cNvSpPr txBox="1"/>
          <p:nvPr/>
        </p:nvSpPr>
        <p:spPr>
          <a:xfrm>
            <a:off x="2794191" y="4167972"/>
            <a:ext cx="375424" cy="523220"/>
          </a:xfrm>
          <a:prstGeom prst="rect">
            <a:avLst/>
          </a:prstGeom>
          <a:noFill/>
        </p:spPr>
        <p:txBody>
          <a:bodyPr wrap="none" rtlCol="0">
            <a:spAutoFit/>
          </a:bodyPr>
          <a:lstStyle/>
          <a:p>
            <a:r>
              <a:rPr lang="en-US" altLang="zh-CN" sz="2800" b="1" dirty="0">
                <a:solidFill>
                  <a:srgbClr val="FF0000"/>
                </a:solidFill>
              </a:rPr>
              <a:t>C</a:t>
            </a:r>
            <a:endParaRPr lang="zh-CN" altLang="en-US" sz="2800" b="1" dirty="0">
              <a:solidFill>
                <a:srgbClr val="FF0000"/>
              </a:solidFill>
            </a:endParaRPr>
          </a:p>
        </p:txBody>
      </p:sp>
      <p:sp>
        <p:nvSpPr>
          <p:cNvPr id="40" name="Line 31"/>
          <p:cNvSpPr>
            <a:spLocks noChangeShapeType="1"/>
          </p:cNvSpPr>
          <p:nvPr/>
        </p:nvSpPr>
        <p:spPr bwMode="auto">
          <a:xfrm flipV="1">
            <a:off x="3275324" y="3037565"/>
            <a:ext cx="1621751" cy="1236568"/>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 name="文本框 40"/>
          <p:cNvSpPr txBox="1"/>
          <p:nvPr/>
        </p:nvSpPr>
        <p:spPr>
          <a:xfrm>
            <a:off x="4914082" y="2512678"/>
            <a:ext cx="410690" cy="523220"/>
          </a:xfrm>
          <a:prstGeom prst="rect">
            <a:avLst/>
          </a:prstGeom>
          <a:noFill/>
        </p:spPr>
        <p:txBody>
          <a:bodyPr wrap="none" rtlCol="0">
            <a:spAutoFit/>
          </a:bodyPr>
          <a:lstStyle/>
          <a:p>
            <a:r>
              <a:rPr lang="en-US" altLang="zh-CN" sz="2800" b="1" dirty="0">
                <a:solidFill>
                  <a:srgbClr val="FF0000"/>
                </a:solidFill>
              </a:rPr>
              <a:t>D</a:t>
            </a:r>
            <a:endParaRPr lang="zh-CN" altLang="en-US" sz="2800" b="1" dirty="0">
              <a:solidFill>
                <a:srgbClr val="FF0000"/>
              </a:solidFill>
            </a:endParaRPr>
          </a:p>
        </p:txBody>
      </p:sp>
      <p:sp>
        <p:nvSpPr>
          <p:cNvPr id="42" name="Line 35"/>
          <p:cNvSpPr>
            <a:spLocks noChangeShapeType="1"/>
          </p:cNvSpPr>
          <p:nvPr/>
        </p:nvSpPr>
        <p:spPr bwMode="auto">
          <a:xfrm>
            <a:off x="5405174" y="2872740"/>
            <a:ext cx="806170" cy="70879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 name="文本框 42"/>
          <p:cNvSpPr txBox="1"/>
          <p:nvPr/>
        </p:nvSpPr>
        <p:spPr>
          <a:xfrm>
            <a:off x="6318511" y="3380977"/>
            <a:ext cx="349776" cy="523220"/>
          </a:xfrm>
          <a:prstGeom prst="rect">
            <a:avLst/>
          </a:prstGeom>
          <a:noFill/>
        </p:spPr>
        <p:txBody>
          <a:bodyPr wrap="none" rtlCol="0">
            <a:spAutoFit/>
          </a:bodyPr>
          <a:lstStyle/>
          <a:p>
            <a:r>
              <a:rPr lang="en-US" altLang="zh-CN" sz="2800" b="1" dirty="0">
                <a:solidFill>
                  <a:srgbClr val="FF0000"/>
                </a:solidFill>
              </a:rPr>
              <a:t>F</a:t>
            </a:r>
            <a:endParaRPr lang="zh-CN" altLang="en-US" sz="2800" b="1" dirty="0">
              <a:solidFill>
                <a:srgbClr val="FF0000"/>
              </a:solidFill>
            </a:endParaRPr>
          </a:p>
        </p:txBody>
      </p:sp>
      <p:sp>
        <p:nvSpPr>
          <p:cNvPr id="44" name="Line 34"/>
          <p:cNvSpPr>
            <a:spLocks noChangeShapeType="1"/>
          </p:cNvSpPr>
          <p:nvPr/>
        </p:nvSpPr>
        <p:spPr bwMode="auto">
          <a:xfrm flipV="1">
            <a:off x="5423224" y="3769978"/>
            <a:ext cx="806170" cy="630036"/>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 name="文本框 44"/>
          <p:cNvSpPr txBox="1"/>
          <p:nvPr/>
        </p:nvSpPr>
        <p:spPr>
          <a:xfrm>
            <a:off x="4912907" y="4171921"/>
            <a:ext cx="359394" cy="523220"/>
          </a:xfrm>
          <a:prstGeom prst="rect">
            <a:avLst/>
          </a:prstGeom>
          <a:noFill/>
        </p:spPr>
        <p:txBody>
          <a:bodyPr wrap="none" rtlCol="0">
            <a:spAutoFit/>
          </a:bodyPr>
          <a:lstStyle/>
          <a:p>
            <a:r>
              <a:rPr lang="en-US" altLang="zh-CN" sz="2800" b="1" dirty="0">
                <a:solidFill>
                  <a:srgbClr val="FF0000"/>
                </a:solidFill>
              </a:rPr>
              <a:t>E</a:t>
            </a:r>
            <a:endParaRPr lang="zh-CN" altLang="en-US" sz="2800" b="1" dirty="0">
              <a:solidFill>
                <a:srgbClr val="FF0000"/>
              </a:solidFill>
            </a:endParaRPr>
          </a:p>
        </p:txBody>
      </p:sp>
      <p:graphicFrame>
        <p:nvGraphicFramePr>
          <p:cNvPr id="52" name="Group 58"/>
          <p:cNvGraphicFramePr>
            <a:graphicFrameLocks noGrp="1"/>
          </p:cNvGraphicFramePr>
          <p:nvPr/>
        </p:nvGraphicFramePr>
        <p:xfrm>
          <a:off x="2495633" y="1750483"/>
          <a:ext cx="2969260" cy="394970"/>
        </p:xfrm>
        <a:graphic>
          <a:graphicData uri="http://schemas.openxmlformats.org/drawingml/2006/table">
            <a:tbl>
              <a:tblPr/>
              <a:tblGrid>
                <a:gridCol w="507365"/>
                <a:gridCol w="506730"/>
                <a:gridCol w="507365"/>
                <a:gridCol w="507365"/>
                <a:gridCol w="454660"/>
                <a:gridCol w="485775"/>
              </a:tblGrid>
              <a:tr h="39497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endParaRPr kumimoji="0" lang="en-US" alt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C</a:t>
                      </a:r>
                      <a:endPar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F</a:t>
                      </a:r>
                      <a:endPar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D</a:t>
                      </a:r>
                      <a:endParaRPr kumimoji="0" lang="en-US" altLang="zh-CN" sz="2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53" name="Group 59"/>
          <p:cNvGraphicFramePr>
            <a:graphicFrameLocks noGrp="1"/>
          </p:cNvGraphicFramePr>
          <p:nvPr/>
        </p:nvGraphicFramePr>
        <p:xfrm>
          <a:off x="2495633" y="1156333"/>
          <a:ext cx="2915285" cy="388620"/>
        </p:xfrm>
        <a:graphic>
          <a:graphicData uri="http://schemas.openxmlformats.org/drawingml/2006/table">
            <a:tbl>
              <a:tblPr/>
              <a:tblGrid>
                <a:gridCol w="502285"/>
                <a:gridCol w="502285"/>
                <a:gridCol w="501650"/>
                <a:gridCol w="502285"/>
                <a:gridCol w="502285"/>
                <a:gridCol w="404495"/>
              </a:tblGrid>
              <a:tr h="388620">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endPar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楷体_GB2312"/>
                          <a:ea typeface="楷体_GB2312"/>
                          <a:cs typeface="楷体_GB2312"/>
                        </a:rPr>
                        <a:t>0</a:t>
                      </a:r>
                      <a:endParaRPr kumimoji="0" lang="en-US" altLang="zh-CN" sz="1800" b="1" i="0" u="none" strike="noStrike" cap="none" normalizeH="0" baseline="0" dirty="0" smtClean="0">
                        <a:ln>
                          <a:noFill/>
                        </a:ln>
                        <a:solidFill>
                          <a:schemeClr val="tx1"/>
                        </a:solidFill>
                        <a:effectLst/>
                        <a:latin typeface="楷体_GB2312"/>
                        <a:ea typeface="楷体_GB2312"/>
                        <a:cs typeface="楷体_GB231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endPar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endPar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4</a:t>
                      </a:r>
                      <a:endPar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rgbClr val="000000"/>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endParaRPr kumimoji="0" lang="en-US" altLang="zh-CN" sz="21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48" marB="34248"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54" name="Text Box 53"/>
          <p:cNvSpPr txBox="1"/>
          <p:nvPr/>
        </p:nvSpPr>
        <p:spPr>
          <a:xfrm>
            <a:off x="204661" y="1093985"/>
            <a:ext cx="2241749" cy="4001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dirty="0" err="1">
                <a:solidFill>
                  <a:srgbClr val="FF0000"/>
                </a:solidFill>
              </a:rPr>
              <a:t>Closedge</a:t>
            </a:r>
            <a:r>
              <a:rPr lang="en-US" altLang="zh-CN" sz="2000" b="1" dirty="0">
                <a:solidFill>
                  <a:srgbClr val="FF0000"/>
                </a:solidFill>
              </a:rPr>
              <a:t>[</a:t>
            </a:r>
            <a:r>
              <a:rPr lang="en-US" altLang="zh-CN" sz="2000" b="1" dirty="0" err="1">
                <a:solidFill>
                  <a:srgbClr val="FF0000"/>
                </a:solidFill>
              </a:rPr>
              <a:t>i</a:t>
            </a:r>
            <a:r>
              <a:rPr lang="en-US" altLang="zh-CN" sz="2000" b="1" dirty="0" smtClean="0">
                <a:solidFill>
                  <a:srgbClr val="FF0000"/>
                </a:solidFill>
              </a:rPr>
              <a:t>].</a:t>
            </a:r>
            <a:r>
              <a:rPr lang="en-US" altLang="zh-CN" sz="2000" b="1" dirty="0" err="1" smtClean="0">
                <a:solidFill>
                  <a:srgbClr val="FF0000"/>
                </a:solidFill>
              </a:rPr>
              <a:t>l</a:t>
            </a:r>
            <a:r>
              <a:rPr lang="en-US" altLang="zh-CN" sz="2000" b="1" dirty="0" err="1" smtClean="0">
                <a:solidFill>
                  <a:srgbClr val="FF0000"/>
                </a:solidFill>
              </a:rPr>
              <a:t>owcost</a:t>
            </a:r>
            <a:endParaRPr lang="en-US" altLang="zh-CN" sz="2400" b="1" dirty="0">
              <a:solidFill>
                <a:srgbClr val="FF0000"/>
              </a:solidFill>
            </a:endParaRPr>
          </a:p>
        </p:txBody>
      </p:sp>
      <p:sp>
        <p:nvSpPr>
          <p:cNvPr id="55" name="Text Box 54"/>
          <p:cNvSpPr txBox="1"/>
          <p:nvPr/>
        </p:nvSpPr>
        <p:spPr>
          <a:xfrm>
            <a:off x="176086" y="1688106"/>
            <a:ext cx="2253695" cy="4001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dirty="0" err="1">
                <a:solidFill>
                  <a:srgbClr val="FF0000"/>
                </a:solidFill>
              </a:rPr>
              <a:t>Closedge</a:t>
            </a:r>
            <a:r>
              <a:rPr lang="en-US" altLang="zh-CN" sz="2000" b="1" dirty="0">
                <a:solidFill>
                  <a:srgbClr val="FF0000"/>
                </a:solidFill>
              </a:rPr>
              <a:t>[</a:t>
            </a:r>
            <a:r>
              <a:rPr lang="en-US" altLang="zh-CN" sz="2000" b="1" dirty="0" err="1">
                <a:solidFill>
                  <a:srgbClr val="FF0000"/>
                </a:solidFill>
              </a:rPr>
              <a:t>i</a:t>
            </a:r>
            <a:r>
              <a:rPr lang="en-US" altLang="zh-CN" sz="2000" b="1" dirty="0">
                <a:solidFill>
                  <a:srgbClr val="FF0000"/>
                </a:solidFill>
              </a:rPr>
              <a:t>]. </a:t>
            </a:r>
            <a:r>
              <a:rPr lang="en-US" altLang="zh-CN" sz="2000" b="1" dirty="0" err="1" smtClean="0">
                <a:solidFill>
                  <a:srgbClr val="FF0000"/>
                </a:solidFill>
              </a:rPr>
              <a:t>adjvex</a:t>
            </a:r>
            <a:endParaRPr lang="en-US" altLang="zh-CN" sz="2400" b="1" dirty="0">
              <a:solidFill>
                <a:srgbClr val="FF0000"/>
              </a:solidFill>
            </a:endParaRPr>
          </a:p>
        </p:txBody>
      </p:sp>
      <p:sp>
        <p:nvSpPr>
          <p:cNvPr id="56" name="文本框 55"/>
          <p:cNvSpPr txBox="1"/>
          <p:nvPr/>
        </p:nvSpPr>
        <p:spPr>
          <a:xfrm>
            <a:off x="1880910" y="583557"/>
            <a:ext cx="7064768" cy="415498"/>
          </a:xfrm>
          <a:prstGeom prst="rect">
            <a:avLst/>
          </a:prstGeom>
          <a:noFill/>
        </p:spPr>
        <p:txBody>
          <a:bodyPr wrap="square" rtlCol="0">
            <a:spAutoFit/>
          </a:bodyPr>
          <a:lstStyle/>
          <a:p>
            <a:r>
              <a:rPr lang="zh-CN" altLang="en-US" sz="2100" b="1" dirty="0" smtClean="0">
                <a:latin typeface="宋体" panose="02010600030101010101" pitchFamily="2" charset="-122"/>
                <a:ea typeface="华文楷体" panose="02010600040101010101" pitchFamily="2" charset="-122"/>
              </a:rPr>
              <a:t>（</a:t>
            </a:r>
            <a:r>
              <a:rPr lang="en-US" altLang="zh-CN" sz="2100" b="1" dirty="0" smtClean="0">
                <a:latin typeface="宋体" panose="02010600030101010101" pitchFamily="2" charset="-122"/>
                <a:ea typeface="华文楷体" panose="02010600040101010101" pitchFamily="2" charset="-122"/>
              </a:rPr>
              <a:t>6</a:t>
            </a:r>
            <a:r>
              <a:rPr lang="zh-CN" altLang="en-US" sz="2100" b="1" dirty="0" smtClean="0">
                <a:latin typeface="宋体" panose="02010600030101010101" pitchFamily="2" charset="-122"/>
                <a:ea typeface="华文楷体" panose="02010600040101010101" pitchFamily="2" charset="-122"/>
              </a:rPr>
              <a:t>）</a:t>
            </a:r>
            <a:r>
              <a:rPr lang="zh-CN" altLang="en-US" sz="2100" b="1" dirty="0">
                <a:latin typeface="宋体" panose="02010600030101010101" pitchFamily="2" charset="-122"/>
                <a:ea typeface="华文楷体" panose="02010600040101010101" pitchFamily="2" charset="-122"/>
              </a:rPr>
              <a:t>在</a:t>
            </a:r>
            <a:r>
              <a:rPr lang="en-US" altLang="zh-CN" sz="2100" b="1" dirty="0" smtClean="0">
                <a:latin typeface="宋体" panose="02010600030101010101" pitchFamily="2" charset="-122"/>
                <a:ea typeface="华文楷体" panose="02010600040101010101" pitchFamily="2" charset="-122"/>
              </a:rPr>
              <a:t>S</a:t>
            </a:r>
            <a:r>
              <a:rPr lang="zh-CN" altLang="en-US" sz="2100" b="1" dirty="0" smtClean="0">
                <a:latin typeface="宋体" panose="02010600030101010101" pitchFamily="2" charset="-122"/>
                <a:ea typeface="华文楷体" panose="02010600040101010101" pitchFamily="2" charset="-122"/>
              </a:rPr>
              <a:t>外</a:t>
            </a:r>
            <a:r>
              <a:rPr lang="zh-CN" altLang="en-US" sz="2100" b="1" dirty="0">
                <a:latin typeface="宋体" panose="02010600030101010101" pitchFamily="2" charset="-122"/>
                <a:ea typeface="华文楷体" panose="02010600040101010101" pitchFamily="2" charset="-122"/>
              </a:rPr>
              <a:t>的顶点中选择</a:t>
            </a:r>
            <a:r>
              <a:rPr lang="zh-CN" altLang="en-US" sz="2100" b="1" dirty="0" smtClean="0">
                <a:latin typeface="宋体" panose="02010600030101010101" pitchFamily="2" charset="-122"/>
                <a:ea typeface="华文楷体" panose="02010600040101010101" pitchFamily="2" charset="-122"/>
              </a:rPr>
              <a:t>顶点</a:t>
            </a:r>
            <a:r>
              <a:rPr lang="en-US" altLang="zh-CN" sz="2100" b="1" dirty="0">
                <a:latin typeface="宋体" panose="02010600030101010101" pitchFamily="2" charset="-122"/>
                <a:ea typeface="华文楷体" panose="02010600040101010101" pitchFamily="2" charset="-122"/>
              </a:rPr>
              <a:t>E</a:t>
            </a:r>
            <a:r>
              <a:rPr lang="zh-CN" altLang="en-US" sz="2100" b="1" dirty="0" smtClean="0">
                <a:latin typeface="宋体" panose="02010600030101010101" pitchFamily="2" charset="-122"/>
                <a:ea typeface="华文楷体" panose="02010600040101010101" pitchFamily="2" charset="-122"/>
              </a:rPr>
              <a:t>加入</a:t>
            </a:r>
            <a:r>
              <a:rPr lang="en-US" altLang="zh-CN" sz="2100" b="1" dirty="0" smtClean="0">
                <a:latin typeface="宋体" panose="02010600030101010101" pitchFamily="2" charset="-122"/>
                <a:ea typeface="华文楷体" panose="02010600040101010101" pitchFamily="2" charset="-122"/>
              </a:rPr>
              <a:t>S</a:t>
            </a:r>
            <a:r>
              <a:rPr lang="zh-CN" altLang="en-US" sz="2100" b="1" dirty="0" smtClean="0">
                <a:latin typeface="宋体" panose="02010600030101010101" pitchFamily="2" charset="-122"/>
                <a:ea typeface="华文楷体" panose="02010600040101010101" pitchFamily="2" charset="-122"/>
              </a:rPr>
              <a:t>。</a:t>
            </a:r>
            <a:r>
              <a:rPr lang="en-US" altLang="zh-CN" sz="2100" b="1" dirty="0" smtClean="0">
                <a:solidFill>
                  <a:srgbClr val="FF0000"/>
                </a:solidFill>
                <a:latin typeface="宋体" panose="02010600030101010101" pitchFamily="2" charset="-122"/>
                <a:ea typeface="华文楷体" panose="02010600040101010101" pitchFamily="2" charset="-122"/>
              </a:rPr>
              <a:t> </a:t>
            </a:r>
            <a:r>
              <a:rPr lang="en-US" altLang="zh-CN" sz="2100" b="1" dirty="0" smtClean="0">
                <a:solidFill>
                  <a:srgbClr val="FF0000"/>
                </a:solidFill>
                <a:latin typeface="宋体" panose="02010600030101010101" pitchFamily="2" charset="-122"/>
                <a:ea typeface="华文楷体" panose="02010600040101010101" pitchFamily="2" charset="-122"/>
              </a:rPr>
              <a:t>S={A,</a:t>
            </a:r>
            <a:r>
              <a:rPr lang="en-US" altLang="zh-CN" sz="2100" b="1" dirty="0" smtClean="0">
                <a:solidFill>
                  <a:srgbClr val="FF0000"/>
                </a:solidFill>
                <a:latin typeface="宋体" panose="02010600030101010101" pitchFamily="2" charset="-122"/>
                <a:ea typeface="华文楷体" panose="02010600040101010101" pitchFamily="2" charset="-122"/>
              </a:rPr>
              <a:t>B,C,D,F,E</a:t>
            </a:r>
            <a:r>
              <a:rPr lang="en-US" altLang="zh-CN" sz="2100" b="1" dirty="0" smtClean="0">
                <a:solidFill>
                  <a:srgbClr val="FF0000"/>
                </a:solidFill>
                <a:latin typeface="宋体" panose="02010600030101010101" pitchFamily="2" charset="-122"/>
                <a:ea typeface="华文楷体" panose="02010600040101010101" pitchFamily="2" charset="-122"/>
              </a:rPr>
              <a:t> </a:t>
            </a:r>
            <a:r>
              <a:rPr lang="en-US" altLang="zh-CN" sz="2100" b="1" dirty="0">
                <a:solidFill>
                  <a:srgbClr val="FF0000"/>
                </a:solidFill>
                <a:latin typeface="宋体" panose="02010600030101010101" pitchFamily="2" charset="-122"/>
                <a:ea typeface="华文楷体" panose="02010600040101010101" pitchFamily="2" charset="-122"/>
              </a:rPr>
              <a:t>}</a:t>
            </a:r>
            <a:endParaRPr lang="zh-CN" altLang="en-US" sz="2100" b="1" dirty="0">
              <a:solidFill>
                <a:srgbClr val="FF0000"/>
              </a:solidFill>
              <a:latin typeface="宋体" panose="02010600030101010101" pitchFamily="2" charset="-122"/>
              <a:ea typeface="华文楷体" panose="02010600040101010101" pitchFamily="2" charset="-122"/>
            </a:endParaRPr>
          </a:p>
        </p:txBody>
      </p:sp>
      <p:sp>
        <p:nvSpPr>
          <p:cNvPr id="57" name="Text Box 94"/>
          <p:cNvSpPr txBox="1"/>
          <p:nvPr/>
        </p:nvSpPr>
        <p:spPr>
          <a:xfrm>
            <a:off x="4539142" y="1170912"/>
            <a:ext cx="432197" cy="368300"/>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800" b="1" dirty="0"/>
              <a:t>0</a:t>
            </a:r>
            <a:endParaRPr lang="en-US" altLang="zh-CN"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blinds(horizontal)">
                                      <p:cBhvr>
                                        <p:cTn id="2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5" grpId="0"/>
      <p:bldP spid="56" grpId="0"/>
      <p:bldP spid="57"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2"/>
            <a:r>
              <a:rPr lang="en-US" altLang="zh-CN" dirty="0">
                <a:solidFill>
                  <a:srgbClr val="0070C0"/>
                </a:solidFill>
              </a:rPr>
              <a:t>/*</a:t>
            </a:r>
            <a:r>
              <a:rPr lang="zh-CN" altLang="en-US" dirty="0">
                <a:solidFill>
                  <a:srgbClr val="0070C0"/>
                </a:solidFill>
              </a:rPr>
              <a:t>从顶点</a:t>
            </a:r>
            <a:r>
              <a:rPr lang="en-US" altLang="zh-CN" dirty="0">
                <a:solidFill>
                  <a:srgbClr val="0070C0"/>
                </a:solidFill>
              </a:rPr>
              <a:t>u</a:t>
            </a:r>
            <a:r>
              <a:rPr lang="zh-CN" altLang="en-US" dirty="0">
                <a:solidFill>
                  <a:srgbClr val="0070C0"/>
                </a:solidFill>
              </a:rPr>
              <a:t>出发，构造连通网</a:t>
            </a:r>
            <a:r>
              <a:rPr lang="en-US" altLang="zh-CN" dirty="0">
                <a:solidFill>
                  <a:srgbClr val="0070C0"/>
                </a:solidFill>
              </a:rPr>
              <a:t>G</a:t>
            </a:r>
            <a:r>
              <a:rPr lang="zh-CN" altLang="en-US" dirty="0">
                <a:solidFill>
                  <a:srgbClr val="0070C0"/>
                </a:solidFill>
              </a:rPr>
              <a:t>的最小生成树*</a:t>
            </a:r>
            <a:r>
              <a:rPr lang="en-US" altLang="zh-CN" dirty="0">
                <a:solidFill>
                  <a:srgbClr val="0070C0"/>
                </a:solidFill>
              </a:rPr>
              <a:t>/</a:t>
            </a:r>
            <a:endParaRPr lang="en-US" altLang="zh-CN" dirty="0">
              <a:solidFill>
                <a:srgbClr val="0070C0"/>
              </a:solidFill>
            </a:endParaRPr>
          </a:p>
          <a:p>
            <a:pPr lvl="2"/>
            <a:r>
              <a:rPr lang="en-US" altLang="zh-CN" dirty="0"/>
              <a:t>void </a:t>
            </a:r>
            <a:r>
              <a:rPr lang="en-US" altLang="zh-CN" dirty="0" err="1"/>
              <a:t>MiniSpanTree_Prim</a:t>
            </a:r>
            <a:r>
              <a:rPr lang="en-US" altLang="zh-CN" dirty="0"/>
              <a:t>(</a:t>
            </a:r>
            <a:r>
              <a:rPr lang="en-US" altLang="zh-CN" dirty="0" err="1"/>
              <a:t>MGraph</a:t>
            </a:r>
            <a:r>
              <a:rPr lang="en-US" altLang="zh-CN" dirty="0"/>
              <a:t> G, </a:t>
            </a:r>
            <a:r>
              <a:rPr lang="en-US" altLang="zh-CN" dirty="0" err="1"/>
              <a:t>VertexType</a:t>
            </a:r>
            <a:r>
              <a:rPr lang="en-US" altLang="zh-CN" dirty="0"/>
              <a:t> u){</a:t>
            </a:r>
            <a:endParaRPr lang="en-US" altLang="zh-CN" dirty="0"/>
          </a:p>
          <a:p>
            <a:pPr lvl="2"/>
            <a:r>
              <a:rPr lang="en-US" altLang="zh-CN" dirty="0"/>
              <a:t>    </a:t>
            </a:r>
            <a:r>
              <a:rPr lang="en-US" altLang="zh-CN" dirty="0" smtClean="0"/>
              <a:t>k = </a:t>
            </a:r>
            <a:r>
              <a:rPr lang="en-US" altLang="zh-CN" dirty="0" err="1" smtClean="0"/>
              <a:t>LocateVertex</a:t>
            </a:r>
            <a:r>
              <a:rPr lang="en-US" altLang="zh-CN" dirty="0" smtClean="0"/>
              <a:t>(G</a:t>
            </a:r>
            <a:r>
              <a:rPr lang="en-US" altLang="zh-CN" dirty="0"/>
              <a:t>, u); </a:t>
            </a:r>
            <a:endParaRPr lang="en-US" altLang="zh-CN" dirty="0"/>
          </a:p>
          <a:p>
            <a:pPr lvl="2"/>
            <a:r>
              <a:rPr lang="en-US" altLang="zh-CN" dirty="0"/>
              <a:t>    </a:t>
            </a:r>
            <a:r>
              <a:rPr lang="en-US" altLang="zh-CN" sz="2100" dirty="0">
                <a:solidFill>
                  <a:srgbClr val="00194C"/>
                </a:solidFill>
                <a:latin typeface="华文楷体" panose="02010600040101010101" pitchFamily="2" charset="-122"/>
                <a:ea typeface="华文楷体" panose="02010600040101010101" pitchFamily="2" charset="-122"/>
              </a:rPr>
              <a:t>for (j=0; j&lt;</a:t>
            </a:r>
            <a:r>
              <a:rPr lang="en-US" altLang="zh-CN" sz="2100" dirty="0" err="1">
                <a:solidFill>
                  <a:srgbClr val="00194C"/>
                </a:solidFill>
                <a:latin typeface="华文楷体" panose="02010600040101010101" pitchFamily="2" charset="-122"/>
                <a:ea typeface="华文楷体" panose="02010600040101010101" pitchFamily="2" charset="-122"/>
              </a:rPr>
              <a:t>G.vexnum</a:t>
            </a:r>
            <a:r>
              <a:rPr lang="en-US" altLang="zh-CN" sz="2100" dirty="0">
                <a:solidFill>
                  <a:srgbClr val="00194C"/>
                </a:solidFill>
                <a:latin typeface="华文楷体" panose="02010600040101010101" pitchFamily="2" charset="-122"/>
                <a:ea typeface="华文楷体" panose="02010600040101010101" pitchFamily="2" charset="-122"/>
              </a:rPr>
              <a:t>; </a:t>
            </a:r>
            <a:r>
              <a:rPr lang="en-US" altLang="zh-CN" sz="2100" dirty="0" err="1">
                <a:solidFill>
                  <a:srgbClr val="00194C"/>
                </a:solidFill>
                <a:latin typeface="华文楷体" panose="02010600040101010101" pitchFamily="2" charset="-122"/>
                <a:ea typeface="华文楷体" panose="02010600040101010101" pitchFamily="2" charset="-122"/>
              </a:rPr>
              <a:t>j++</a:t>
            </a:r>
            <a:r>
              <a:rPr lang="en-US" altLang="zh-CN" sz="2100" dirty="0">
                <a:solidFill>
                  <a:srgbClr val="00194C"/>
                </a:solidFill>
                <a:latin typeface="华文楷体" panose="02010600040101010101" pitchFamily="2" charset="-122"/>
                <a:ea typeface="华文楷体" panose="02010600040101010101" pitchFamily="2" charset="-122"/>
              </a:rPr>
              <a:t>)</a:t>
            </a:r>
            <a:endParaRPr lang="en-US" altLang="zh-CN" sz="2100" dirty="0">
              <a:solidFill>
                <a:srgbClr val="00194C"/>
              </a:solidFill>
              <a:latin typeface="华文楷体" panose="02010600040101010101" pitchFamily="2" charset="-122"/>
              <a:ea typeface="华文楷体" panose="02010600040101010101" pitchFamily="2" charset="-122"/>
            </a:endParaRPr>
          </a:p>
          <a:p>
            <a:pPr lvl="2"/>
            <a:r>
              <a:rPr lang="en-US" altLang="zh-CN" sz="2100" dirty="0">
                <a:solidFill>
                  <a:srgbClr val="00194C"/>
                </a:solidFill>
                <a:latin typeface="华文楷体" panose="02010600040101010101" pitchFamily="2" charset="-122"/>
                <a:ea typeface="华文楷体" panose="02010600040101010101" pitchFamily="2" charset="-122"/>
              </a:rPr>
              <a:t>        if ( j! =k)    </a:t>
            </a:r>
            <a:r>
              <a:rPr lang="en-US" altLang="zh-CN" sz="2100" dirty="0" err="1">
                <a:solidFill>
                  <a:srgbClr val="00194C"/>
                </a:solidFill>
                <a:latin typeface="华文楷体" panose="02010600040101010101" pitchFamily="2" charset="-122"/>
                <a:ea typeface="华文楷体" panose="02010600040101010101" pitchFamily="2" charset="-122"/>
              </a:rPr>
              <a:t>closedge</a:t>
            </a:r>
            <a:r>
              <a:rPr lang="en-US" altLang="zh-CN" sz="2100" dirty="0">
                <a:solidFill>
                  <a:srgbClr val="00194C"/>
                </a:solidFill>
                <a:latin typeface="华文楷体" panose="02010600040101010101" pitchFamily="2" charset="-122"/>
                <a:ea typeface="华文楷体" panose="02010600040101010101" pitchFamily="2" charset="-122"/>
              </a:rPr>
              <a:t>[j]={u, </a:t>
            </a:r>
            <a:r>
              <a:rPr lang="en-US" altLang="zh-CN" sz="2100" dirty="0" err="1">
                <a:solidFill>
                  <a:srgbClr val="00194C"/>
                </a:solidFill>
                <a:latin typeface="华文楷体" panose="02010600040101010101" pitchFamily="2" charset="-122"/>
                <a:ea typeface="华文楷体" panose="02010600040101010101" pitchFamily="2" charset="-122"/>
              </a:rPr>
              <a:t>G.arcs</a:t>
            </a:r>
            <a:r>
              <a:rPr lang="en-US" altLang="zh-CN" sz="2100" dirty="0">
                <a:solidFill>
                  <a:srgbClr val="00194C"/>
                </a:solidFill>
                <a:latin typeface="华文楷体" panose="02010600040101010101" pitchFamily="2" charset="-122"/>
                <a:ea typeface="华文楷体" panose="02010600040101010101" pitchFamily="2" charset="-122"/>
              </a:rPr>
              <a:t>[k][j].</a:t>
            </a:r>
            <a:r>
              <a:rPr lang="en-US" altLang="zh-CN" sz="2100" dirty="0" err="1">
                <a:solidFill>
                  <a:srgbClr val="00194C"/>
                </a:solidFill>
                <a:latin typeface="华文楷体" panose="02010600040101010101" pitchFamily="2" charset="-122"/>
                <a:ea typeface="华文楷体" panose="02010600040101010101" pitchFamily="2" charset="-122"/>
              </a:rPr>
              <a:t>adj</a:t>
            </a:r>
            <a:r>
              <a:rPr lang="en-US" altLang="zh-CN" sz="2100" dirty="0">
                <a:solidFill>
                  <a:srgbClr val="00194C"/>
                </a:solidFill>
                <a:latin typeface="华文楷体" panose="02010600040101010101" pitchFamily="2" charset="-122"/>
                <a:ea typeface="华文楷体" panose="02010600040101010101" pitchFamily="2" charset="-122"/>
              </a:rPr>
              <a:t>}; </a:t>
            </a:r>
            <a:endParaRPr lang="en-US" altLang="zh-CN" sz="2100" dirty="0">
              <a:solidFill>
                <a:srgbClr val="00194C"/>
              </a:solidFill>
              <a:latin typeface="华文楷体" panose="02010600040101010101" pitchFamily="2" charset="-122"/>
              <a:ea typeface="华文楷体" panose="02010600040101010101" pitchFamily="2" charset="-122"/>
            </a:endParaRPr>
          </a:p>
          <a:p>
            <a:pPr lvl="2"/>
            <a:r>
              <a:rPr lang="en-US" altLang="zh-CN" sz="2100" dirty="0">
                <a:solidFill>
                  <a:srgbClr val="00194C"/>
                </a:solidFill>
                <a:latin typeface="华文楷体" panose="02010600040101010101" pitchFamily="2" charset="-122"/>
                <a:ea typeface="华文楷体" panose="02010600040101010101" pitchFamily="2" charset="-122"/>
              </a:rPr>
              <a:t>   </a:t>
            </a:r>
            <a:r>
              <a:rPr lang="en-US" altLang="zh-CN" sz="2100" dirty="0" err="1">
                <a:solidFill>
                  <a:srgbClr val="00194C"/>
                </a:solidFill>
                <a:latin typeface="华文楷体" panose="02010600040101010101" pitchFamily="2" charset="-122"/>
                <a:ea typeface="华文楷体" panose="02010600040101010101" pitchFamily="2" charset="-122"/>
              </a:rPr>
              <a:t>closedge</a:t>
            </a:r>
            <a:r>
              <a:rPr lang="en-US" altLang="zh-CN" sz="2100" dirty="0">
                <a:solidFill>
                  <a:srgbClr val="00194C"/>
                </a:solidFill>
                <a:latin typeface="华文楷体" panose="02010600040101010101" pitchFamily="2" charset="-122"/>
                <a:ea typeface="华文楷体" panose="02010600040101010101" pitchFamily="2" charset="-122"/>
              </a:rPr>
              <a:t>[k].</a:t>
            </a:r>
            <a:r>
              <a:rPr lang="en-US" altLang="zh-CN" sz="2100" dirty="0" err="1">
                <a:solidFill>
                  <a:srgbClr val="00194C"/>
                </a:solidFill>
                <a:latin typeface="华文楷体" panose="02010600040101010101" pitchFamily="2" charset="-122"/>
                <a:ea typeface="华文楷体" panose="02010600040101010101" pitchFamily="2" charset="-122"/>
              </a:rPr>
              <a:t>lowcost</a:t>
            </a:r>
            <a:r>
              <a:rPr lang="en-US" altLang="zh-CN" sz="2100" dirty="0">
                <a:solidFill>
                  <a:srgbClr val="00194C"/>
                </a:solidFill>
                <a:latin typeface="华文楷体" panose="02010600040101010101" pitchFamily="2" charset="-122"/>
                <a:ea typeface="华文楷体" panose="02010600040101010101" pitchFamily="2" charset="-122"/>
              </a:rPr>
              <a:t>=0</a:t>
            </a:r>
            <a:r>
              <a:rPr lang="en-US" altLang="zh-CN" sz="2100" dirty="0" smtClean="0">
                <a:solidFill>
                  <a:srgbClr val="00194C"/>
                </a:solidFill>
                <a:latin typeface="华文楷体" panose="02010600040101010101" pitchFamily="2" charset="-122"/>
                <a:ea typeface="华文楷体" panose="02010600040101010101" pitchFamily="2" charset="-122"/>
              </a:rPr>
              <a:t>;</a:t>
            </a:r>
            <a:endParaRPr lang="en-US" altLang="zh-CN" sz="2100" dirty="0">
              <a:solidFill>
                <a:srgbClr val="00194C"/>
              </a:solidFill>
              <a:latin typeface="华文楷体" panose="02010600040101010101" pitchFamily="2" charset="-122"/>
              <a:ea typeface="华文楷体" panose="02010600040101010101" pitchFamily="2" charset="-122"/>
            </a:endParaRPr>
          </a:p>
        </p:txBody>
      </p:sp>
      <p:sp>
        <p:nvSpPr>
          <p:cNvPr id="3" name="标题 2"/>
          <p:cNvSpPr>
            <a:spLocks noGrp="1"/>
          </p:cNvSpPr>
          <p:nvPr>
            <p:ph type="title"/>
          </p:nvPr>
        </p:nvSpPr>
        <p:spPr/>
        <p:txBody>
          <a:bodyPr/>
          <a:lstStyle/>
          <a:p>
            <a:r>
              <a:rPr lang="en-US" altLang="zh-CN" dirty="0"/>
              <a:t>7.4 </a:t>
            </a:r>
            <a:r>
              <a:rPr lang="zh-CN" altLang="en-US" dirty="0"/>
              <a:t>图的连通性问题</a:t>
            </a:r>
            <a:endParaRPr lang="zh-CN" alt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2"/>
            <a:r>
              <a:rPr lang="en-US" altLang="zh-CN" sz="2100" dirty="0" smtClean="0">
                <a:solidFill>
                  <a:srgbClr val="00194C"/>
                </a:solidFill>
                <a:latin typeface="华文楷体" panose="02010600040101010101" pitchFamily="2" charset="-122"/>
                <a:ea typeface="华文楷体" panose="02010600040101010101" pitchFamily="2" charset="-122"/>
              </a:rPr>
              <a:t>for </a:t>
            </a:r>
            <a:r>
              <a:rPr lang="en-US" altLang="zh-CN" sz="2100" dirty="0">
                <a:solidFill>
                  <a:srgbClr val="00194C"/>
                </a:solidFill>
                <a:latin typeface="华文楷体" panose="02010600040101010101" pitchFamily="2" charset="-122"/>
                <a:ea typeface="华文楷体" panose="02010600040101010101" pitchFamily="2" charset="-122"/>
              </a:rPr>
              <a:t>(</a:t>
            </a:r>
            <a:r>
              <a:rPr lang="en-US" altLang="zh-CN" sz="2100" dirty="0" err="1">
                <a:solidFill>
                  <a:srgbClr val="00194C"/>
                </a:solidFill>
                <a:latin typeface="华文楷体" panose="02010600040101010101" pitchFamily="2" charset="-122"/>
                <a:ea typeface="华文楷体" panose="02010600040101010101" pitchFamily="2" charset="-122"/>
              </a:rPr>
              <a:t>i</a:t>
            </a:r>
            <a:r>
              <a:rPr lang="en-US" altLang="zh-CN" sz="2100" dirty="0">
                <a:solidFill>
                  <a:srgbClr val="00194C"/>
                </a:solidFill>
                <a:latin typeface="华文楷体" panose="02010600040101010101" pitchFamily="2" charset="-122"/>
                <a:ea typeface="华文楷体" panose="02010600040101010101" pitchFamily="2" charset="-122"/>
              </a:rPr>
              <a:t>=1; </a:t>
            </a:r>
            <a:r>
              <a:rPr lang="en-US" altLang="zh-CN" sz="2100" dirty="0" err="1">
                <a:solidFill>
                  <a:srgbClr val="00194C"/>
                </a:solidFill>
                <a:latin typeface="华文楷体" panose="02010600040101010101" pitchFamily="2" charset="-122"/>
                <a:ea typeface="华文楷体" panose="02010600040101010101" pitchFamily="2" charset="-122"/>
              </a:rPr>
              <a:t>i</a:t>
            </a:r>
            <a:r>
              <a:rPr lang="en-US" altLang="zh-CN" sz="2100" dirty="0">
                <a:solidFill>
                  <a:srgbClr val="00194C"/>
                </a:solidFill>
                <a:latin typeface="华文楷体" panose="02010600040101010101" pitchFamily="2" charset="-122"/>
                <a:ea typeface="华文楷体" panose="02010600040101010101" pitchFamily="2" charset="-122"/>
              </a:rPr>
              <a:t>&lt;</a:t>
            </a:r>
            <a:r>
              <a:rPr lang="en-US" altLang="zh-CN" sz="2100" dirty="0" err="1">
                <a:solidFill>
                  <a:srgbClr val="00194C"/>
                </a:solidFill>
                <a:latin typeface="华文楷体" panose="02010600040101010101" pitchFamily="2" charset="-122"/>
                <a:ea typeface="华文楷体" panose="02010600040101010101" pitchFamily="2" charset="-122"/>
              </a:rPr>
              <a:t>G.vexnum</a:t>
            </a:r>
            <a:r>
              <a:rPr lang="en-US" altLang="zh-CN" sz="2100" dirty="0">
                <a:solidFill>
                  <a:srgbClr val="00194C"/>
                </a:solidFill>
                <a:latin typeface="华文楷体" panose="02010600040101010101" pitchFamily="2" charset="-122"/>
                <a:ea typeface="华文楷体" panose="02010600040101010101" pitchFamily="2" charset="-122"/>
              </a:rPr>
              <a:t>; </a:t>
            </a:r>
            <a:r>
              <a:rPr lang="en-US" altLang="zh-CN" sz="2100" dirty="0" err="1">
                <a:solidFill>
                  <a:srgbClr val="00194C"/>
                </a:solidFill>
                <a:latin typeface="华文楷体" panose="02010600040101010101" pitchFamily="2" charset="-122"/>
                <a:ea typeface="华文楷体" panose="02010600040101010101" pitchFamily="2" charset="-122"/>
              </a:rPr>
              <a:t>i</a:t>
            </a:r>
            <a:r>
              <a:rPr lang="en-US" altLang="zh-CN" sz="2100" dirty="0">
                <a:solidFill>
                  <a:srgbClr val="00194C"/>
                </a:solidFill>
                <a:latin typeface="华文楷体" panose="02010600040101010101" pitchFamily="2" charset="-122"/>
                <a:ea typeface="华文楷体" panose="02010600040101010101" pitchFamily="2" charset="-122"/>
              </a:rPr>
              <a:t>++) </a:t>
            </a:r>
            <a:r>
              <a:rPr lang="en-US" altLang="zh-CN" sz="2100" dirty="0">
                <a:solidFill>
                  <a:srgbClr val="00194C"/>
                </a:solidFill>
                <a:latin typeface="华文楷体" panose="02010600040101010101" pitchFamily="2" charset="-122"/>
                <a:ea typeface="华文楷体" panose="02010600040101010101" pitchFamily="2" charset="-122"/>
              </a:rPr>
              <a:t>{</a:t>
            </a:r>
            <a:endParaRPr lang="en-US" altLang="zh-CN" sz="2100" dirty="0">
              <a:solidFill>
                <a:srgbClr val="00194C"/>
              </a:solidFill>
              <a:latin typeface="华文楷体" panose="02010600040101010101" pitchFamily="2" charset="-122"/>
              <a:ea typeface="华文楷体" panose="02010600040101010101" pitchFamily="2" charset="-122"/>
            </a:endParaRPr>
          </a:p>
          <a:p>
            <a:pPr lvl="2"/>
            <a:r>
              <a:rPr lang="en-US" altLang="zh-CN" sz="2100" dirty="0">
                <a:solidFill>
                  <a:srgbClr val="00194C"/>
                </a:solidFill>
                <a:latin typeface="华文楷体" panose="02010600040101010101" pitchFamily="2" charset="-122"/>
                <a:ea typeface="华文楷体" panose="02010600040101010101" pitchFamily="2" charset="-122"/>
              </a:rPr>
              <a:t>       k=</a:t>
            </a:r>
            <a:r>
              <a:rPr lang="en-US" altLang="zh-CN" sz="2100" dirty="0" err="1">
                <a:solidFill>
                  <a:srgbClr val="00194C"/>
                </a:solidFill>
                <a:latin typeface="华文楷体" panose="02010600040101010101" pitchFamily="2" charset="-122"/>
                <a:ea typeface="华文楷体" panose="02010600040101010101" pitchFamily="2" charset="-122"/>
              </a:rPr>
              <a:t>Minium</a:t>
            </a:r>
            <a:r>
              <a:rPr lang="en-US" altLang="zh-CN" sz="2100" dirty="0">
                <a:solidFill>
                  <a:srgbClr val="00194C"/>
                </a:solidFill>
                <a:latin typeface="华文楷体" panose="02010600040101010101" pitchFamily="2" charset="-122"/>
                <a:ea typeface="华文楷体" panose="02010600040101010101" pitchFamily="2" charset="-122"/>
              </a:rPr>
              <a:t>(</a:t>
            </a:r>
            <a:r>
              <a:rPr lang="en-US" altLang="zh-CN" sz="2100" dirty="0" err="1">
                <a:solidFill>
                  <a:srgbClr val="00194C"/>
                </a:solidFill>
                <a:latin typeface="华文楷体" panose="02010600040101010101" pitchFamily="2" charset="-122"/>
                <a:ea typeface="华文楷体" panose="02010600040101010101" pitchFamily="2" charset="-122"/>
              </a:rPr>
              <a:t>closedge</a:t>
            </a:r>
            <a:r>
              <a:rPr lang="en-US" altLang="zh-CN" sz="2100" dirty="0">
                <a:solidFill>
                  <a:srgbClr val="00194C"/>
                </a:solidFill>
                <a:latin typeface="华文楷体" panose="02010600040101010101" pitchFamily="2" charset="-122"/>
                <a:ea typeface="华文楷体" panose="02010600040101010101" pitchFamily="2" charset="-122"/>
              </a:rPr>
              <a:t>);</a:t>
            </a:r>
            <a:endParaRPr lang="en-US" altLang="zh-CN" sz="2100" dirty="0">
              <a:solidFill>
                <a:srgbClr val="00194C"/>
              </a:solidFill>
              <a:latin typeface="华文楷体" panose="02010600040101010101" pitchFamily="2" charset="-122"/>
              <a:ea typeface="华文楷体" panose="02010600040101010101" pitchFamily="2" charset="-122"/>
            </a:endParaRPr>
          </a:p>
          <a:p>
            <a:pPr lvl="2"/>
            <a:r>
              <a:rPr lang="en-US" altLang="zh-CN" sz="2100" dirty="0">
                <a:solidFill>
                  <a:srgbClr val="00194C"/>
                </a:solidFill>
                <a:latin typeface="华文楷体" panose="02010600040101010101" pitchFamily="2" charset="-122"/>
                <a:ea typeface="华文楷体" panose="02010600040101010101" pitchFamily="2" charset="-122"/>
              </a:rPr>
              <a:t>       </a:t>
            </a:r>
            <a:r>
              <a:rPr lang="en-US" altLang="zh-CN" sz="2100" dirty="0" err="1">
                <a:solidFill>
                  <a:srgbClr val="00194C"/>
                </a:solidFill>
                <a:latin typeface="华文楷体" panose="02010600040101010101" pitchFamily="2" charset="-122"/>
                <a:ea typeface="华文楷体" panose="02010600040101010101" pitchFamily="2" charset="-122"/>
              </a:rPr>
              <a:t>printf</a:t>
            </a:r>
            <a:r>
              <a:rPr lang="en-US" altLang="zh-CN" sz="2100" dirty="0">
                <a:solidFill>
                  <a:srgbClr val="00194C"/>
                </a:solidFill>
                <a:latin typeface="华文楷体" panose="02010600040101010101" pitchFamily="2" charset="-122"/>
                <a:ea typeface="华文楷体" panose="02010600040101010101" pitchFamily="2" charset="-122"/>
              </a:rPr>
              <a:t>(</a:t>
            </a:r>
            <a:r>
              <a:rPr lang="en-US" altLang="zh-CN" sz="2100" dirty="0" err="1">
                <a:solidFill>
                  <a:srgbClr val="00194C"/>
                </a:solidFill>
                <a:latin typeface="华文楷体" panose="02010600040101010101" pitchFamily="2" charset="-122"/>
                <a:ea typeface="华文楷体" panose="02010600040101010101" pitchFamily="2" charset="-122"/>
              </a:rPr>
              <a:t>closedge</a:t>
            </a:r>
            <a:r>
              <a:rPr lang="en-US" altLang="zh-CN" sz="2100" dirty="0">
                <a:solidFill>
                  <a:srgbClr val="00194C"/>
                </a:solidFill>
                <a:latin typeface="华文楷体" panose="02010600040101010101" pitchFamily="2" charset="-122"/>
                <a:ea typeface="华文楷体" panose="02010600040101010101" pitchFamily="2" charset="-122"/>
              </a:rPr>
              <a:t>[k].</a:t>
            </a:r>
            <a:r>
              <a:rPr lang="en-US" altLang="zh-CN" sz="2100" dirty="0" err="1">
                <a:solidFill>
                  <a:srgbClr val="00194C"/>
                </a:solidFill>
                <a:latin typeface="华文楷体" panose="02010600040101010101" pitchFamily="2" charset="-122"/>
                <a:ea typeface="华文楷体" panose="02010600040101010101" pitchFamily="2" charset="-122"/>
              </a:rPr>
              <a:t>adjvex</a:t>
            </a:r>
            <a:r>
              <a:rPr lang="en-US" altLang="zh-CN" sz="2100" dirty="0">
                <a:solidFill>
                  <a:srgbClr val="00194C"/>
                </a:solidFill>
                <a:latin typeface="华文楷体" panose="02010600040101010101" pitchFamily="2" charset="-122"/>
                <a:ea typeface="华文楷体" panose="02010600040101010101" pitchFamily="2" charset="-122"/>
              </a:rPr>
              <a:t>, </a:t>
            </a:r>
            <a:r>
              <a:rPr lang="en-US" altLang="zh-CN" sz="2100" dirty="0" err="1">
                <a:solidFill>
                  <a:srgbClr val="00194C"/>
                </a:solidFill>
                <a:latin typeface="华文楷体" panose="02010600040101010101" pitchFamily="2" charset="-122"/>
                <a:ea typeface="华文楷体" panose="02010600040101010101" pitchFamily="2" charset="-122"/>
              </a:rPr>
              <a:t>G.vexs</a:t>
            </a:r>
            <a:r>
              <a:rPr lang="en-US" altLang="zh-CN" sz="2100" dirty="0">
                <a:solidFill>
                  <a:srgbClr val="00194C"/>
                </a:solidFill>
                <a:latin typeface="华文楷体" panose="02010600040101010101" pitchFamily="2" charset="-122"/>
                <a:ea typeface="华文楷体" panose="02010600040101010101" pitchFamily="2" charset="-122"/>
              </a:rPr>
              <a:t>[k]);       </a:t>
            </a:r>
            <a:r>
              <a:rPr lang="en-US" altLang="zh-CN" sz="2100" dirty="0">
                <a:solidFill>
                  <a:schemeClr val="accent6"/>
                </a:solidFill>
                <a:latin typeface="华文楷体" panose="02010600040101010101" pitchFamily="2" charset="-122"/>
                <a:ea typeface="华文楷体" panose="02010600040101010101" pitchFamily="2" charset="-122"/>
              </a:rPr>
              <a:t>/*</a:t>
            </a:r>
            <a:r>
              <a:rPr lang="zh-CN" altLang="en-US" sz="2100" dirty="0" smtClean="0">
                <a:solidFill>
                  <a:schemeClr val="accent6"/>
                </a:solidFill>
                <a:latin typeface="华文楷体" panose="02010600040101010101" pitchFamily="2" charset="-122"/>
                <a:ea typeface="华文楷体" panose="02010600040101010101" pitchFamily="2" charset="-122"/>
              </a:rPr>
              <a:t>输出</a:t>
            </a:r>
            <a:r>
              <a:rPr lang="zh-CN" altLang="en-US" sz="2100" dirty="0">
                <a:solidFill>
                  <a:schemeClr val="accent6"/>
                </a:solidFill>
                <a:latin typeface="华文楷体" panose="02010600040101010101" pitchFamily="2" charset="-122"/>
                <a:ea typeface="华文楷体" panose="02010600040101010101" pitchFamily="2" charset="-122"/>
              </a:rPr>
              <a:t>当</a:t>
            </a:r>
            <a:r>
              <a:rPr lang="zh-CN" altLang="en-US" sz="2100" dirty="0" smtClean="0">
                <a:solidFill>
                  <a:schemeClr val="accent6"/>
                </a:solidFill>
                <a:latin typeface="华文楷体" panose="02010600040101010101" pitchFamily="2" charset="-122"/>
                <a:ea typeface="华文楷体" panose="02010600040101010101" pitchFamily="2" charset="-122"/>
              </a:rPr>
              <a:t>前</a:t>
            </a:r>
            <a:r>
              <a:rPr lang="zh-CN" altLang="en-US" sz="2100" dirty="0">
                <a:solidFill>
                  <a:schemeClr val="accent6"/>
                </a:solidFill>
                <a:latin typeface="华文楷体" panose="02010600040101010101" pitchFamily="2" charset="-122"/>
                <a:ea typeface="华文楷体" panose="02010600040101010101" pitchFamily="2" charset="-122"/>
              </a:rPr>
              <a:t>最小边*</a:t>
            </a:r>
            <a:r>
              <a:rPr lang="en-US" altLang="zh-CN" sz="2100" dirty="0">
                <a:solidFill>
                  <a:schemeClr val="accent6"/>
                </a:solidFill>
                <a:latin typeface="华文楷体" panose="02010600040101010101" pitchFamily="2" charset="-122"/>
                <a:ea typeface="华文楷体" panose="02010600040101010101" pitchFamily="2" charset="-122"/>
              </a:rPr>
              <a:t>/</a:t>
            </a:r>
            <a:endParaRPr lang="en-US" altLang="zh-CN" sz="2100" dirty="0">
              <a:solidFill>
                <a:schemeClr val="accent6"/>
              </a:solidFill>
              <a:latin typeface="华文楷体" panose="02010600040101010101" pitchFamily="2" charset="-122"/>
              <a:ea typeface="华文楷体" panose="02010600040101010101" pitchFamily="2" charset="-122"/>
            </a:endParaRPr>
          </a:p>
          <a:p>
            <a:pPr indent="355600" eaLnBrk="1" hangingPunct="1">
              <a:lnSpc>
                <a:spcPct val="120000"/>
              </a:lnSpc>
            </a:pPr>
            <a:r>
              <a:rPr lang="en-US" altLang="zh-CN" sz="2100" dirty="0">
                <a:solidFill>
                  <a:srgbClr val="00194C"/>
                </a:solidFill>
                <a:latin typeface="华文楷体" panose="02010600040101010101" pitchFamily="2" charset="-122"/>
                <a:ea typeface="华文楷体" panose="02010600040101010101" pitchFamily="2" charset="-122"/>
              </a:rPr>
              <a:t>   </a:t>
            </a:r>
            <a:r>
              <a:rPr lang="en-US" altLang="zh-CN" sz="2100" dirty="0" smtClean="0">
                <a:solidFill>
                  <a:srgbClr val="00194C"/>
                </a:solidFill>
                <a:latin typeface="华文楷体" panose="02010600040101010101" pitchFamily="2" charset="-122"/>
                <a:ea typeface="华文楷体" panose="02010600040101010101" pitchFamily="2" charset="-122"/>
              </a:rPr>
              <a:t>    </a:t>
            </a:r>
            <a:r>
              <a:rPr lang="en-US" altLang="zh-CN" sz="2100" dirty="0" err="1" smtClean="0">
                <a:solidFill>
                  <a:srgbClr val="00194C"/>
                </a:solidFill>
                <a:latin typeface="华文楷体" panose="02010600040101010101" pitchFamily="2" charset="-122"/>
                <a:ea typeface="华文楷体" panose="02010600040101010101" pitchFamily="2" charset="-122"/>
              </a:rPr>
              <a:t>closedge</a:t>
            </a:r>
            <a:r>
              <a:rPr lang="en-US" altLang="zh-CN" sz="2100" dirty="0" smtClean="0">
                <a:solidFill>
                  <a:srgbClr val="00194C"/>
                </a:solidFill>
                <a:latin typeface="华文楷体" panose="02010600040101010101" pitchFamily="2" charset="-122"/>
                <a:ea typeface="华文楷体" panose="02010600040101010101" pitchFamily="2" charset="-122"/>
              </a:rPr>
              <a:t>[k</a:t>
            </a:r>
            <a:r>
              <a:rPr lang="en-US" altLang="zh-CN" sz="2100" dirty="0">
                <a:solidFill>
                  <a:srgbClr val="00194C"/>
                </a:solidFill>
                <a:latin typeface="华文楷体" panose="02010600040101010101" pitchFamily="2" charset="-122"/>
                <a:ea typeface="华文楷体" panose="02010600040101010101" pitchFamily="2" charset="-122"/>
              </a:rPr>
              <a:t>].</a:t>
            </a:r>
            <a:r>
              <a:rPr lang="en-US" altLang="zh-CN" sz="2100" dirty="0" err="1">
                <a:solidFill>
                  <a:srgbClr val="00194C"/>
                </a:solidFill>
                <a:latin typeface="华文楷体" panose="02010600040101010101" pitchFamily="2" charset="-122"/>
                <a:ea typeface="华文楷体" panose="02010600040101010101" pitchFamily="2" charset="-122"/>
              </a:rPr>
              <a:t>lowcost</a:t>
            </a:r>
            <a:r>
              <a:rPr lang="en-US" altLang="zh-CN" sz="2100" dirty="0">
                <a:solidFill>
                  <a:srgbClr val="00194C"/>
                </a:solidFill>
                <a:latin typeface="华文楷体" panose="02010600040101010101" pitchFamily="2" charset="-122"/>
                <a:ea typeface="华文楷体" panose="02010600040101010101" pitchFamily="2" charset="-122"/>
              </a:rPr>
              <a:t>=0;    </a:t>
            </a:r>
            <a:r>
              <a:rPr lang="en-US" altLang="zh-CN" sz="2100" dirty="0">
                <a:solidFill>
                  <a:schemeClr val="accent6"/>
                </a:solidFill>
                <a:latin typeface="华文楷体" panose="02010600040101010101" pitchFamily="2" charset="-122"/>
                <a:ea typeface="华文楷体" panose="02010600040101010101" pitchFamily="2" charset="-122"/>
              </a:rPr>
              <a:t>/*</a:t>
            </a:r>
            <a:r>
              <a:rPr lang="zh-CN" altLang="en-US" sz="2100" dirty="0">
                <a:solidFill>
                  <a:schemeClr val="accent6"/>
                </a:solidFill>
                <a:latin typeface="华文楷体" panose="02010600040101010101" pitchFamily="2" charset="-122"/>
                <a:ea typeface="华文楷体" panose="02010600040101010101" pitchFamily="2" charset="-122"/>
              </a:rPr>
              <a:t>将顶点</a:t>
            </a:r>
            <a:r>
              <a:rPr lang="en-US" altLang="zh-CN" sz="2100" dirty="0">
                <a:solidFill>
                  <a:schemeClr val="accent6"/>
                </a:solidFill>
                <a:latin typeface="华文楷体" panose="02010600040101010101" pitchFamily="2" charset="-122"/>
                <a:ea typeface="华文楷体" panose="02010600040101010101" pitchFamily="2" charset="-122"/>
              </a:rPr>
              <a:t>k</a:t>
            </a:r>
            <a:r>
              <a:rPr lang="zh-CN" altLang="en-US" sz="2100" dirty="0">
                <a:solidFill>
                  <a:schemeClr val="accent6"/>
                </a:solidFill>
                <a:latin typeface="华文楷体" panose="02010600040101010101" pitchFamily="2" charset="-122"/>
                <a:ea typeface="华文楷体" panose="02010600040101010101" pitchFamily="2" charset="-122"/>
              </a:rPr>
              <a:t>纳入</a:t>
            </a:r>
            <a:r>
              <a:rPr lang="en-US" altLang="zh-CN" sz="2100" dirty="0">
                <a:solidFill>
                  <a:schemeClr val="accent6"/>
                </a:solidFill>
                <a:latin typeface="华文楷体" panose="02010600040101010101" pitchFamily="2" charset="-122"/>
                <a:ea typeface="华文楷体" panose="02010600040101010101" pitchFamily="2" charset="-122"/>
              </a:rPr>
              <a:t>U</a:t>
            </a:r>
            <a:r>
              <a:rPr lang="zh-CN" altLang="en-US" sz="2100" dirty="0">
                <a:solidFill>
                  <a:schemeClr val="accent6"/>
                </a:solidFill>
                <a:latin typeface="华文楷体" panose="02010600040101010101" pitchFamily="2" charset="-122"/>
                <a:ea typeface="华文楷体" panose="02010600040101010101" pitchFamily="2" charset="-122"/>
              </a:rPr>
              <a:t>集合*</a:t>
            </a:r>
            <a:r>
              <a:rPr lang="en-US" altLang="zh-CN" sz="2100" dirty="0">
                <a:solidFill>
                  <a:schemeClr val="accent6"/>
                </a:solidFill>
                <a:latin typeface="华文楷体" panose="02010600040101010101" pitchFamily="2" charset="-122"/>
                <a:ea typeface="华文楷体" panose="02010600040101010101" pitchFamily="2" charset="-122"/>
              </a:rPr>
              <a:t>/</a:t>
            </a:r>
            <a:endParaRPr lang="en-US" altLang="zh-CN" sz="2100" dirty="0">
              <a:solidFill>
                <a:schemeClr val="accent6"/>
              </a:solidFill>
              <a:latin typeface="华文楷体" panose="02010600040101010101" pitchFamily="2" charset="-122"/>
              <a:ea typeface="华文楷体" panose="02010600040101010101" pitchFamily="2" charset="-122"/>
            </a:endParaRPr>
          </a:p>
          <a:p>
            <a:pPr indent="355600" eaLnBrk="1" hangingPunct="1">
              <a:lnSpc>
                <a:spcPct val="120000"/>
              </a:lnSpc>
            </a:pPr>
            <a:r>
              <a:rPr lang="en-US" altLang="zh-CN" sz="2100" dirty="0">
                <a:solidFill>
                  <a:srgbClr val="00194C"/>
                </a:solidFill>
                <a:latin typeface="华文楷体" panose="02010600040101010101" pitchFamily="2" charset="-122"/>
                <a:ea typeface="华文楷体" panose="02010600040101010101" pitchFamily="2" charset="-122"/>
              </a:rPr>
              <a:t>       for ( j=0 ; j&lt;</a:t>
            </a:r>
            <a:r>
              <a:rPr lang="en-US" altLang="zh-CN" sz="2100" dirty="0" err="1">
                <a:solidFill>
                  <a:srgbClr val="00194C"/>
                </a:solidFill>
                <a:latin typeface="华文楷体" panose="02010600040101010101" pitchFamily="2" charset="-122"/>
                <a:ea typeface="华文楷体" panose="02010600040101010101" pitchFamily="2" charset="-122"/>
              </a:rPr>
              <a:t>G.vexnum</a:t>
            </a:r>
            <a:r>
              <a:rPr lang="en-US" altLang="zh-CN" sz="2100" dirty="0">
                <a:solidFill>
                  <a:srgbClr val="00194C"/>
                </a:solidFill>
                <a:latin typeface="华文楷体" panose="02010600040101010101" pitchFamily="2" charset="-122"/>
                <a:ea typeface="华文楷体" panose="02010600040101010101" pitchFamily="2" charset="-122"/>
              </a:rPr>
              <a:t>; </a:t>
            </a:r>
            <a:r>
              <a:rPr lang="en-US" altLang="zh-CN" sz="2100" dirty="0" err="1">
                <a:solidFill>
                  <a:srgbClr val="00194C"/>
                </a:solidFill>
                <a:latin typeface="华文楷体" panose="02010600040101010101" pitchFamily="2" charset="-122"/>
                <a:ea typeface="华文楷体" panose="02010600040101010101" pitchFamily="2" charset="-122"/>
              </a:rPr>
              <a:t>j++</a:t>
            </a:r>
            <a:r>
              <a:rPr lang="en-US" altLang="zh-CN" sz="2100" dirty="0">
                <a:solidFill>
                  <a:srgbClr val="00194C"/>
                </a:solidFill>
                <a:latin typeface="华文楷体" panose="02010600040101010101" pitchFamily="2" charset="-122"/>
                <a:ea typeface="华文楷体" panose="02010600040101010101" pitchFamily="2" charset="-122"/>
              </a:rPr>
              <a:t>)   </a:t>
            </a:r>
            <a:r>
              <a:rPr lang="en-US" altLang="zh-CN" sz="2100" dirty="0" smtClean="0">
                <a:solidFill>
                  <a:schemeClr val="accent6"/>
                </a:solidFill>
                <a:latin typeface="华文楷体" panose="02010600040101010101" pitchFamily="2" charset="-122"/>
                <a:ea typeface="华文楷体" panose="02010600040101010101" pitchFamily="2" charset="-122"/>
              </a:rPr>
              <a:t>/*</a:t>
            </a:r>
            <a:r>
              <a:rPr lang="zh-CN" altLang="en-US" sz="2100" dirty="0" smtClean="0">
                <a:solidFill>
                  <a:schemeClr val="accent6"/>
                </a:solidFill>
                <a:latin typeface="华文楷体" panose="02010600040101010101" pitchFamily="2" charset="-122"/>
                <a:ea typeface="华文楷体" panose="02010600040101010101" pitchFamily="2" charset="-122"/>
              </a:rPr>
              <a:t> </a:t>
            </a:r>
            <a:r>
              <a:rPr lang="zh-CN" altLang="en-US" sz="2100" dirty="0">
                <a:solidFill>
                  <a:schemeClr val="accent6"/>
                </a:solidFill>
                <a:latin typeface="华文楷体" panose="02010600040101010101" pitchFamily="2" charset="-122"/>
                <a:ea typeface="华文楷体" panose="02010600040101010101" pitchFamily="2" charset="-122"/>
              </a:rPr>
              <a:t>更新</a:t>
            </a:r>
            <a:r>
              <a:rPr lang="en-US" altLang="zh-CN" sz="2100" dirty="0" err="1">
                <a:solidFill>
                  <a:schemeClr val="accent6"/>
                </a:solidFill>
                <a:latin typeface="华文楷体" panose="02010600040101010101" pitchFamily="2" charset="-122"/>
                <a:ea typeface="华文楷体" panose="02010600040101010101" pitchFamily="2" charset="-122"/>
              </a:rPr>
              <a:t>closedge</a:t>
            </a:r>
            <a:r>
              <a:rPr lang="en-US" altLang="zh-CN" sz="2100" dirty="0">
                <a:solidFill>
                  <a:schemeClr val="accent6"/>
                </a:solidFill>
                <a:latin typeface="华文楷体" panose="02010600040101010101" pitchFamily="2" charset="-122"/>
                <a:ea typeface="华文楷体" panose="02010600040101010101" pitchFamily="2" charset="-122"/>
              </a:rPr>
              <a:t>[j] */ </a:t>
            </a:r>
            <a:endParaRPr lang="en-US" altLang="zh-CN" sz="2100" dirty="0">
              <a:solidFill>
                <a:schemeClr val="accent6"/>
              </a:solidFill>
              <a:latin typeface="华文楷体" panose="02010600040101010101" pitchFamily="2" charset="-122"/>
              <a:ea typeface="华文楷体" panose="02010600040101010101" pitchFamily="2" charset="-122"/>
            </a:endParaRPr>
          </a:p>
          <a:p>
            <a:pPr indent="355600" eaLnBrk="1" hangingPunct="1">
              <a:lnSpc>
                <a:spcPct val="120000"/>
              </a:lnSpc>
            </a:pPr>
            <a:r>
              <a:rPr lang="en-US" altLang="zh-CN" sz="2100" dirty="0">
                <a:solidFill>
                  <a:srgbClr val="00194C"/>
                </a:solidFill>
                <a:latin typeface="华文楷体" panose="02010600040101010101" pitchFamily="2" charset="-122"/>
                <a:ea typeface="华文楷体" panose="02010600040101010101" pitchFamily="2" charset="-122"/>
              </a:rPr>
              <a:t>          </a:t>
            </a:r>
            <a:r>
              <a:rPr lang="en-US" altLang="zh-CN" sz="2100" dirty="0" smtClean="0">
                <a:solidFill>
                  <a:srgbClr val="00194C"/>
                </a:solidFill>
                <a:latin typeface="华文楷体" panose="02010600040101010101" pitchFamily="2" charset="-122"/>
                <a:ea typeface="华文楷体" panose="02010600040101010101" pitchFamily="2" charset="-122"/>
              </a:rPr>
              <a:t>  </a:t>
            </a:r>
            <a:r>
              <a:rPr lang="en-US" altLang="zh-CN" sz="2100" dirty="0">
                <a:solidFill>
                  <a:srgbClr val="00194C"/>
                </a:solidFill>
                <a:latin typeface="华文楷体" panose="02010600040101010101" pitchFamily="2" charset="-122"/>
                <a:ea typeface="华文楷体" panose="02010600040101010101" pitchFamily="2" charset="-122"/>
              </a:rPr>
              <a:t>if ( </a:t>
            </a:r>
            <a:r>
              <a:rPr lang="en-US" altLang="zh-CN" sz="2100" dirty="0" err="1">
                <a:solidFill>
                  <a:srgbClr val="00194C"/>
                </a:solidFill>
                <a:latin typeface="华文楷体" panose="02010600040101010101" pitchFamily="2" charset="-122"/>
                <a:ea typeface="华文楷体" panose="02010600040101010101" pitchFamily="2" charset="-122"/>
              </a:rPr>
              <a:t>G.arcs</a:t>
            </a:r>
            <a:r>
              <a:rPr lang="en-US" altLang="zh-CN" sz="2100" dirty="0">
                <a:solidFill>
                  <a:srgbClr val="00194C"/>
                </a:solidFill>
                <a:latin typeface="华文楷体" panose="02010600040101010101" pitchFamily="2" charset="-122"/>
                <a:ea typeface="华文楷体" panose="02010600040101010101" pitchFamily="2" charset="-122"/>
              </a:rPr>
              <a:t>[k][j].</a:t>
            </a:r>
            <a:r>
              <a:rPr lang="en-US" altLang="zh-CN" sz="2100" dirty="0" err="1">
                <a:solidFill>
                  <a:srgbClr val="00194C"/>
                </a:solidFill>
                <a:latin typeface="华文楷体" panose="02010600040101010101" pitchFamily="2" charset="-122"/>
                <a:ea typeface="华文楷体" panose="02010600040101010101" pitchFamily="2" charset="-122"/>
              </a:rPr>
              <a:t>adj</a:t>
            </a:r>
            <a:r>
              <a:rPr lang="en-US" altLang="zh-CN" sz="2100" dirty="0">
                <a:solidFill>
                  <a:srgbClr val="00194C"/>
                </a:solidFill>
                <a:latin typeface="华文楷体" panose="02010600040101010101" pitchFamily="2" charset="-122"/>
                <a:ea typeface="华文楷体" panose="02010600040101010101" pitchFamily="2" charset="-122"/>
              </a:rPr>
              <a:t> &lt;</a:t>
            </a:r>
            <a:r>
              <a:rPr lang="en-US" altLang="zh-CN" sz="2100" dirty="0" err="1">
                <a:solidFill>
                  <a:srgbClr val="00194C"/>
                </a:solidFill>
                <a:latin typeface="华文楷体" panose="02010600040101010101" pitchFamily="2" charset="-122"/>
                <a:ea typeface="华文楷体" panose="02010600040101010101" pitchFamily="2" charset="-122"/>
              </a:rPr>
              <a:t>closedge</a:t>
            </a:r>
            <a:r>
              <a:rPr lang="en-US" altLang="zh-CN" sz="2100" dirty="0">
                <a:solidFill>
                  <a:srgbClr val="00194C"/>
                </a:solidFill>
                <a:latin typeface="华文楷体" panose="02010600040101010101" pitchFamily="2" charset="-122"/>
                <a:ea typeface="华文楷体" panose="02010600040101010101" pitchFamily="2" charset="-122"/>
              </a:rPr>
              <a:t>[j].</a:t>
            </a:r>
            <a:r>
              <a:rPr lang="en-US" altLang="zh-CN" sz="2100" dirty="0" err="1">
                <a:solidFill>
                  <a:srgbClr val="00194C"/>
                </a:solidFill>
                <a:latin typeface="华文楷体" panose="02010600040101010101" pitchFamily="2" charset="-122"/>
                <a:ea typeface="华文楷体" panose="02010600040101010101" pitchFamily="2" charset="-122"/>
              </a:rPr>
              <a:t>lowcost</a:t>
            </a:r>
            <a:r>
              <a:rPr lang="en-US" altLang="zh-CN" sz="2100" dirty="0">
                <a:solidFill>
                  <a:srgbClr val="00194C"/>
                </a:solidFill>
                <a:latin typeface="华文楷体" panose="02010600040101010101" pitchFamily="2" charset="-122"/>
                <a:ea typeface="华文楷体" panose="02010600040101010101" pitchFamily="2" charset="-122"/>
              </a:rPr>
              <a:t>) </a:t>
            </a:r>
            <a:endParaRPr lang="en-US" altLang="zh-CN" sz="2100" dirty="0">
              <a:solidFill>
                <a:srgbClr val="00194C"/>
              </a:solidFill>
              <a:latin typeface="华文楷体" panose="02010600040101010101" pitchFamily="2" charset="-122"/>
              <a:ea typeface="华文楷体" panose="02010600040101010101" pitchFamily="2" charset="-122"/>
            </a:endParaRPr>
          </a:p>
          <a:p>
            <a:pPr indent="355600" eaLnBrk="1" hangingPunct="1">
              <a:lnSpc>
                <a:spcPct val="120000"/>
              </a:lnSpc>
            </a:pPr>
            <a:r>
              <a:rPr lang="en-US" altLang="zh-CN" sz="2100" dirty="0">
                <a:solidFill>
                  <a:srgbClr val="00194C"/>
                </a:solidFill>
                <a:latin typeface="华文楷体" panose="02010600040101010101" pitchFamily="2" charset="-122"/>
                <a:ea typeface="华文楷体" panose="02010600040101010101" pitchFamily="2" charset="-122"/>
              </a:rPr>
              <a:t>	   </a:t>
            </a:r>
            <a:r>
              <a:rPr lang="en-US" altLang="zh-CN" sz="2100" dirty="0" smtClean="0">
                <a:solidFill>
                  <a:srgbClr val="00194C"/>
                </a:solidFill>
                <a:latin typeface="华文楷体" panose="02010600040101010101" pitchFamily="2" charset="-122"/>
                <a:ea typeface="华文楷体" panose="02010600040101010101" pitchFamily="2" charset="-122"/>
              </a:rPr>
              <a:t>         </a:t>
            </a:r>
            <a:r>
              <a:rPr lang="en-US" altLang="zh-CN" sz="2100" dirty="0" err="1">
                <a:solidFill>
                  <a:srgbClr val="00194C"/>
                </a:solidFill>
                <a:latin typeface="华文楷体" panose="02010600040101010101" pitchFamily="2" charset="-122"/>
                <a:ea typeface="华文楷体" panose="02010600040101010101" pitchFamily="2" charset="-122"/>
              </a:rPr>
              <a:t>closedge</a:t>
            </a:r>
            <a:r>
              <a:rPr lang="en-US" altLang="zh-CN" sz="2100" dirty="0">
                <a:solidFill>
                  <a:srgbClr val="00194C"/>
                </a:solidFill>
                <a:latin typeface="华文楷体" panose="02010600040101010101" pitchFamily="2" charset="-122"/>
                <a:ea typeface="华文楷体" panose="02010600040101010101" pitchFamily="2" charset="-122"/>
              </a:rPr>
              <a:t>[j]={</a:t>
            </a:r>
            <a:r>
              <a:rPr lang="en-US" altLang="zh-CN" sz="2100" dirty="0" err="1">
                <a:solidFill>
                  <a:srgbClr val="00194C"/>
                </a:solidFill>
                <a:latin typeface="华文楷体" panose="02010600040101010101" pitchFamily="2" charset="-122"/>
                <a:ea typeface="华文楷体" panose="02010600040101010101" pitchFamily="2" charset="-122"/>
              </a:rPr>
              <a:t>G.vexs</a:t>
            </a:r>
            <a:r>
              <a:rPr lang="en-US" altLang="zh-CN" sz="2100" dirty="0">
                <a:solidFill>
                  <a:srgbClr val="00194C"/>
                </a:solidFill>
                <a:latin typeface="华文楷体" panose="02010600040101010101" pitchFamily="2" charset="-122"/>
                <a:ea typeface="华文楷体" panose="02010600040101010101" pitchFamily="2" charset="-122"/>
              </a:rPr>
              <a:t>[k], </a:t>
            </a:r>
            <a:r>
              <a:rPr lang="en-US" altLang="zh-CN" sz="2100" dirty="0" err="1">
                <a:solidFill>
                  <a:srgbClr val="00194C"/>
                </a:solidFill>
                <a:latin typeface="华文楷体" panose="02010600040101010101" pitchFamily="2" charset="-122"/>
                <a:ea typeface="华文楷体" panose="02010600040101010101" pitchFamily="2" charset="-122"/>
              </a:rPr>
              <a:t>G.arcs</a:t>
            </a:r>
            <a:r>
              <a:rPr lang="en-US" altLang="zh-CN" sz="2100" dirty="0">
                <a:solidFill>
                  <a:srgbClr val="00194C"/>
                </a:solidFill>
                <a:latin typeface="华文楷体" panose="02010600040101010101" pitchFamily="2" charset="-122"/>
                <a:ea typeface="华文楷体" panose="02010600040101010101" pitchFamily="2" charset="-122"/>
              </a:rPr>
              <a:t>[k][j].</a:t>
            </a:r>
            <a:r>
              <a:rPr lang="en-US" altLang="zh-CN" sz="2100" dirty="0" err="1">
                <a:solidFill>
                  <a:srgbClr val="00194C"/>
                </a:solidFill>
                <a:latin typeface="华文楷体" panose="02010600040101010101" pitchFamily="2" charset="-122"/>
                <a:ea typeface="华文楷体" panose="02010600040101010101" pitchFamily="2" charset="-122"/>
              </a:rPr>
              <a:t>adj</a:t>
            </a:r>
            <a:r>
              <a:rPr lang="en-US" altLang="zh-CN" sz="2100" dirty="0" smtClean="0">
                <a:solidFill>
                  <a:srgbClr val="00194C"/>
                </a:solidFill>
                <a:latin typeface="华文楷体" panose="02010600040101010101" pitchFamily="2" charset="-122"/>
                <a:ea typeface="华文楷体" panose="02010600040101010101" pitchFamily="2" charset="-122"/>
              </a:rPr>
              <a:t>};</a:t>
            </a:r>
            <a:endParaRPr lang="en-US" altLang="zh-CN" sz="2100" dirty="0" smtClean="0">
              <a:solidFill>
                <a:srgbClr val="00194C"/>
              </a:solidFill>
              <a:latin typeface="华文楷体" panose="02010600040101010101" pitchFamily="2" charset="-122"/>
              <a:ea typeface="华文楷体" panose="02010600040101010101" pitchFamily="2" charset="-122"/>
            </a:endParaRPr>
          </a:p>
          <a:p>
            <a:pPr indent="87630" eaLnBrk="1" hangingPunct="1">
              <a:lnSpc>
                <a:spcPct val="120000"/>
              </a:lnSpc>
            </a:pPr>
            <a:r>
              <a:rPr lang="en-US" altLang="zh-CN" sz="2100" dirty="0" smtClean="0">
                <a:solidFill>
                  <a:srgbClr val="00194C"/>
                </a:solidFill>
                <a:latin typeface="华文楷体" panose="02010600040101010101" pitchFamily="2" charset="-122"/>
                <a:ea typeface="华文楷体" panose="02010600040101010101" pitchFamily="2" charset="-122"/>
              </a:rPr>
              <a:t> </a:t>
            </a:r>
            <a:r>
              <a:rPr lang="en-US" altLang="zh-CN" sz="2100" dirty="0">
                <a:solidFill>
                  <a:srgbClr val="00194C"/>
                </a:solidFill>
                <a:latin typeface="华文楷体" panose="02010600040101010101" pitchFamily="2" charset="-122"/>
                <a:ea typeface="华文楷体" panose="02010600040101010101" pitchFamily="2" charset="-122"/>
              </a:rPr>
              <a:t>}</a:t>
            </a:r>
            <a:endParaRPr lang="en-US" altLang="zh-CN" sz="2100" dirty="0">
              <a:solidFill>
                <a:srgbClr val="00194C"/>
              </a:solidFill>
              <a:latin typeface="华文楷体" panose="02010600040101010101" pitchFamily="2" charset="-122"/>
              <a:ea typeface="华文楷体" panose="02010600040101010101" pitchFamily="2" charset="-122"/>
            </a:endParaRPr>
          </a:p>
          <a:p>
            <a:pPr indent="87630" eaLnBrk="1" hangingPunct="1">
              <a:lnSpc>
                <a:spcPct val="120000"/>
              </a:lnSpc>
            </a:pPr>
            <a:r>
              <a:rPr lang="en-US" altLang="zh-CN" sz="2100" dirty="0">
                <a:solidFill>
                  <a:srgbClr val="00194C"/>
                </a:solidFill>
                <a:latin typeface="华文楷体" panose="02010600040101010101" pitchFamily="2" charset="-122"/>
                <a:ea typeface="华文楷体" panose="02010600040101010101" pitchFamily="2" charset="-122"/>
              </a:rPr>
              <a:t>} </a:t>
            </a:r>
            <a:endParaRPr lang="en-US" altLang="zh-CN" sz="2100" dirty="0">
              <a:solidFill>
                <a:srgbClr val="00194C"/>
              </a:solidFill>
              <a:latin typeface="华文楷体" panose="02010600040101010101" pitchFamily="2" charset="-122"/>
              <a:ea typeface="华文楷体" panose="02010600040101010101" pitchFamily="2" charset="-122"/>
            </a:endParaRPr>
          </a:p>
        </p:txBody>
      </p:sp>
      <p:sp>
        <p:nvSpPr>
          <p:cNvPr id="3" name="标题 2"/>
          <p:cNvSpPr>
            <a:spLocks noGrp="1"/>
          </p:cNvSpPr>
          <p:nvPr>
            <p:ph type="title"/>
          </p:nvPr>
        </p:nvSpPr>
        <p:spPr/>
        <p:txBody>
          <a:bodyPr/>
          <a:lstStyle/>
          <a:p>
            <a:r>
              <a:rPr lang="en-US" altLang="zh-CN" dirty="0"/>
              <a:t>7.4 </a:t>
            </a:r>
            <a:r>
              <a:rPr lang="zh-CN" altLang="en-US" dirty="0"/>
              <a:t>图的连通性问题</a:t>
            </a:r>
            <a:endParaRPr lang="zh-CN" altLang="en-US" dirty="0"/>
          </a:p>
        </p:txBody>
      </p:sp>
      <p:sp>
        <p:nvSpPr>
          <p:cNvPr id="5" name="矩形标注 4"/>
          <p:cNvSpPr/>
          <p:nvPr/>
        </p:nvSpPr>
        <p:spPr>
          <a:xfrm>
            <a:off x="6720594" y="3757126"/>
            <a:ext cx="2091641" cy="575353"/>
          </a:xfrm>
          <a:prstGeom prst="wedgeRectCallout">
            <a:avLst>
              <a:gd name="adj1" fmla="val -122604"/>
              <a:gd name="adj2" fmla="val -132658"/>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748752" y="3838254"/>
            <a:ext cx="2024006" cy="4154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a:noFill/>
          </a:ln>
        </p:spPr>
        <p:txBody>
          <a:bodyPr wrap="square" rtlCol="0">
            <a:spAutoFit/>
          </a:bodyPr>
          <a:lstStyle/>
          <a:p>
            <a:r>
              <a:rPr lang="zh-CN" altLang="en-US" sz="2100" b="1" dirty="0">
                <a:solidFill>
                  <a:srgbClr val="00194C"/>
                </a:solidFill>
                <a:latin typeface="华文楷体" panose="02010600040101010101" pitchFamily="2" charset="-122"/>
                <a:ea typeface="华文楷体" panose="02010600040101010101" pitchFamily="2" charset="-122"/>
              </a:rPr>
              <a:t>时间复杂度</a:t>
            </a:r>
            <a:r>
              <a:rPr lang="en-US" altLang="zh-CN" sz="2000" b="1" dirty="0" smtClean="0">
                <a:solidFill>
                  <a:srgbClr val="FF0000"/>
                </a:solidFill>
              </a:rPr>
              <a:t>O(n</a:t>
            </a:r>
            <a:r>
              <a:rPr lang="en-US" altLang="zh-CN" sz="2000" b="1" baseline="30000" dirty="0" smtClean="0">
                <a:solidFill>
                  <a:srgbClr val="FF0000"/>
                </a:solidFill>
              </a:rPr>
              <a:t>2</a:t>
            </a:r>
            <a:r>
              <a:rPr lang="en-US" altLang="zh-CN" sz="2000" b="1" dirty="0" smtClean="0">
                <a:solidFill>
                  <a:srgbClr val="FF0000"/>
                </a:solidFill>
              </a:rPr>
              <a:t>)</a:t>
            </a:r>
            <a:endParaRPr lang="zh-CN" altLang="en-US" sz="20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100" dirty="0" smtClean="0">
                <a:solidFill>
                  <a:srgbClr val="FF0000"/>
                </a:solidFill>
                <a:effectLst/>
                <a:latin typeface="华文楷体" panose="02010600040101010101" pitchFamily="2" charset="-122"/>
                <a:ea typeface="华文楷体" panose="02010600040101010101" pitchFamily="2" charset="-122"/>
              </a:rPr>
              <a:t>DAG</a:t>
            </a:r>
            <a:r>
              <a:rPr lang="zh-CN" altLang="en-US" sz="2100" dirty="0">
                <a:solidFill>
                  <a:srgbClr val="FF0000"/>
                </a:solidFill>
                <a:effectLst/>
                <a:latin typeface="华文楷体" panose="02010600040101010101" pitchFamily="2" charset="-122"/>
                <a:ea typeface="华文楷体" panose="02010600040101010101" pitchFamily="2" charset="-122"/>
              </a:rPr>
              <a:t>图</a:t>
            </a:r>
            <a:r>
              <a:rPr lang="zh-CN" altLang="en-US" sz="2100" dirty="0">
                <a:solidFill>
                  <a:srgbClr val="00194C"/>
                </a:solidFill>
                <a:effectLst/>
                <a:latin typeface="华文楷体" panose="02010600040101010101" pitchFamily="2" charset="-122"/>
                <a:ea typeface="华文楷体" panose="02010600040101010101" pitchFamily="2" charset="-122"/>
              </a:rPr>
              <a:t>：一个无环的有向图，称有向无环图。</a:t>
            </a:r>
            <a:endParaRPr lang="zh-CN" altLang="en-US" sz="2100" dirty="0">
              <a:solidFill>
                <a:srgbClr val="00194C"/>
              </a:solidFill>
              <a:effectLst/>
              <a:latin typeface="华文楷体" panose="02010600040101010101" pitchFamily="2" charset="-122"/>
              <a:ea typeface="华文楷体" panose="02010600040101010101" pitchFamily="2" charset="-122"/>
            </a:endParaRPr>
          </a:p>
          <a:p>
            <a:pPr lvl="0" eaLnBrk="1" hangingPunct="1">
              <a:lnSpc>
                <a:spcPct val="130000"/>
              </a:lnSpc>
              <a:spcBef>
                <a:spcPct val="0"/>
              </a:spcBef>
            </a:pPr>
            <a:r>
              <a:rPr lang="zh-CN" altLang="en-US" sz="1800" dirty="0">
                <a:latin typeface="宋体" panose="02010600030101010101" pitchFamily="2" charset="-122"/>
              </a:rPr>
              <a:t>  </a:t>
            </a:r>
            <a:r>
              <a:rPr lang="zh-CN" altLang="en-US" sz="2100" dirty="0">
                <a:solidFill>
                  <a:srgbClr val="00194C"/>
                </a:solidFill>
                <a:latin typeface="华文楷体" panose="02010600040101010101" pitchFamily="2" charset="-122"/>
                <a:ea typeface="华文楷体" panose="02010600040101010101" pitchFamily="2" charset="-122"/>
              </a:rPr>
              <a:t>有向无环图也是描述一项工程或系统的进行过程的有效工具</a:t>
            </a:r>
            <a:r>
              <a:rPr lang="zh-CN" altLang="en-US" sz="2100" dirty="0" smtClean="0">
                <a:solidFill>
                  <a:srgbClr val="00194C"/>
                </a:solidFill>
                <a:latin typeface="华文楷体" panose="02010600040101010101" pitchFamily="2" charset="-122"/>
                <a:ea typeface="华文楷体" panose="02010600040101010101" pitchFamily="2" charset="-122"/>
              </a:rPr>
              <a:t>。</a:t>
            </a:r>
            <a:endParaRPr lang="en-US" altLang="zh-CN" sz="2100" dirty="0" smtClean="0">
              <a:solidFill>
                <a:srgbClr val="00194C"/>
              </a:solidFill>
              <a:latin typeface="华文楷体" panose="02010600040101010101" pitchFamily="2" charset="-122"/>
              <a:ea typeface="华文楷体" panose="02010600040101010101" pitchFamily="2" charset="-122"/>
            </a:endParaRPr>
          </a:p>
          <a:p>
            <a:pPr lvl="0" eaLnBrk="1" hangingPunct="1">
              <a:lnSpc>
                <a:spcPct val="130000"/>
              </a:lnSpc>
              <a:spcBef>
                <a:spcPct val="0"/>
              </a:spcBef>
            </a:pPr>
            <a:r>
              <a:rPr lang="en-US" altLang="zh-CN" sz="2100" dirty="0">
                <a:solidFill>
                  <a:srgbClr val="00194C"/>
                </a:solidFill>
                <a:latin typeface="华文楷体" panose="02010600040101010101" pitchFamily="2" charset="-122"/>
                <a:ea typeface="华文楷体" panose="02010600040101010101" pitchFamily="2" charset="-122"/>
              </a:rPr>
              <a:t> </a:t>
            </a:r>
            <a:r>
              <a:rPr lang="en-US" altLang="zh-CN" sz="2100" dirty="0" smtClean="0">
                <a:solidFill>
                  <a:srgbClr val="00194C"/>
                </a:solidFill>
                <a:latin typeface="华文楷体" panose="02010600040101010101" pitchFamily="2" charset="-122"/>
                <a:ea typeface="华文楷体" panose="02010600040101010101" pitchFamily="2" charset="-122"/>
              </a:rPr>
              <a:t>   </a:t>
            </a:r>
            <a:r>
              <a:rPr lang="zh-CN" altLang="en-US" sz="2100" dirty="0" smtClean="0">
                <a:solidFill>
                  <a:srgbClr val="00194C"/>
                </a:solidFill>
                <a:latin typeface="华文楷体" panose="02010600040101010101" pitchFamily="2" charset="-122"/>
                <a:ea typeface="华文楷体" panose="02010600040101010101" pitchFamily="2" charset="-122"/>
              </a:rPr>
              <a:t>一</a:t>
            </a:r>
            <a:r>
              <a:rPr lang="zh-CN" altLang="en-US" sz="2100" dirty="0">
                <a:solidFill>
                  <a:srgbClr val="00194C"/>
                </a:solidFill>
                <a:latin typeface="华文楷体" panose="02010600040101010101" pitchFamily="2" charset="-122"/>
                <a:ea typeface="华文楷体" panose="02010600040101010101" pitchFamily="2" charset="-122"/>
              </a:rPr>
              <a:t>个大型工程可分为若干活动（子工程），而这些子工程之间受一定条件的约束，关心的问题是：该工程能否顺利进行，估算整个工程完成所必须的最短</a:t>
            </a:r>
            <a:r>
              <a:rPr lang="zh-CN" altLang="en-US" sz="2100" dirty="0" smtClean="0">
                <a:solidFill>
                  <a:srgbClr val="00194C"/>
                </a:solidFill>
                <a:latin typeface="华文楷体" panose="02010600040101010101" pitchFamily="2" charset="-122"/>
                <a:ea typeface="华文楷体" panose="02010600040101010101" pitchFamily="2" charset="-122"/>
              </a:rPr>
              <a:t>时间</a:t>
            </a:r>
            <a:r>
              <a:rPr lang="zh-CN" altLang="en-US" sz="2100" dirty="0">
                <a:solidFill>
                  <a:srgbClr val="00194C"/>
                </a:solidFill>
                <a:latin typeface="华文楷体" panose="02010600040101010101" pitchFamily="2" charset="-122"/>
                <a:ea typeface="华文楷体" panose="02010600040101010101" pitchFamily="2" charset="-122"/>
              </a:rPr>
              <a:t>。</a:t>
            </a:r>
            <a:r>
              <a:rPr lang="en-US" altLang="zh-CN" sz="2100" dirty="0" smtClean="0">
                <a:solidFill>
                  <a:srgbClr val="00194C"/>
                </a:solidFill>
                <a:latin typeface="华文楷体" panose="02010600040101010101" pitchFamily="2" charset="-122"/>
                <a:ea typeface="华文楷体" panose="02010600040101010101" pitchFamily="2" charset="-122"/>
              </a:rPr>
              <a:t>——</a:t>
            </a:r>
            <a:r>
              <a:rPr lang="zh-CN" altLang="en-US" sz="2100" dirty="0">
                <a:solidFill>
                  <a:srgbClr val="00194C"/>
                </a:solidFill>
                <a:latin typeface="华文楷体" panose="02010600040101010101" pitchFamily="2" charset="-122"/>
                <a:ea typeface="华文楷体" panose="02010600040101010101" pitchFamily="2" charset="-122"/>
              </a:rPr>
              <a:t>拓扑排序、关键路径。 </a:t>
            </a:r>
            <a:endParaRPr lang="zh-CN" altLang="en-US" dirty="0">
              <a:latin typeface="宋体" panose="02010600030101010101" pitchFamily="2" charset="-122"/>
            </a:endParaRPr>
          </a:p>
          <a:p>
            <a:pPr lvl="2"/>
            <a:r>
              <a:rPr lang="zh-CN" altLang="en-US" dirty="0">
                <a:latin typeface="宋体" panose="02010600030101010101" pitchFamily="2" charset="-122"/>
              </a:rPr>
              <a:t>    </a:t>
            </a:r>
            <a:endParaRPr lang="zh-CN" altLang="en-US" dirty="0"/>
          </a:p>
        </p:txBody>
      </p:sp>
      <p:sp>
        <p:nvSpPr>
          <p:cNvPr id="3" name="标题 2"/>
          <p:cNvSpPr>
            <a:spLocks noGrp="1"/>
          </p:cNvSpPr>
          <p:nvPr>
            <p:ph type="title"/>
          </p:nvPr>
        </p:nvSpPr>
        <p:spPr/>
        <p:txBody>
          <a:bodyPr/>
          <a:lstStyle/>
          <a:p>
            <a:r>
              <a:rPr lang="en-US" altLang="zh-CN" dirty="0"/>
              <a:t>7.5 </a:t>
            </a:r>
            <a:r>
              <a:rPr lang="zh-CN" altLang="en-US" dirty="0"/>
              <a:t>有向无环图的应用</a:t>
            </a:r>
            <a:endParaRPr lang="zh-CN" alt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spcBef>
                <a:spcPct val="0"/>
              </a:spcBef>
            </a:pPr>
            <a:r>
              <a:rPr lang="en-US" altLang="zh-CN" sz="2000" dirty="0"/>
              <a:t>7.5.1  AOV</a:t>
            </a:r>
            <a:r>
              <a:rPr lang="zh-CN" altLang="en-US" sz="2000" dirty="0"/>
              <a:t>网与拓扑排序的</a:t>
            </a:r>
            <a:r>
              <a:rPr lang="zh-CN" altLang="en-US" sz="2000" dirty="0"/>
              <a:t>概念</a:t>
            </a:r>
            <a:endParaRPr lang="en-US" altLang="zh-CN" sz="2000" dirty="0"/>
          </a:p>
          <a:p>
            <a:pPr>
              <a:spcBef>
                <a:spcPct val="0"/>
              </a:spcBef>
            </a:pPr>
            <a:r>
              <a:rPr lang="zh-CN" altLang="en-US" sz="2000" dirty="0"/>
              <a:t>一、</a:t>
            </a:r>
            <a:r>
              <a:rPr lang="en-US" altLang="zh-CN" sz="2000" dirty="0"/>
              <a:t>AOV</a:t>
            </a:r>
            <a:r>
              <a:rPr lang="zh-CN" altLang="en-US" sz="2000" dirty="0"/>
              <a:t>网的概念</a:t>
            </a:r>
            <a:endParaRPr lang="zh-CN" altLang="en-US" sz="2000" dirty="0"/>
          </a:p>
          <a:p>
            <a:pPr lvl="2">
              <a:spcBef>
                <a:spcPct val="0"/>
              </a:spcBef>
            </a:pPr>
            <a:r>
              <a:rPr lang="en-US" altLang="zh-CN" sz="2000" dirty="0"/>
              <a:t>1.AOV</a:t>
            </a:r>
            <a:r>
              <a:rPr lang="zh-CN" altLang="en-US" sz="2000" dirty="0"/>
              <a:t>网定义</a:t>
            </a:r>
            <a:endParaRPr lang="zh-CN" altLang="en-US" sz="2000" dirty="0"/>
          </a:p>
          <a:p>
            <a:pPr lvl="2">
              <a:spcBef>
                <a:spcPct val="0"/>
              </a:spcBef>
            </a:pPr>
            <a:r>
              <a:rPr lang="zh-CN" altLang="en-US" sz="2000" dirty="0"/>
              <a:t>        在一个有向图中，若</a:t>
            </a:r>
            <a:r>
              <a:rPr lang="zh-CN" altLang="en-US" sz="2000" dirty="0">
                <a:solidFill>
                  <a:schemeClr val="accent2"/>
                </a:solidFill>
              </a:rPr>
              <a:t>用顶点表示活动，有向边表示活动间先后关系</a:t>
            </a:r>
            <a:r>
              <a:rPr lang="zh-CN" altLang="en-US" sz="2000" dirty="0"/>
              <a:t>，称该有向图叫做顶点表示活动的网络</a:t>
            </a:r>
            <a:r>
              <a:rPr lang="en-US" altLang="zh-CN" sz="2000" dirty="0"/>
              <a:t>(Activity On Vertex network)</a:t>
            </a:r>
            <a:r>
              <a:rPr lang="zh-CN" altLang="en-US" sz="2000" dirty="0"/>
              <a:t>简称为</a:t>
            </a:r>
            <a:r>
              <a:rPr lang="en-US" altLang="zh-CN" sz="2000" dirty="0"/>
              <a:t>AOV</a:t>
            </a:r>
            <a:r>
              <a:rPr lang="zh-CN" altLang="en-US" sz="2000" dirty="0"/>
              <a:t>网。</a:t>
            </a:r>
            <a:endParaRPr lang="zh-CN" altLang="en-US" sz="2000" dirty="0"/>
          </a:p>
          <a:p>
            <a:pPr lvl="2">
              <a:spcBef>
                <a:spcPct val="0"/>
              </a:spcBef>
            </a:pPr>
            <a:r>
              <a:rPr lang="zh-CN" altLang="en-US" sz="2000" dirty="0"/>
              <a:t>        在</a:t>
            </a:r>
            <a:r>
              <a:rPr lang="en-US" altLang="zh-CN" sz="2000" dirty="0"/>
              <a:t>AOV</a:t>
            </a:r>
            <a:r>
              <a:rPr lang="zh-CN" altLang="en-US" sz="2000" dirty="0"/>
              <a:t>网中，若</a:t>
            </a:r>
            <a:r>
              <a:rPr lang="en-US" altLang="zh-CN" sz="2000" dirty="0"/>
              <a:t>&lt;</a:t>
            </a:r>
            <a:r>
              <a:rPr lang="en-US" altLang="zh-CN" sz="2000" dirty="0" err="1"/>
              <a:t>i,j</a:t>
            </a:r>
            <a:r>
              <a:rPr lang="en-US" altLang="zh-CN" sz="2000" dirty="0"/>
              <a:t>&gt;</a:t>
            </a:r>
            <a:r>
              <a:rPr lang="zh-CN" altLang="en-US" sz="2000" dirty="0"/>
              <a:t>是图中的边，则称顶点</a:t>
            </a:r>
            <a:r>
              <a:rPr lang="en-US" altLang="zh-CN" sz="2000" dirty="0" err="1"/>
              <a:t>i</a:t>
            </a:r>
            <a:r>
              <a:rPr lang="zh-CN" altLang="en-US" sz="2000" dirty="0"/>
              <a:t>是顶点</a:t>
            </a:r>
            <a:r>
              <a:rPr lang="en-US" altLang="zh-CN" sz="2000" dirty="0"/>
              <a:t>j</a:t>
            </a:r>
            <a:r>
              <a:rPr lang="zh-CN" altLang="en-US" sz="2000" dirty="0"/>
              <a:t>的直接前驱，顶点</a:t>
            </a:r>
            <a:r>
              <a:rPr lang="en-US" altLang="zh-CN" sz="2000" dirty="0"/>
              <a:t>j</a:t>
            </a:r>
            <a:r>
              <a:rPr lang="zh-CN" altLang="en-US" sz="2000" dirty="0"/>
              <a:t>是顶点</a:t>
            </a:r>
            <a:r>
              <a:rPr lang="en-US" altLang="zh-CN" sz="2000" dirty="0" err="1"/>
              <a:t>i</a:t>
            </a:r>
            <a:r>
              <a:rPr lang="zh-CN" altLang="en-US" sz="2000" dirty="0"/>
              <a:t>的直接后继。</a:t>
            </a:r>
            <a:endParaRPr lang="zh-CN" altLang="en-US" sz="2000" dirty="0"/>
          </a:p>
          <a:p>
            <a:pPr lvl="0" eaLnBrk="1" hangingPunct="1">
              <a:spcBef>
                <a:spcPct val="0"/>
              </a:spcBef>
            </a:pPr>
            <a:endParaRPr lang="zh-CN" altLang="en-US" sz="2000" dirty="0">
              <a:solidFill>
                <a:schemeClr val="accent2"/>
              </a:solidFill>
            </a:endParaRPr>
          </a:p>
          <a:p>
            <a:endParaRPr lang="zh-CN" altLang="en-US" dirty="0">
              <a:latin typeface="宋体" panose="02010600030101010101" pitchFamily="2" charset="-122"/>
            </a:endParaRPr>
          </a:p>
          <a:p>
            <a:pPr lvl="2"/>
            <a:r>
              <a:rPr lang="zh-CN" altLang="en-US" dirty="0">
                <a:latin typeface="宋体" panose="02010600030101010101" pitchFamily="2" charset="-122"/>
              </a:rPr>
              <a:t>    </a:t>
            </a:r>
            <a:endParaRPr lang="zh-CN" altLang="en-US" dirty="0"/>
          </a:p>
        </p:txBody>
      </p:sp>
      <p:sp>
        <p:nvSpPr>
          <p:cNvPr id="3" name="标题 2"/>
          <p:cNvSpPr>
            <a:spLocks noGrp="1"/>
          </p:cNvSpPr>
          <p:nvPr>
            <p:ph type="title"/>
          </p:nvPr>
        </p:nvSpPr>
        <p:spPr/>
        <p:txBody>
          <a:bodyPr/>
          <a:lstStyle/>
          <a:p>
            <a:r>
              <a:rPr lang="en-US" altLang="zh-CN" dirty="0"/>
              <a:t>7.5 </a:t>
            </a:r>
            <a:r>
              <a:rPr lang="zh-CN" altLang="en-US" dirty="0"/>
              <a:t>有向无环图的应用</a:t>
            </a:r>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15240" lvl="2" indent="38100">
              <a:spcBef>
                <a:spcPts val="0"/>
              </a:spcBef>
              <a:buFont typeface="Wingdings" panose="05000000000000000000" pitchFamily="2" charset="2"/>
              <a:buChar char="Ø"/>
            </a:pPr>
            <a:r>
              <a:rPr lang="zh-CN" altLang="en-US" sz="2000" dirty="0" smtClean="0"/>
              <a:t>邻接</a:t>
            </a:r>
            <a:r>
              <a:rPr lang="zh-CN" altLang="en-US" sz="2000" dirty="0"/>
              <a:t>点：边的两个顶点</a:t>
            </a:r>
            <a:endParaRPr lang="zh-CN" altLang="en-US" sz="2000" dirty="0"/>
          </a:p>
          <a:p>
            <a:pPr marL="15240" lvl="2" indent="38100">
              <a:spcBef>
                <a:spcPts val="0"/>
              </a:spcBef>
              <a:buFont typeface="Wingdings" panose="05000000000000000000" pitchFamily="2" charset="2"/>
              <a:buChar char="Ø"/>
            </a:pPr>
            <a:r>
              <a:rPr lang="zh-CN" altLang="en-US" sz="2000" dirty="0"/>
              <a:t>关联边：若边</a:t>
            </a:r>
            <a:r>
              <a:rPr lang="en-US" altLang="zh-CN" sz="2000" dirty="0"/>
              <a:t>e= (v, u), </a:t>
            </a:r>
            <a:r>
              <a:rPr lang="zh-CN" altLang="en-US" sz="2000" dirty="0"/>
              <a:t>则称顶点</a:t>
            </a:r>
            <a:r>
              <a:rPr lang="en-US" altLang="zh-CN" sz="2000" dirty="0"/>
              <a:t>v</a:t>
            </a:r>
            <a:r>
              <a:rPr lang="zh-CN" altLang="en-US" sz="2000" dirty="0"/>
              <a:t>、</a:t>
            </a:r>
            <a:r>
              <a:rPr lang="en-US" altLang="zh-CN" sz="2000" dirty="0"/>
              <a:t>u </a:t>
            </a:r>
            <a:r>
              <a:rPr lang="zh-CN" altLang="en-US" sz="2000" dirty="0"/>
              <a:t>关联边</a:t>
            </a:r>
            <a:endParaRPr lang="zh-CN" altLang="en-US" sz="2000" dirty="0"/>
          </a:p>
          <a:p>
            <a:pPr marL="358140" indent="-342900" algn="just">
              <a:lnSpc>
                <a:spcPct val="150000"/>
              </a:lnSpc>
              <a:spcBef>
                <a:spcPts val="0"/>
              </a:spcBef>
              <a:buFont typeface="Wingdings" panose="05000000000000000000" charset="0"/>
              <a:buChar char="u"/>
            </a:pPr>
            <a:r>
              <a:rPr lang="zh-CN" altLang="en-US" sz="2000">
                <a:solidFill>
                  <a:srgbClr val="00194C"/>
                </a:solidFill>
                <a:latin typeface="华文楷体" panose="02010600040101010101" pitchFamily="2" charset="-122"/>
                <a:ea typeface="华文楷体" panose="02010600040101010101" pitchFamily="2" charset="-122"/>
                <a:sym typeface="+mn-ea"/>
              </a:rPr>
              <a:t>有向图：</a:t>
            </a:r>
            <a:r>
              <a:rPr sz="2000">
                <a:solidFill>
                  <a:srgbClr val="00194C"/>
                </a:solidFill>
                <a:latin typeface="华文楷体" panose="02010600040101010101" pitchFamily="2" charset="-122"/>
                <a:ea typeface="华文楷体" panose="02010600040101010101" pitchFamily="2" charset="-122"/>
                <a:sym typeface="+mn-ea"/>
              </a:rPr>
              <a:t>&lt;x</a:t>
            </a:r>
            <a:r>
              <a:rPr lang="zh-CN" altLang="en-US" sz="2000">
                <a:solidFill>
                  <a:srgbClr val="00194C"/>
                </a:solidFill>
                <a:latin typeface="华文楷体" panose="02010600040101010101" pitchFamily="2" charset="-122"/>
                <a:ea typeface="华文楷体" panose="02010600040101010101" pitchFamily="2" charset="-122"/>
                <a:sym typeface="+mn-ea"/>
              </a:rPr>
              <a:t>，</a:t>
            </a:r>
            <a:r>
              <a:rPr sz="2000">
                <a:solidFill>
                  <a:srgbClr val="00194C"/>
                </a:solidFill>
                <a:latin typeface="华文楷体" panose="02010600040101010101" pitchFamily="2" charset="-122"/>
                <a:ea typeface="华文楷体" panose="02010600040101010101" pitchFamily="2" charset="-122"/>
                <a:sym typeface="+mn-ea"/>
              </a:rPr>
              <a:t>y&gt;</a:t>
            </a:r>
            <a:r>
              <a:rPr lang="zh-CN" altLang="en-US" sz="2000">
                <a:solidFill>
                  <a:srgbClr val="00194C"/>
                </a:solidFill>
                <a:latin typeface="华文楷体" panose="02010600040101010101" pitchFamily="2" charset="-122"/>
                <a:ea typeface="华文楷体" panose="02010600040101010101" pitchFamily="2" charset="-122"/>
                <a:sym typeface="+mn-ea"/>
              </a:rPr>
              <a:t>表示从顶点</a:t>
            </a:r>
            <a:r>
              <a:rPr sz="2000">
                <a:solidFill>
                  <a:srgbClr val="00194C"/>
                </a:solidFill>
                <a:latin typeface="华文楷体" panose="02010600040101010101" pitchFamily="2" charset="-122"/>
                <a:ea typeface="华文楷体" panose="02010600040101010101" pitchFamily="2" charset="-122"/>
                <a:sym typeface="+mn-ea"/>
              </a:rPr>
              <a:t>x</a:t>
            </a:r>
            <a:r>
              <a:rPr lang="zh-CN" altLang="en-US" sz="2000">
                <a:solidFill>
                  <a:srgbClr val="00194C"/>
                </a:solidFill>
                <a:latin typeface="华文楷体" panose="02010600040101010101" pitchFamily="2" charset="-122"/>
                <a:ea typeface="华文楷体" panose="02010600040101010101" pitchFamily="2" charset="-122"/>
                <a:sym typeface="+mn-ea"/>
              </a:rPr>
              <a:t>到顶点</a:t>
            </a:r>
            <a:r>
              <a:rPr sz="2000">
                <a:solidFill>
                  <a:srgbClr val="00194C"/>
                </a:solidFill>
                <a:latin typeface="华文楷体" panose="02010600040101010101" pitchFamily="2" charset="-122"/>
                <a:ea typeface="华文楷体" panose="02010600040101010101" pitchFamily="2" charset="-122"/>
                <a:sym typeface="+mn-ea"/>
              </a:rPr>
              <a:t>y</a:t>
            </a:r>
            <a:r>
              <a:rPr lang="zh-CN" altLang="en-US" sz="2000">
                <a:solidFill>
                  <a:srgbClr val="00194C"/>
                </a:solidFill>
                <a:latin typeface="华文楷体" panose="02010600040101010101" pitchFamily="2" charset="-122"/>
                <a:ea typeface="华文楷体" panose="02010600040101010101" pitchFamily="2" charset="-122"/>
                <a:sym typeface="+mn-ea"/>
              </a:rPr>
              <a:t>的一条弧（</a:t>
            </a:r>
            <a:r>
              <a:rPr sz="2000">
                <a:solidFill>
                  <a:srgbClr val="00194C"/>
                </a:solidFill>
                <a:latin typeface="华文楷体" panose="02010600040101010101" pitchFamily="2" charset="-122"/>
                <a:ea typeface="华文楷体" panose="02010600040101010101" pitchFamily="2" charset="-122"/>
                <a:sym typeface="+mn-ea"/>
              </a:rPr>
              <a:t>arc</a:t>
            </a:r>
            <a:r>
              <a:rPr lang="zh-CN" altLang="en-US" sz="2000">
                <a:solidFill>
                  <a:srgbClr val="00194C"/>
                </a:solidFill>
                <a:latin typeface="华文楷体" panose="02010600040101010101" pitchFamily="2" charset="-122"/>
                <a:ea typeface="华文楷体" panose="02010600040101010101" pitchFamily="2" charset="-122"/>
                <a:sym typeface="+mn-ea"/>
              </a:rPr>
              <a:t>），</a:t>
            </a:r>
            <a:endParaRPr lang="zh-CN" altLang="en-US" sz="2000">
              <a:solidFill>
                <a:srgbClr val="00194C"/>
              </a:solidFill>
              <a:latin typeface="华文楷体" panose="02010600040101010101" pitchFamily="2" charset="-122"/>
              <a:ea typeface="华文楷体" panose="02010600040101010101" pitchFamily="2" charset="-122"/>
              <a:sym typeface="+mn-ea"/>
            </a:endParaRPr>
          </a:p>
          <a:p>
            <a:pPr marL="15240" indent="38100" algn="just">
              <a:lnSpc>
                <a:spcPct val="150000"/>
              </a:lnSpc>
              <a:spcBef>
                <a:spcPts val="0"/>
              </a:spcBef>
            </a:pPr>
            <a:r>
              <a:rPr lang="zh-CN" altLang="en-US" sz="2000">
                <a:solidFill>
                  <a:srgbClr val="00194C"/>
                </a:solidFill>
                <a:latin typeface="华文楷体" panose="02010600040101010101" pitchFamily="2" charset="-122"/>
                <a:ea typeface="华文楷体" panose="02010600040101010101" pitchFamily="2" charset="-122"/>
                <a:sym typeface="+mn-ea"/>
              </a:rPr>
              <a:t>称</a:t>
            </a:r>
            <a:r>
              <a:rPr sz="2000">
                <a:solidFill>
                  <a:srgbClr val="00194C"/>
                </a:solidFill>
                <a:latin typeface="华文楷体" panose="02010600040101010101" pitchFamily="2" charset="-122"/>
                <a:ea typeface="华文楷体" panose="02010600040101010101" pitchFamily="2" charset="-122"/>
                <a:sym typeface="+mn-ea"/>
              </a:rPr>
              <a:t>x</a:t>
            </a:r>
            <a:r>
              <a:rPr lang="zh-CN" altLang="en-US" sz="2000">
                <a:solidFill>
                  <a:srgbClr val="00194C"/>
                </a:solidFill>
                <a:latin typeface="华文楷体" panose="02010600040101010101" pitchFamily="2" charset="-122"/>
                <a:ea typeface="华文楷体" panose="02010600040101010101" pitchFamily="2" charset="-122"/>
                <a:sym typeface="+mn-ea"/>
              </a:rPr>
              <a:t>为弧尾（</a:t>
            </a:r>
            <a:r>
              <a:rPr sz="2000">
                <a:solidFill>
                  <a:srgbClr val="00194C"/>
                </a:solidFill>
                <a:latin typeface="华文楷体" panose="02010600040101010101" pitchFamily="2" charset="-122"/>
                <a:ea typeface="华文楷体" panose="02010600040101010101" pitchFamily="2" charset="-122"/>
                <a:sym typeface="+mn-ea"/>
              </a:rPr>
              <a:t>tail</a:t>
            </a:r>
            <a:r>
              <a:rPr lang="zh-CN" altLang="en-US" sz="2000">
                <a:solidFill>
                  <a:srgbClr val="00194C"/>
                </a:solidFill>
                <a:latin typeface="华文楷体" panose="02010600040101010101" pitchFamily="2" charset="-122"/>
                <a:ea typeface="华文楷体" panose="02010600040101010101" pitchFamily="2" charset="-122"/>
                <a:sym typeface="+mn-ea"/>
              </a:rPr>
              <a:t>）或起始点，称</a:t>
            </a:r>
            <a:r>
              <a:rPr sz="2000">
                <a:solidFill>
                  <a:srgbClr val="00194C"/>
                </a:solidFill>
                <a:latin typeface="华文楷体" panose="02010600040101010101" pitchFamily="2" charset="-122"/>
                <a:ea typeface="华文楷体" panose="02010600040101010101" pitchFamily="2" charset="-122"/>
                <a:sym typeface="+mn-ea"/>
              </a:rPr>
              <a:t>y</a:t>
            </a:r>
            <a:r>
              <a:rPr lang="zh-CN" altLang="en-US" sz="2000">
                <a:solidFill>
                  <a:srgbClr val="00194C"/>
                </a:solidFill>
                <a:latin typeface="华文楷体" panose="02010600040101010101" pitchFamily="2" charset="-122"/>
                <a:ea typeface="华文楷体" panose="02010600040101010101" pitchFamily="2" charset="-122"/>
                <a:sym typeface="+mn-ea"/>
              </a:rPr>
              <a:t>为弧头（</a:t>
            </a:r>
            <a:r>
              <a:rPr sz="2000">
                <a:solidFill>
                  <a:srgbClr val="00194C"/>
                </a:solidFill>
                <a:latin typeface="华文楷体" panose="02010600040101010101" pitchFamily="2" charset="-122"/>
                <a:ea typeface="华文楷体" panose="02010600040101010101" pitchFamily="2" charset="-122"/>
                <a:sym typeface="+mn-ea"/>
              </a:rPr>
              <a:t>head</a:t>
            </a:r>
            <a:r>
              <a:rPr lang="zh-CN" altLang="en-US" sz="2000">
                <a:solidFill>
                  <a:srgbClr val="00194C"/>
                </a:solidFill>
                <a:latin typeface="华文楷体" panose="02010600040101010101" pitchFamily="2" charset="-122"/>
                <a:ea typeface="华文楷体" panose="02010600040101010101" pitchFamily="2" charset="-122"/>
                <a:sym typeface="+mn-ea"/>
              </a:rPr>
              <a:t>）或终端点，</a:t>
            </a:r>
            <a:endParaRPr lang="zh-CN" altLang="en-US" sz="2000">
              <a:solidFill>
                <a:srgbClr val="00194C"/>
              </a:solidFill>
              <a:latin typeface="华文楷体" panose="02010600040101010101" pitchFamily="2" charset="-122"/>
              <a:ea typeface="华文楷体" panose="02010600040101010101" pitchFamily="2" charset="-122"/>
              <a:sym typeface="+mn-ea"/>
            </a:endParaRPr>
          </a:p>
          <a:p>
            <a:pPr marL="15240" indent="38100" algn="just">
              <a:lnSpc>
                <a:spcPct val="150000"/>
              </a:lnSpc>
              <a:spcBef>
                <a:spcPts val="0"/>
              </a:spcBef>
            </a:pPr>
            <a:r>
              <a:rPr lang="zh-CN" altLang="en-US" sz="2000">
                <a:solidFill>
                  <a:srgbClr val="00194C"/>
                </a:solidFill>
                <a:latin typeface="华文楷体" panose="02010600040101010101" pitchFamily="2" charset="-122"/>
                <a:ea typeface="华文楷体" panose="02010600040101010101" pitchFamily="2" charset="-122"/>
                <a:sym typeface="+mn-ea"/>
              </a:rPr>
              <a:t>图中的边是有方向的，这样的图为有向图。</a:t>
            </a:r>
            <a:endParaRPr lang="zh-CN" altLang="en-US" sz="2000" dirty="0">
              <a:solidFill>
                <a:srgbClr val="00194C"/>
              </a:solidFill>
              <a:latin typeface="华文楷体" panose="02010600040101010101" pitchFamily="2" charset="-122"/>
              <a:ea typeface="华文楷体" panose="02010600040101010101" pitchFamily="2" charset="-122"/>
            </a:endParaRPr>
          </a:p>
          <a:p>
            <a:pPr marL="358140" indent="-342900" algn="just">
              <a:lnSpc>
                <a:spcPct val="150000"/>
              </a:lnSpc>
              <a:spcBef>
                <a:spcPts val="0"/>
              </a:spcBef>
              <a:buFont typeface="Wingdings" panose="05000000000000000000" charset="0"/>
              <a:buChar char="u"/>
            </a:pPr>
            <a:r>
              <a:rPr lang="zh-CN" altLang="en-US" sz="2000">
                <a:solidFill>
                  <a:srgbClr val="00194C"/>
                </a:solidFill>
                <a:latin typeface="华文楷体" panose="02010600040101010101" pitchFamily="2" charset="-122"/>
                <a:ea typeface="华文楷体" panose="02010600040101010101" pitchFamily="2" charset="-122"/>
                <a:sym typeface="+mn-ea"/>
              </a:rPr>
              <a:t> 无向图：若</a:t>
            </a:r>
            <a:r>
              <a:rPr sz="2000">
                <a:solidFill>
                  <a:srgbClr val="00194C"/>
                </a:solidFill>
                <a:latin typeface="华文楷体" panose="02010600040101010101" pitchFamily="2" charset="-122"/>
                <a:ea typeface="华文楷体" panose="02010600040101010101" pitchFamily="2" charset="-122"/>
                <a:sym typeface="+mn-ea"/>
              </a:rPr>
              <a:t>&lt;x</a:t>
            </a:r>
            <a:r>
              <a:rPr lang="zh-CN" altLang="en-US" sz="2000">
                <a:solidFill>
                  <a:srgbClr val="00194C"/>
                </a:solidFill>
                <a:latin typeface="华文楷体" panose="02010600040101010101" pitchFamily="2" charset="-122"/>
                <a:ea typeface="华文楷体" panose="02010600040101010101" pitchFamily="2" charset="-122"/>
                <a:sym typeface="+mn-ea"/>
              </a:rPr>
              <a:t>，</a:t>
            </a:r>
            <a:r>
              <a:rPr sz="2000">
                <a:solidFill>
                  <a:srgbClr val="00194C"/>
                </a:solidFill>
                <a:latin typeface="华文楷体" panose="02010600040101010101" pitchFamily="2" charset="-122"/>
                <a:ea typeface="华文楷体" panose="02010600040101010101" pitchFamily="2" charset="-122"/>
                <a:sym typeface="+mn-ea"/>
              </a:rPr>
              <a:t>y&gt;∈VR</a:t>
            </a:r>
            <a:r>
              <a:rPr lang="zh-CN" altLang="en-US" sz="2000">
                <a:solidFill>
                  <a:srgbClr val="00194C"/>
                </a:solidFill>
                <a:latin typeface="华文楷体" panose="02010600040101010101" pitchFamily="2" charset="-122"/>
                <a:ea typeface="华文楷体" panose="02010600040101010101" pitchFamily="2" charset="-122"/>
                <a:sym typeface="+mn-ea"/>
              </a:rPr>
              <a:t>，必有</a:t>
            </a:r>
            <a:r>
              <a:rPr sz="2000">
                <a:solidFill>
                  <a:srgbClr val="00194C"/>
                </a:solidFill>
                <a:latin typeface="华文楷体" panose="02010600040101010101" pitchFamily="2" charset="-122"/>
                <a:ea typeface="华文楷体" panose="02010600040101010101" pitchFamily="2" charset="-122"/>
                <a:sym typeface="+mn-ea"/>
              </a:rPr>
              <a:t>&lt;y</a:t>
            </a:r>
            <a:r>
              <a:rPr lang="zh-CN" altLang="en-US" sz="2000">
                <a:solidFill>
                  <a:srgbClr val="00194C"/>
                </a:solidFill>
                <a:latin typeface="华文楷体" panose="02010600040101010101" pitchFamily="2" charset="-122"/>
                <a:ea typeface="华文楷体" panose="02010600040101010101" pitchFamily="2" charset="-122"/>
                <a:sym typeface="+mn-ea"/>
              </a:rPr>
              <a:t>，</a:t>
            </a:r>
            <a:r>
              <a:rPr sz="2000">
                <a:solidFill>
                  <a:srgbClr val="00194C"/>
                </a:solidFill>
                <a:latin typeface="华文楷体" panose="02010600040101010101" pitchFamily="2" charset="-122"/>
                <a:ea typeface="华文楷体" panose="02010600040101010101" pitchFamily="2" charset="-122"/>
                <a:sym typeface="+mn-ea"/>
              </a:rPr>
              <a:t>x&gt;∈VR</a:t>
            </a:r>
            <a:r>
              <a:rPr lang="zh-CN" altLang="en-US" sz="2000">
                <a:solidFill>
                  <a:srgbClr val="00194C"/>
                </a:solidFill>
                <a:latin typeface="华文楷体" panose="02010600040101010101" pitchFamily="2" charset="-122"/>
                <a:ea typeface="华文楷体" panose="02010600040101010101" pitchFamily="2" charset="-122"/>
                <a:sym typeface="+mn-ea"/>
              </a:rPr>
              <a:t>，</a:t>
            </a:r>
            <a:endParaRPr lang="zh-CN" altLang="en-US" sz="2000">
              <a:solidFill>
                <a:srgbClr val="00194C"/>
              </a:solidFill>
              <a:latin typeface="华文楷体" panose="02010600040101010101" pitchFamily="2" charset="-122"/>
              <a:ea typeface="华文楷体" panose="02010600040101010101" pitchFamily="2" charset="-122"/>
              <a:sym typeface="+mn-ea"/>
            </a:endParaRPr>
          </a:p>
          <a:p>
            <a:pPr marL="15240" indent="38100" algn="just">
              <a:lnSpc>
                <a:spcPct val="150000"/>
              </a:lnSpc>
              <a:spcBef>
                <a:spcPts val="0"/>
              </a:spcBef>
            </a:pPr>
            <a:r>
              <a:rPr lang="zh-CN" altLang="en-US" sz="2000">
                <a:solidFill>
                  <a:srgbClr val="00194C"/>
                </a:solidFill>
                <a:latin typeface="华文楷体" panose="02010600040101010101" pitchFamily="2" charset="-122"/>
                <a:ea typeface="华文楷体" panose="02010600040101010101" pitchFamily="2" charset="-122"/>
                <a:sym typeface="+mn-ea"/>
              </a:rPr>
              <a:t>即</a:t>
            </a:r>
            <a:r>
              <a:rPr sz="2000">
                <a:solidFill>
                  <a:srgbClr val="00194C"/>
                </a:solidFill>
                <a:latin typeface="华文楷体" panose="02010600040101010101" pitchFamily="2" charset="-122"/>
                <a:ea typeface="华文楷体" panose="02010600040101010101" pitchFamily="2" charset="-122"/>
                <a:sym typeface="+mn-ea"/>
              </a:rPr>
              <a:t>VR</a:t>
            </a:r>
            <a:r>
              <a:rPr lang="zh-CN" altLang="en-US" sz="2000">
                <a:solidFill>
                  <a:srgbClr val="00194C"/>
                </a:solidFill>
                <a:latin typeface="华文楷体" panose="02010600040101010101" pitchFamily="2" charset="-122"/>
                <a:ea typeface="华文楷体" panose="02010600040101010101" pitchFamily="2" charset="-122"/>
                <a:sym typeface="+mn-ea"/>
              </a:rPr>
              <a:t>是对称关系，这时以无序对（</a:t>
            </a:r>
            <a:r>
              <a:rPr sz="2000">
                <a:solidFill>
                  <a:srgbClr val="00194C"/>
                </a:solidFill>
                <a:latin typeface="华文楷体" panose="02010600040101010101" pitchFamily="2" charset="-122"/>
                <a:ea typeface="华文楷体" panose="02010600040101010101" pitchFamily="2" charset="-122"/>
                <a:sym typeface="+mn-ea"/>
              </a:rPr>
              <a:t>x</a:t>
            </a:r>
            <a:r>
              <a:rPr lang="zh-CN" altLang="en-US" sz="2000">
                <a:solidFill>
                  <a:srgbClr val="00194C"/>
                </a:solidFill>
                <a:latin typeface="华文楷体" panose="02010600040101010101" pitchFamily="2" charset="-122"/>
                <a:ea typeface="华文楷体" panose="02010600040101010101" pitchFamily="2" charset="-122"/>
                <a:sym typeface="+mn-ea"/>
              </a:rPr>
              <a:t>，</a:t>
            </a:r>
            <a:r>
              <a:rPr sz="2000">
                <a:solidFill>
                  <a:srgbClr val="00194C"/>
                </a:solidFill>
                <a:latin typeface="华文楷体" panose="02010600040101010101" pitchFamily="2" charset="-122"/>
                <a:ea typeface="华文楷体" panose="02010600040101010101" pitchFamily="2" charset="-122"/>
                <a:sym typeface="+mn-ea"/>
              </a:rPr>
              <a:t>y</a:t>
            </a:r>
            <a:r>
              <a:rPr lang="zh-CN" altLang="en-US" sz="2000">
                <a:solidFill>
                  <a:srgbClr val="00194C"/>
                </a:solidFill>
                <a:latin typeface="华文楷体" panose="02010600040101010101" pitchFamily="2" charset="-122"/>
                <a:ea typeface="华文楷体" panose="02010600040101010101" pitchFamily="2" charset="-122"/>
                <a:sym typeface="+mn-ea"/>
              </a:rPr>
              <a:t>）来代替</a:t>
            </a:r>
            <a:endParaRPr lang="zh-CN" altLang="en-US" sz="2000">
              <a:solidFill>
                <a:srgbClr val="00194C"/>
              </a:solidFill>
              <a:latin typeface="华文楷体" panose="02010600040101010101" pitchFamily="2" charset="-122"/>
              <a:ea typeface="华文楷体" panose="02010600040101010101" pitchFamily="2" charset="-122"/>
              <a:sym typeface="+mn-ea"/>
            </a:endParaRPr>
          </a:p>
          <a:p>
            <a:pPr marL="15240" indent="38100" algn="just">
              <a:lnSpc>
                <a:spcPct val="150000"/>
              </a:lnSpc>
              <a:spcBef>
                <a:spcPts val="0"/>
              </a:spcBef>
            </a:pPr>
            <a:r>
              <a:rPr lang="zh-CN" altLang="en-US" sz="2000">
                <a:solidFill>
                  <a:srgbClr val="00194C"/>
                </a:solidFill>
                <a:latin typeface="华文楷体" panose="02010600040101010101" pitchFamily="2" charset="-122"/>
                <a:ea typeface="华文楷体" panose="02010600040101010101" pitchFamily="2" charset="-122"/>
                <a:sym typeface="+mn-ea"/>
              </a:rPr>
              <a:t>两个有序对，表示</a:t>
            </a:r>
            <a:r>
              <a:rPr sz="2000">
                <a:solidFill>
                  <a:srgbClr val="00194C"/>
                </a:solidFill>
                <a:latin typeface="华文楷体" panose="02010600040101010101" pitchFamily="2" charset="-122"/>
                <a:ea typeface="华文楷体" panose="02010600040101010101" pitchFamily="2" charset="-122"/>
                <a:sym typeface="+mn-ea"/>
              </a:rPr>
              <a:t>x</a:t>
            </a:r>
            <a:r>
              <a:rPr lang="zh-CN" altLang="en-US" sz="2000">
                <a:solidFill>
                  <a:srgbClr val="00194C"/>
                </a:solidFill>
                <a:latin typeface="华文楷体" panose="02010600040101010101" pitchFamily="2" charset="-122"/>
                <a:ea typeface="华文楷体" panose="02010600040101010101" pitchFamily="2" charset="-122"/>
                <a:sym typeface="+mn-ea"/>
              </a:rPr>
              <a:t>和</a:t>
            </a:r>
            <a:r>
              <a:rPr sz="2000">
                <a:solidFill>
                  <a:srgbClr val="00194C"/>
                </a:solidFill>
                <a:latin typeface="华文楷体" panose="02010600040101010101" pitchFamily="2" charset="-122"/>
                <a:ea typeface="华文楷体" panose="02010600040101010101" pitchFamily="2" charset="-122"/>
                <a:sym typeface="+mn-ea"/>
              </a:rPr>
              <a:t>y</a:t>
            </a:r>
            <a:r>
              <a:rPr lang="zh-CN" altLang="en-US" sz="2000">
                <a:solidFill>
                  <a:srgbClr val="00194C"/>
                </a:solidFill>
                <a:latin typeface="华文楷体" panose="02010600040101010101" pitchFamily="2" charset="-122"/>
                <a:ea typeface="华文楷体" panose="02010600040101010101" pitchFamily="2" charset="-122"/>
                <a:sym typeface="+mn-ea"/>
              </a:rPr>
              <a:t>之间的一条边（</a:t>
            </a:r>
            <a:r>
              <a:rPr sz="2000">
                <a:solidFill>
                  <a:srgbClr val="00194C"/>
                </a:solidFill>
                <a:latin typeface="华文楷体" panose="02010600040101010101" pitchFamily="2" charset="-122"/>
                <a:ea typeface="华文楷体" panose="02010600040101010101" pitchFamily="2" charset="-122"/>
                <a:sym typeface="+mn-ea"/>
              </a:rPr>
              <a:t>edge</a:t>
            </a:r>
            <a:r>
              <a:rPr lang="zh-CN" altLang="en-US" sz="2000">
                <a:solidFill>
                  <a:srgbClr val="00194C"/>
                </a:solidFill>
                <a:latin typeface="华文楷体" panose="02010600040101010101" pitchFamily="2" charset="-122"/>
                <a:ea typeface="华文楷体" panose="02010600040101010101" pitchFamily="2" charset="-122"/>
                <a:sym typeface="+mn-ea"/>
              </a:rPr>
              <a:t>），</a:t>
            </a:r>
            <a:endParaRPr lang="zh-CN" altLang="en-US" sz="2000">
              <a:solidFill>
                <a:srgbClr val="00194C"/>
              </a:solidFill>
              <a:latin typeface="华文楷体" panose="02010600040101010101" pitchFamily="2" charset="-122"/>
              <a:ea typeface="华文楷体" panose="02010600040101010101" pitchFamily="2" charset="-122"/>
              <a:sym typeface="+mn-ea"/>
            </a:endParaRPr>
          </a:p>
          <a:p>
            <a:pPr marL="15240" indent="38100" algn="just">
              <a:lnSpc>
                <a:spcPct val="150000"/>
              </a:lnSpc>
              <a:spcBef>
                <a:spcPts val="0"/>
              </a:spcBef>
            </a:pPr>
            <a:r>
              <a:rPr lang="zh-CN" altLang="en-US" sz="2000">
                <a:solidFill>
                  <a:srgbClr val="00194C"/>
                </a:solidFill>
                <a:latin typeface="华文楷体" panose="02010600040101010101" pitchFamily="2" charset="-122"/>
                <a:ea typeface="华文楷体" panose="02010600040101010101" pitchFamily="2" charset="-122"/>
                <a:sym typeface="+mn-ea"/>
              </a:rPr>
              <a:t>此时的图称为无向图。</a:t>
            </a:r>
            <a:r>
              <a:rPr lang="zh-CN" altLang="en-US" sz="2100">
                <a:solidFill>
                  <a:srgbClr val="00194C"/>
                </a:solidFill>
                <a:latin typeface="华文楷体" panose="02010600040101010101" pitchFamily="2" charset="-122"/>
                <a:ea typeface="华文楷体" panose="02010600040101010101" pitchFamily="2" charset="-122"/>
                <a:sym typeface="+mn-ea"/>
              </a:rPr>
              <a:t> </a:t>
            </a:r>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smtClean="0">
                <a:sym typeface="+mn-ea"/>
              </a:rPr>
              <a:t>7.1 </a:t>
            </a:r>
            <a:r>
              <a:rPr smtClean="0">
                <a:sym typeface="+mn-ea"/>
              </a:rPr>
              <a:t>图的定义和术语</a:t>
            </a:r>
            <a:endParaRPr lang="zh-CN" altLang="en-US" dirty="0"/>
          </a:p>
        </p:txBody>
      </p:sp>
      <p:grpSp>
        <p:nvGrpSpPr>
          <p:cNvPr id="27" name="Group 26"/>
          <p:cNvGrpSpPr/>
          <p:nvPr/>
        </p:nvGrpSpPr>
        <p:grpSpPr bwMode="auto">
          <a:xfrm>
            <a:off x="6778030" y="731041"/>
            <a:ext cx="1415653" cy="1283493"/>
            <a:chOff x="378" y="1667"/>
            <a:chExt cx="1189" cy="1078"/>
          </a:xfrm>
        </p:grpSpPr>
        <p:sp>
          <p:nvSpPr>
            <p:cNvPr id="28" name="Line 27"/>
            <p:cNvSpPr>
              <a:spLocks noChangeShapeType="1"/>
            </p:cNvSpPr>
            <p:nvPr/>
          </p:nvSpPr>
          <p:spPr bwMode="auto">
            <a:xfrm>
              <a:off x="618" y="2019"/>
              <a:ext cx="0" cy="412"/>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29" name="Line 28"/>
            <p:cNvSpPr>
              <a:spLocks noChangeShapeType="1"/>
            </p:cNvSpPr>
            <p:nvPr/>
          </p:nvSpPr>
          <p:spPr bwMode="auto">
            <a:xfrm>
              <a:off x="752" y="2602"/>
              <a:ext cx="506" cy="0"/>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30" name="Line 29"/>
            <p:cNvSpPr>
              <a:spLocks noChangeShapeType="1"/>
            </p:cNvSpPr>
            <p:nvPr/>
          </p:nvSpPr>
          <p:spPr bwMode="auto">
            <a:xfrm>
              <a:off x="752" y="1848"/>
              <a:ext cx="472" cy="0"/>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31" name="Line 30"/>
            <p:cNvSpPr>
              <a:spLocks noChangeShapeType="1"/>
            </p:cNvSpPr>
            <p:nvPr/>
          </p:nvSpPr>
          <p:spPr bwMode="auto">
            <a:xfrm flipH="1" flipV="1">
              <a:off x="672" y="1920"/>
              <a:ext cx="672" cy="624"/>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nvGrpSpPr>
            <p:cNvPr id="32" name="Group 31"/>
            <p:cNvGrpSpPr/>
            <p:nvPr/>
          </p:nvGrpSpPr>
          <p:grpSpPr bwMode="auto">
            <a:xfrm>
              <a:off x="378" y="1667"/>
              <a:ext cx="408" cy="310"/>
              <a:chOff x="378" y="1667"/>
              <a:chExt cx="408" cy="310"/>
            </a:xfrm>
          </p:grpSpPr>
          <p:sp>
            <p:nvSpPr>
              <p:cNvPr id="42" name="Oval 3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43" name="Text Box 33"/>
              <p:cNvSpPr txBox="1">
                <a:spLocks noChangeArrowheads="1"/>
              </p:cNvSpPr>
              <p:nvPr/>
            </p:nvSpPr>
            <p:spPr bwMode="auto">
              <a:xfrm>
                <a:off x="378" y="1667"/>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33" name="Group 34"/>
            <p:cNvGrpSpPr/>
            <p:nvPr/>
          </p:nvGrpSpPr>
          <p:grpSpPr bwMode="auto">
            <a:xfrm>
              <a:off x="1149" y="1667"/>
              <a:ext cx="408" cy="312"/>
              <a:chOff x="381" y="1665"/>
              <a:chExt cx="408" cy="312"/>
            </a:xfrm>
          </p:grpSpPr>
          <p:sp>
            <p:nvSpPr>
              <p:cNvPr id="40" name="Oval 3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41" name="Text Box 36"/>
              <p:cNvSpPr txBox="1">
                <a:spLocks noChangeArrowheads="1"/>
              </p:cNvSpPr>
              <p:nvPr/>
            </p:nvSpPr>
            <p:spPr bwMode="auto">
              <a:xfrm>
                <a:off x="381" y="1665"/>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34" name="Group 37"/>
            <p:cNvGrpSpPr/>
            <p:nvPr/>
          </p:nvGrpSpPr>
          <p:grpSpPr bwMode="auto">
            <a:xfrm>
              <a:off x="393" y="2428"/>
              <a:ext cx="408" cy="317"/>
              <a:chOff x="393" y="1660"/>
              <a:chExt cx="408" cy="317"/>
            </a:xfrm>
          </p:grpSpPr>
          <p:sp>
            <p:nvSpPr>
              <p:cNvPr id="38" name="Oval 3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39" name="Text Box 39"/>
              <p:cNvSpPr txBox="1">
                <a:spLocks noChangeArrowheads="1"/>
              </p:cNvSpPr>
              <p:nvPr/>
            </p:nvSpPr>
            <p:spPr bwMode="auto">
              <a:xfrm>
                <a:off x="393" y="1660"/>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nvGrpSpPr>
            <p:cNvPr id="35" name="Group 40"/>
            <p:cNvGrpSpPr/>
            <p:nvPr/>
          </p:nvGrpSpPr>
          <p:grpSpPr bwMode="auto">
            <a:xfrm>
              <a:off x="1159" y="2428"/>
              <a:ext cx="408" cy="317"/>
              <a:chOff x="391" y="1660"/>
              <a:chExt cx="408" cy="317"/>
            </a:xfrm>
          </p:grpSpPr>
          <p:sp>
            <p:nvSpPr>
              <p:cNvPr id="36" name="Oval 41"/>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37" name="Text Box 42"/>
              <p:cNvSpPr txBox="1">
                <a:spLocks noChangeArrowheads="1"/>
              </p:cNvSpPr>
              <p:nvPr/>
            </p:nvSpPr>
            <p:spPr bwMode="auto">
              <a:xfrm>
                <a:off x="391" y="1660"/>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grpSp>
        <p:nvGrpSpPr>
          <p:cNvPr id="44" name="Group 3"/>
          <p:cNvGrpSpPr/>
          <p:nvPr/>
        </p:nvGrpSpPr>
        <p:grpSpPr bwMode="auto">
          <a:xfrm>
            <a:off x="6973928" y="2873571"/>
            <a:ext cx="1340644" cy="1232297"/>
            <a:chOff x="642" y="1902"/>
            <a:chExt cx="1126" cy="1035"/>
          </a:xfrm>
        </p:grpSpPr>
        <p:grpSp>
          <p:nvGrpSpPr>
            <p:cNvPr id="45" name="Group 4"/>
            <p:cNvGrpSpPr/>
            <p:nvPr/>
          </p:nvGrpSpPr>
          <p:grpSpPr bwMode="auto">
            <a:xfrm>
              <a:off x="816" y="2064"/>
              <a:ext cx="783" cy="658"/>
              <a:chOff x="794" y="2106"/>
              <a:chExt cx="783" cy="658"/>
            </a:xfrm>
          </p:grpSpPr>
          <p:sp>
            <p:nvSpPr>
              <p:cNvPr id="61" name="Line 5"/>
              <p:cNvSpPr>
                <a:spLocks noChangeShapeType="1"/>
              </p:cNvSpPr>
              <p:nvPr/>
            </p:nvSpPr>
            <p:spPr bwMode="auto">
              <a:xfrm>
                <a:off x="794"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62" name="Line 6"/>
              <p:cNvSpPr>
                <a:spLocks noChangeShapeType="1"/>
              </p:cNvSpPr>
              <p:nvPr/>
            </p:nvSpPr>
            <p:spPr bwMode="auto">
              <a:xfrm>
                <a:off x="965" y="2106"/>
                <a:ext cx="47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63" name="Line 7"/>
              <p:cNvSpPr>
                <a:spLocks noChangeShapeType="1"/>
              </p:cNvSpPr>
              <p:nvPr/>
            </p:nvSpPr>
            <p:spPr bwMode="auto">
              <a:xfrm>
                <a:off x="1577"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64" name="Line 8"/>
              <p:cNvSpPr>
                <a:spLocks noChangeShapeType="1"/>
              </p:cNvSpPr>
              <p:nvPr/>
            </p:nvSpPr>
            <p:spPr bwMode="auto">
              <a:xfrm flipH="1">
                <a:off x="930" y="2591"/>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65" name="Line 9"/>
              <p:cNvSpPr>
                <a:spLocks noChangeShapeType="1"/>
              </p:cNvSpPr>
              <p:nvPr/>
            </p:nvSpPr>
            <p:spPr bwMode="auto">
              <a:xfrm flipH="1">
                <a:off x="1305" y="2245"/>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66" name="Line 10"/>
              <p:cNvSpPr>
                <a:spLocks noChangeShapeType="1"/>
              </p:cNvSpPr>
              <p:nvPr/>
            </p:nvSpPr>
            <p:spPr bwMode="auto">
              <a:xfrm>
                <a:off x="1292" y="2614"/>
                <a:ext cx="149" cy="147"/>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grpSp>
        <p:grpSp>
          <p:nvGrpSpPr>
            <p:cNvPr id="46" name="Group 11"/>
            <p:cNvGrpSpPr/>
            <p:nvPr/>
          </p:nvGrpSpPr>
          <p:grpSpPr bwMode="auto">
            <a:xfrm>
              <a:off x="648" y="1902"/>
              <a:ext cx="408" cy="315"/>
              <a:chOff x="406" y="1662"/>
              <a:chExt cx="408" cy="315"/>
            </a:xfrm>
          </p:grpSpPr>
          <p:sp>
            <p:nvSpPr>
              <p:cNvPr id="59" name="Oval 1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60" name="Text Box 13"/>
              <p:cNvSpPr txBox="1">
                <a:spLocks noChangeArrowheads="1"/>
              </p:cNvSpPr>
              <p:nvPr/>
            </p:nvSpPr>
            <p:spPr bwMode="auto">
              <a:xfrm>
                <a:off x="406" y="1662"/>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47" name="Group 14"/>
            <p:cNvGrpSpPr/>
            <p:nvPr/>
          </p:nvGrpSpPr>
          <p:grpSpPr bwMode="auto">
            <a:xfrm>
              <a:off x="1360" y="2618"/>
              <a:ext cx="408" cy="319"/>
              <a:chOff x="400" y="1658"/>
              <a:chExt cx="408" cy="319"/>
            </a:xfrm>
          </p:grpSpPr>
          <p:sp>
            <p:nvSpPr>
              <p:cNvPr id="57" name="Oval 1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58" name="Text Box 16"/>
              <p:cNvSpPr txBox="1">
                <a:spLocks noChangeArrowheads="1"/>
              </p:cNvSpPr>
              <p:nvPr/>
            </p:nvSpPr>
            <p:spPr bwMode="auto">
              <a:xfrm>
                <a:off x="400"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48" name="Group 17"/>
            <p:cNvGrpSpPr/>
            <p:nvPr/>
          </p:nvGrpSpPr>
          <p:grpSpPr bwMode="auto">
            <a:xfrm>
              <a:off x="642" y="2618"/>
              <a:ext cx="408" cy="319"/>
              <a:chOff x="402" y="1658"/>
              <a:chExt cx="408" cy="319"/>
            </a:xfrm>
          </p:grpSpPr>
          <p:sp>
            <p:nvSpPr>
              <p:cNvPr id="55" name="Oval 1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56" name="Text Box 19"/>
              <p:cNvSpPr txBox="1">
                <a:spLocks noChangeArrowheads="1"/>
              </p:cNvSpPr>
              <p:nvPr/>
            </p:nvSpPr>
            <p:spPr bwMode="auto">
              <a:xfrm>
                <a:off x="402"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nvGrpSpPr>
            <p:cNvPr id="49" name="Group 20"/>
            <p:cNvGrpSpPr/>
            <p:nvPr/>
          </p:nvGrpSpPr>
          <p:grpSpPr bwMode="auto">
            <a:xfrm>
              <a:off x="1360" y="1909"/>
              <a:ext cx="408" cy="310"/>
              <a:chOff x="2918" y="3301"/>
              <a:chExt cx="408" cy="310"/>
            </a:xfrm>
          </p:grpSpPr>
          <p:sp>
            <p:nvSpPr>
              <p:cNvPr id="53" name="Oval 21"/>
              <p:cNvSpPr>
                <a:spLocks noChangeArrowheads="1"/>
              </p:cNvSpPr>
              <p:nvPr/>
            </p:nvSpPr>
            <p:spPr bwMode="auto">
              <a:xfrm>
                <a:off x="2976" y="3312"/>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54" name="Text Box 22"/>
              <p:cNvSpPr txBox="1">
                <a:spLocks noChangeArrowheads="1"/>
              </p:cNvSpPr>
              <p:nvPr/>
            </p:nvSpPr>
            <p:spPr bwMode="auto">
              <a:xfrm>
                <a:off x="2918" y="330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50" name="Group 23"/>
            <p:cNvGrpSpPr/>
            <p:nvPr/>
          </p:nvGrpSpPr>
          <p:grpSpPr bwMode="auto">
            <a:xfrm>
              <a:off x="998" y="2261"/>
              <a:ext cx="408" cy="337"/>
              <a:chOff x="998" y="2261"/>
              <a:chExt cx="408" cy="337"/>
            </a:xfrm>
          </p:grpSpPr>
          <p:sp>
            <p:nvSpPr>
              <p:cNvPr id="51" name="Oval 24"/>
              <p:cNvSpPr>
                <a:spLocks noChangeArrowheads="1"/>
              </p:cNvSpPr>
              <p:nvPr/>
            </p:nvSpPr>
            <p:spPr bwMode="auto">
              <a:xfrm>
                <a:off x="1056" y="2304"/>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52" name="Text Box 25"/>
              <p:cNvSpPr txBox="1">
                <a:spLocks noChangeArrowheads="1"/>
              </p:cNvSpPr>
              <p:nvPr/>
            </p:nvSpPr>
            <p:spPr bwMode="auto">
              <a:xfrm>
                <a:off x="998" y="226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68300" y="660400"/>
            <a:ext cx="8229600" cy="3982937"/>
          </a:xfrm>
        </p:spPr>
        <p:txBody>
          <a:bodyPr/>
          <a:lstStyle/>
          <a:p>
            <a:endParaRPr lang="en-US" altLang="zh-CN" sz="2100" dirty="0" smtClean="0">
              <a:solidFill>
                <a:schemeClr val="tx1"/>
              </a:solidFill>
              <a:latin typeface="华文楷体" panose="02010600040101010101" pitchFamily="2" charset="-122"/>
              <a:ea typeface="华文楷体" panose="02010600040101010101" pitchFamily="2" charset="-122"/>
            </a:endParaRPr>
          </a:p>
          <a:p>
            <a:r>
              <a:rPr lang="en-US" altLang="zh-CN" sz="2000" dirty="0" err="1">
                <a:solidFill>
                  <a:srgbClr val="00194C"/>
                </a:solidFill>
                <a:latin typeface="华文楷体" panose="02010600040101010101" pitchFamily="2" charset="-122"/>
                <a:ea typeface="华文楷体" panose="02010600040101010101" pitchFamily="2" charset="-122"/>
              </a:rPr>
              <a:t>在工程实践中</a:t>
            </a:r>
            <a:r>
              <a:rPr lang="zh-CN" altLang="en-US" sz="2000" dirty="0">
                <a:solidFill>
                  <a:srgbClr val="00194C"/>
                </a:solidFill>
                <a:latin typeface="华文楷体" panose="02010600040101010101" pitchFamily="2" charset="-122"/>
                <a:ea typeface="华文楷体" panose="02010600040101010101" pitchFamily="2" charset="-122"/>
              </a:rPr>
              <a:t>，</a:t>
            </a:r>
            <a:r>
              <a:rPr lang="en-US" altLang="zh-CN" sz="2000" dirty="0" err="1">
                <a:solidFill>
                  <a:srgbClr val="00194C"/>
                </a:solidFill>
                <a:latin typeface="华文楷体" panose="02010600040101010101" pitchFamily="2" charset="-122"/>
                <a:ea typeface="华文楷体" panose="02010600040101010101" pitchFamily="2" charset="-122"/>
              </a:rPr>
              <a:t>一个工程项目往往由若干个子项目组成。这些子项目间往往有两种关系</a:t>
            </a:r>
            <a:r>
              <a:rPr lang="zh-CN" altLang="en-US" sz="2000" dirty="0">
                <a:solidFill>
                  <a:srgbClr val="00194C"/>
                </a:solidFill>
                <a:latin typeface="华文楷体" panose="02010600040101010101" pitchFamily="2" charset="-122"/>
                <a:ea typeface="华文楷体" panose="02010600040101010101" pitchFamily="2" charset="-122"/>
              </a:rPr>
              <a:t>：</a:t>
            </a:r>
            <a:endParaRPr lang="en-US" altLang="zh-CN" sz="2000" dirty="0">
              <a:solidFill>
                <a:srgbClr val="00194C"/>
              </a:solidFill>
              <a:latin typeface="华文楷体" panose="02010600040101010101" pitchFamily="2" charset="-122"/>
              <a:ea typeface="华文楷体" panose="02010600040101010101" pitchFamily="2" charset="-122"/>
            </a:endParaRPr>
          </a:p>
          <a:p>
            <a:r>
              <a:rPr lang="en-US" altLang="zh-CN" sz="2000" dirty="0">
                <a:solidFill>
                  <a:srgbClr val="00194C"/>
                </a:solidFill>
                <a:latin typeface="华文楷体" panose="02010600040101010101" pitchFamily="2" charset="-122"/>
                <a:ea typeface="华文楷体" panose="02010600040101010101" pitchFamily="2" charset="-122"/>
              </a:rPr>
              <a:t>1.  </a:t>
            </a:r>
            <a:r>
              <a:rPr lang="en-US" altLang="zh-CN" sz="2000" dirty="0" err="1">
                <a:solidFill>
                  <a:srgbClr val="00194C"/>
                </a:solidFill>
                <a:latin typeface="华文楷体" panose="02010600040101010101" pitchFamily="2" charset="-122"/>
                <a:ea typeface="华文楷体" panose="02010600040101010101" pitchFamily="2" charset="-122"/>
              </a:rPr>
              <a:t>先后关系</a:t>
            </a:r>
            <a:r>
              <a:rPr lang="zh-CN" altLang="en-US" sz="2000" dirty="0">
                <a:solidFill>
                  <a:srgbClr val="00194C"/>
                </a:solidFill>
                <a:latin typeface="华文楷体" panose="02010600040101010101" pitchFamily="2" charset="-122"/>
                <a:ea typeface="华文楷体" panose="02010600040101010101" pitchFamily="2" charset="-122"/>
              </a:rPr>
              <a:t>，</a:t>
            </a:r>
            <a:r>
              <a:rPr lang="en-US" altLang="zh-CN" sz="2000" dirty="0" err="1">
                <a:solidFill>
                  <a:srgbClr val="00194C"/>
                </a:solidFill>
                <a:latin typeface="华文楷体" panose="02010600040101010101" pitchFamily="2" charset="-122"/>
                <a:ea typeface="华文楷体" panose="02010600040101010101" pitchFamily="2" charset="-122"/>
              </a:rPr>
              <a:t>即必须在某个项完成后才能开始实施另一个子项目</a:t>
            </a:r>
            <a:r>
              <a:rPr lang="en-US" altLang="zh-CN" sz="2000" dirty="0">
                <a:solidFill>
                  <a:srgbClr val="00194C"/>
                </a:solidFill>
                <a:latin typeface="华文楷体" panose="02010600040101010101" pitchFamily="2" charset="-122"/>
                <a:ea typeface="华文楷体" panose="02010600040101010101" pitchFamily="2" charset="-122"/>
              </a:rPr>
              <a:t>;</a:t>
            </a:r>
            <a:endParaRPr lang="en-US" altLang="zh-CN" sz="2000" dirty="0">
              <a:solidFill>
                <a:srgbClr val="00194C"/>
              </a:solidFill>
              <a:latin typeface="华文楷体" panose="02010600040101010101" pitchFamily="2" charset="-122"/>
              <a:ea typeface="华文楷体" panose="02010600040101010101" pitchFamily="2" charset="-122"/>
            </a:endParaRPr>
          </a:p>
          <a:p>
            <a:r>
              <a:rPr lang="en-US" altLang="zh-CN" sz="2000" dirty="0">
                <a:solidFill>
                  <a:srgbClr val="00194C"/>
                </a:solidFill>
                <a:latin typeface="华文楷体" panose="02010600040101010101" pitchFamily="2" charset="-122"/>
                <a:ea typeface="华文楷体" panose="02010600040101010101" pitchFamily="2" charset="-122"/>
              </a:rPr>
              <a:t>2.  </a:t>
            </a:r>
            <a:r>
              <a:rPr lang="en-US" altLang="zh-CN" sz="2000" dirty="0" err="1">
                <a:solidFill>
                  <a:srgbClr val="00194C"/>
                </a:solidFill>
                <a:latin typeface="华文楷体" panose="02010600040101010101" pitchFamily="2" charset="-122"/>
                <a:ea typeface="华文楷体" panose="02010600040101010101" pitchFamily="2" charset="-122"/>
              </a:rPr>
              <a:t>子项目间无关系</a:t>
            </a:r>
            <a:r>
              <a:rPr lang="zh-CN" altLang="en-US" sz="2000" dirty="0">
                <a:solidFill>
                  <a:srgbClr val="00194C"/>
                </a:solidFill>
                <a:latin typeface="华文楷体" panose="02010600040101010101" pitchFamily="2" charset="-122"/>
                <a:ea typeface="华文楷体" panose="02010600040101010101" pitchFamily="2" charset="-122"/>
              </a:rPr>
              <a:t>，</a:t>
            </a:r>
            <a:r>
              <a:rPr lang="en-US" altLang="zh-CN" sz="2000" dirty="0" err="1">
                <a:solidFill>
                  <a:srgbClr val="00194C"/>
                </a:solidFill>
                <a:latin typeface="华文楷体" panose="02010600040101010101" pitchFamily="2" charset="-122"/>
                <a:ea typeface="华文楷体" panose="02010600040101010101" pitchFamily="2" charset="-122"/>
              </a:rPr>
              <a:t>即两个子项目可以同时进行</a:t>
            </a:r>
            <a:r>
              <a:rPr lang="zh-CN" altLang="en-US" sz="2000" dirty="0">
                <a:solidFill>
                  <a:srgbClr val="00194C"/>
                </a:solidFill>
                <a:latin typeface="华文楷体" panose="02010600040101010101" pitchFamily="2" charset="-122"/>
                <a:ea typeface="华文楷体" panose="02010600040101010101" pitchFamily="2" charset="-122"/>
              </a:rPr>
              <a:t>，</a:t>
            </a:r>
            <a:r>
              <a:rPr lang="en-US" altLang="zh-CN" sz="2000" dirty="0" err="1">
                <a:solidFill>
                  <a:srgbClr val="00194C"/>
                </a:solidFill>
                <a:latin typeface="华文楷体" panose="02010600040101010101" pitchFamily="2" charset="-122"/>
                <a:ea typeface="华文楷体" panose="02010600040101010101" pitchFamily="2" charset="-122"/>
              </a:rPr>
              <a:t>互不影响</a:t>
            </a:r>
            <a:r>
              <a:rPr lang="en-US" altLang="zh-CN" sz="2000" dirty="0" smtClean="0">
                <a:solidFill>
                  <a:srgbClr val="00194C"/>
                </a:solidFill>
                <a:latin typeface="华文楷体" panose="02010600040101010101" pitchFamily="2" charset="-122"/>
                <a:ea typeface="华文楷体" panose="02010600040101010101" pitchFamily="2" charset="-122"/>
              </a:rPr>
              <a:t>。</a:t>
            </a:r>
            <a:endParaRPr lang="en-US" altLang="zh-CN" sz="2000" dirty="0">
              <a:solidFill>
                <a:srgbClr val="00194C"/>
              </a:solidFill>
              <a:latin typeface="华文楷体" panose="02010600040101010101" pitchFamily="2" charset="-122"/>
              <a:ea typeface="华文楷体" panose="02010600040101010101" pitchFamily="2" charset="-122"/>
            </a:endParaRPr>
          </a:p>
        </p:txBody>
      </p:sp>
      <p:sp>
        <p:nvSpPr>
          <p:cNvPr id="3" name="标题 2"/>
          <p:cNvSpPr>
            <a:spLocks noGrp="1"/>
          </p:cNvSpPr>
          <p:nvPr>
            <p:ph type="title"/>
          </p:nvPr>
        </p:nvSpPr>
        <p:spPr>
          <a:xfrm>
            <a:off x="746300" y="176980"/>
            <a:ext cx="3096197" cy="248285"/>
          </a:xfrm>
        </p:spPr>
        <p:txBody>
          <a:bodyPr/>
          <a:lstStyle/>
          <a:p>
            <a:r>
              <a:rPr lang="en-US" altLang="zh-CN" dirty="0">
                <a:solidFill>
                  <a:srgbClr val="002060"/>
                </a:solidFill>
              </a:rPr>
              <a:t>7.5 </a:t>
            </a:r>
            <a:r>
              <a:rPr lang="zh-CN" altLang="en-US" dirty="0">
                <a:solidFill>
                  <a:srgbClr val="002060"/>
                </a:solidFill>
              </a:rPr>
              <a:t>有向无环图的应用</a:t>
            </a:r>
            <a:endParaRPr lang="zh-CN" altLang="en-US" dirty="0">
              <a:solidFill>
                <a:srgbClr val="002060"/>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例：计算机专业课程学习</a:t>
            </a:r>
            <a:endParaRPr lang="en-US" altLang="zh-CN" dirty="0" smtClean="0"/>
          </a:p>
          <a:p>
            <a:endParaRPr lang="en-US" altLang="zh-CN" dirty="0" smtClean="0"/>
          </a:p>
          <a:p>
            <a:endParaRPr lang="en-US" altLang="zh-CN" dirty="0" smtClean="0"/>
          </a:p>
          <a:p>
            <a:endParaRPr lang="en-US" altLang="zh-CN" sz="1800" kern="1500" dirty="0">
              <a:solidFill>
                <a:srgbClr val="002060"/>
              </a:solidFill>
              <a:latin typeface="黑体" panose="02010609060101010101" pitchFamily="49" charset="-122"/>
            </a:endParaRPr>
          </a:p>
          <a:p>
            <a:endParaRPr lang="en-US" altLang="zh-CN" dirty="0" smtClean="0"/>
          </a:p>
          <a:p>
            <a:endParaRPr lang="en-US" altLang="zh-CN" dirty="0"/>
          </a:p>
          <a:p>
            <a:endParaRPr lang="en-US" altLang="zh-CN" dirty="0" smtClean="0"/>
          </a:p>
          <a:p>
            <a:pPr lvl="2"/>
            <a:endParaRPr lang="zh-CN" altLang="en-US" dirty="0"/>
          </a:p>
        </p:txBody>
      </p:sp>
      <p:sp>
        <p:nvSpPr>
          <p:cNvPr id="3" name="标题 2"/>
          <p:cNvSpPr>
            <a:spLocks noGrp="1"/>
          </p:cNvSpPr>
          <p:nvPr>
            <p:ph type="title"/>
          </p:nvPr>
        </p:nvSpPr>
        <p:spPr>
          <a:xfrm>
            <a:off x="746300" y="176980"/>
            <a:ext cx="3096197" cy="249299"/>
          </a:xfrm>
        </p:spPr>
        <p:txBody>
          <a:bodyPr/>
          <a:lstStyle/>
          <a:p>
            <a:r>
              <a:rPr lang="en-US" altLang="zh-CN" dirty="0">
                <a:solidFill>
                  <a:srgbClr val="002060"/>
                </a:solidFill>
              </a:rPr>
              <a:t>7.5 </a:t>
            </a:r>
            <a:r>
              <a:rPr lang="zh-CN" altLang="en-US" dirty="0">
                <a:solidFill>
                  <a:srgbClr val="002060"/>
                </a:solidFill>
              </a:rPr>
              <a:t>有向无环图的应用</a:t>
            </a:r>
            <a:endParaRPr lang="zh-CN" altLang="en-US" dirty="0">
              <a:solidFill>
                <a:srgbClr val="002060"/>
              </a:solidFill>
            </a:endParaRPr>
          </a:p>
        </p:txBody>
      </p:sp>
      <p:pic>
        <p:nvPicPr>
          <p:cNvPr id="5" name="图片 4"/>
          <p:cNvPicPr>
            <a:picLocks noChangeAspect="1"/>
          </p:cNvPicPr>
          <p:nvPr/>
        </p:nvPicPr>
        <p:blipFill>
          <a:blip r:embed="rId1" cstate="print"/>
          <a:stretch>
            <a:fillRect/>
          </a:stretch>
        </p:blipFill>
        <p:spPr>
          <a:xfrm>
            <a:off x="1893570" y="1265555"/>
            <a:ext cx="4634865" cy="2447925"/>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例：计算机专业课程学习</a:t>
            </a:r>
            <a:endParaRPr lang="en-US" altLang="zh-CN" dirty="0" smtClean="0"/>
          </a:p>
          <a:p>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pPr lvl="2"/>
            <a:endParaRPr lang="zh-CN" altLang="en-US" dirty="0"/>
          </a:p>
        </p:txBody>
      </p:sp>
      <p:sp>
        <p:nvSpPr>
          <p:cNvPr id="3" name="标题 2"/>
          <p:cNvSpPr>
            <a:spLocks noGrp="1"/>
          </p:cNvSpPr>
          <p:nvPr>
            <p:ph type="title"/>
          </p:nvPr>
        </p:nvSpPr>
        <p:spPr>
          <a:xfrm>
            <a:off x="746300" y="176980"/>
            <a:ext cx="3096197" cy="248285"/>
          </a:xfrm>
        </p:spPr>
        <p:txBody>
          <a:bodyPr/>
          <a:lstStyle/>
          <a:p>
            <a:r>
              <a:rPr lang="en-US" altLang="zh-CN" dirty="0" smtClean="0">
                <a:solidFill>
                  <a:srgbClr val="002060"/>
                </a:solidFill>
              </a:rPr>
              <a:t>7.5 </a:t>
            </a:r>
            <a:r>
              <a:rPr lang="zh-CN" altLang="en-US" dirty="0">
                <a:solidFill>
                  <a:srgbClr val="002060"/>
                </a:solidFill>
              </a:rPr>
              <a:t>有向无环图的应用</a:t>
            </a:r>
            <a:endParaRPr lang="zh-CN" altLang="en-US" kern="1200" dirty="0">
              <a:solidFill>
                <a:srgbClr val="000066"/>
              </a:solidFill>
              <a:cs typeface="+mj-cs"/>
            </a:endParaRPr>
          </a:p>
        </p:txBody>
      </p:sp>
      <p:pic>
        <p:nvPicPr>
          <p:cNvPr id="69634" name="Picture 4"/>
          <p:cNvPicPr>
            <a:picLocks noChangeAspect="1"/>
          </p:cNvPicPr>
          <p:nvPr/>
        </p:nvPicPr>
        <p:blipFill>
          <a:blip r:embed="rId1" cstate="print"/>
          <a:stretch>
            <a:fillRect/>
          </a:stretch>
        </p:blipFill>
        <p:spPr>
          <a:xfrm>
            <a:off x="1168400" y="1053724"/>
            <a:ext cx="6393815" cy="3589613"/>
          </a:xfrm>
          <a:prstGeom prst="rect">
            <a:avLst/>
          </a:prstGeom>
          <a:noFill/>
          <a:ln w="9525">
            <a:noFill/>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34925" y="557698"/>
            <a:ext cx="7854975" cy="4085639"/>
          </a:xfrm>
        </p:spPr>
        <p:txBody>
          <a:bodyPr/>
          <a:lstStyle/>
          <a:p>
            <a:r>
              <a:rPr lang="zh-CN" altLang="en-US" sz="2100" dirty="0"/>
              <a:t>二、拓扑</a:t>
            </a:r>
            <a:r>
              <a:rPr lang="zh-CN" altLang="en-US" sz="2100" dirty="0" smtClean="0"/>
              <a:t>排序</a:t>
            </a:r>
            <a:endParaRPr lang="en-US" altLang="zh-CN" sz="2100" dirty="0" smtClean="0"/>
          </a:p>
          <a:p>
            <a:pPr lvl="2"/>
            <a:r>
              <a:rPr lang="en-US" altLang="zh-CN" sz="2000" dirty="0" err="1">
                <a:solidFill>
                  <a:srgbClr val="00194C"/>
                </a:solidFill>
              </a:rPr>
              <a:t>设G</a:t>
            </a:r>
            <a:r>
              <a:rPr lang="en-US" altLang="zh-CN" sz="2000" dirty="0">
                <a:solidFill>
                  <a:srgbClr val="00194C"/>
                </a:solidFill>
              </a:rPr>
              <a:t>=(V,E)</a:t>
            </a:r>
            <a:r>
              <a:rPr lang="en-US" altLang="zh-CN" sz="2000" dirty="0" err="1">
                <a:solidFill>
                  <a:srgbClr val="00194C"/>
                </a:solidFill>
              </a:rPr>
              <a:t>是一个具有n个顶点的有向图</a:t>
            </a:r>
            <a:r>
              <a:rPr lang="zh-CN" altLang="en-US" sz="2000" dirty="0">
                <a:solidFill>
                  <a:srgbClr val="00194C"/>
                </a:solidFill>
              </a:rPr>
              <a:t>，</a:t>
            </a:r>
            <a:r>
              <a:rPr lang="en-US" altLang="zh-CN" sz="2000" dirty="0">
                <a:solidFill>
                  <a:srgbClr val="00194C"/>
                </a:solidFill>
              </a:rPr>
              <a:t>V中顶点序列V1,V2,Vn称为拓扑序列</a:t>
            </a:r>
            <a:r>
              <a:rPr lang="zh-CN" altLang="en-US" sz="2000" dirty="0">
                <a:solidFill>
                  <a:srgbClr val="00194C"/>
                </a:solidFill>
              </a:rPr>
              <a:t>，</a:t>
            </a:r>
            <a:r>
              <a:rPr lang="en-US" altLang="zh-CN" sz="2000" dirty="0" err="1">
                <a:solidFill>
                  <a:srgbClr val="00194C"/>
                </a:solidFill>
              </a:rPr>
              <a:t>当且仅当该顶点序列满足下列条件</a:t>
            </a:r>
            <a:r>
              <a:rPr lang="zh-CN" altLang="en-US" sz="2000" dirty="0">
                <a:solidFill>
                  <a:srgbClr val="00194C"/>
                </a:solidFill>
              </a:rPr>
              <a:t>：</a:t>
            </a:r>
            <a:endParaRPr lang="en-US" altLang="zh-CN" sz="2000" dirty="0">
              <a:solidFill>
                <a:srgbClr val="00194C"/>
              </a:solidFill>
            </a:endParaRPr>
          </a:p>
          <a:p>
            <a:pPr lvl="2"/>
            <a:r>
              <a:rPr lang="en-US" altLang="zh-CN" sz="2000" dirty="0" err="1">
                <a:solidFill>
                  <a:srgbClr val="FF0000"/>
                </a:solidFill>
              </a:rPr>
              <a:t>若在有向图G中</a:t>
            </a:r>
            <a:r>
              <a:rPr lang="zh-CN" altLang="en-US" sz="2000" dirty="0">
                <a:solidFill>
                  <a:srgbClr val="FF0000"/>
                </a:solidFill>
              </a:rPr>
              <a:t>，</a:t>
            </a:r>
            <a:r>
              <a:rPr lang="en-US" altLang="zh-CN" sz="2000" dirty="0" err="1">
                <a:solidFill>
                  <a:srgbClr val="FF0000"/>
                </a:solidFill>
              </a:rPr>
              <a:t>从顶点Vi到</a:t>
            </a:r>
            <a:r>
              <a:rPr lang="en-US" altLang="zh-CN" sz="2000" dirty="0" err="1">
                <a:solidFill>
                  <a:srgbClr val="FF0000"/>
                </a:solidFill>
                <a:sym typeface="+mn-ea"/>
              </a:rPr>
              <a:t>V</a:t>
            </a:r>
            <a:r>
              <a:rPr lang="en-US" altLang="zh-CN" sz="2000" dirty="0" err="1">
                <a:solidFill>
                  <a:srgbClr val="FF0000"/>
                </a:solidFill>
              </a:rPr>
              <a:t>j有一条路径</a:t>
            </a:r>
            <a:r>
              <a:rPr lang="zh-CN" altLang="en-US" sz="2000" dirty="0">
                <a:solidFill>
                  <a:srgbClr val="FF0000"/>
                </a:solidFill>
              </a:rPr>
              <a:t>，</a:t>
            </a:r>
            <a:r>
              <a:rPr lang="en-US" altLang="zh-CN" sz="2000" dirty="0" err="1">
                <a:solidFill>
                  <a:srgbClr val="FF0000"/>
                </a:solidFill>
              </a:rPr>
              <a:t>则在序列中顶点</a:t>
            </a:r>
            <a:r>
              <a:rPr lang="en-US" altLang="zh-CN" sz="2000" dirty="0" err="1">
                <a:solidFill>
                  <a:srgbClr val="FF0000"/>
                </a:solidFill>
                <a:sym typeface="+mn-ea"/>
              </a:rPr>
              <a:t>Vi</a:t>
            </a:r>
            <a:r>
              <a:rPr lang="en-US" altLang="zh-CN" sz="2000" dirty="0" err="1">
                <a:solidFill>
                  <a:srgbClr val="FF0000"/>
                </a:solidFill>
              </a:rPr>
              <a:t>必须排在顶点</a:t>
            </a:r>
            <a:r>
              <a:rPr lang="en-US" altLang="zh-CN" sz="2000" dirty="0" err="1">
                <a:solidFill>
                  <a:srgbClr val="FF0000"/>
                </a:solidFill>
                <a:sym typeface="+mn-ea"/>
              </a:rPr>
              <a:t>Vj</a:t>
            </a:r>
            <a:r>
              <a:rPr lang="en-US" altLang="zh-CN" sz="2000" dirty="0" err="1">
                <a:solidFill>
                  <a:srgbClr val="FF0000"/>
                </a:solidFill>
              </a:rPr>
              <a:t>之前</a:t>
            </a:r>
            <a:r>
              <a:rPr lang="en-US" altLang="zh-CN" sz="2000" dirty="0">
                <a:solidFill>
                  <a:srgbClr val="FF0000"/>
                </a:solidFill>
              </a:rPr>
              <a:t>。</a:t>
            </a:r>
            <a:endParaRPr lang="en-US" altLang="zh-CN" sz="2000" dirty="0">
              <a:solidFill>
                <a:srgbClr val="FF0000"/>
              </a:solidFill>
            </a:endParaRPr>
          </a:p>
          <a:p>
            <a:pPr lvl="2"/>
            <a:r>
              <a:rPr lang="en-US" altLang="zh-CN" sz="2000" dirty="0" err="1">
                <a:solidFill>
                  <a:srgbClr val="00194C"/>
                </a:solidFill>
              </a:rPr>
              <a:t>拓扑排序</a:t>
            </a:r>
            <a:r>
              <a:rPr lang="zh-CN" altLang="en-US" sz="2000" dirty="0">
                <a:solidFill>
                  <a:srgbClr val="00194C"/>
                </a:solidFill>
              </a:rPr>
              <a:t>：</a:t>
            </a:r>
            <a:r>
              <a:rPr lang="en-US" altLang="zh-CN" sz="2000" dirty="0" err="1">
                <a:solidFill>
                  <a:srgbClr val="00194C"/>
                </a:solidFill>
              </a:rPr>
              <a:t>找一个有向图的拓扑序列的过程</a:t>
            </a:r>
            <a:r>
              <a:rPr lang="en-US" altLang="zh-CN" sz="2000" dirty="0">
                <a:solidFill>
                  <a:srgbClr val="00194C"/>
                </a:solidFill>
              </a:rPr>
              <a:t>。</a:t>
            </a:r>
            <a:endParaRPr lang="en-US" altLang="zh-CN" sz="2000" dirty="0">
              <a:solidFill>
                <a:srgbClr val="00194C"/>
              </a:solidFill>
            </a:endParaRPr>
          </a:p>
        </p:txBody>
      </p:sp>
      <p:sp>
        <p:nvSpPr>
          <p:cNvPr id="3" name="标题 2"/>
          <p:cNvSpPr>
            <a:spLocks noGrp="1"/>
          </p:cNvSpPr>
          <p:nvPr>
            <p:ph type="title"/>
          </p:nvPr>
        </p:nvSpPr>
        <p:spPr>
          <a:xfrm>
            <a:off x="746300" y="176980"/>
            <a:ext cx="3096197" cy="248285"/>
          </a:xfrm>
        </p:spPr>
        <p:txBody>
          <a:bodyPr/>
          <a:lstStyle/>
          <a:p>
            <a:r>
              <a:rPr lang="en-US" altLang="zh-CN" dirty="0">
                <a:solidFill>
                  <a:srgbClr val="002060"/>
                </a:solidFill>
              </a:rPr>
              <a:t>7.5 </a:t>
            </a:r>
            <a:r>
              <a:rPr lang="zh-CN" altLang="en-US" dirty="0">
                <a:solidFill>
                  <a:srgbClr val="002060"/>
                </a:solidFill>
              </a:rPr>
              <a:t>有向无环图的应用</a:t>
            </a:r>
            <a:endParaRPr lang="zh-CN" altLang="en-US" kern="1200" dirty="0">
              <a:solidFill>
                <a:srgbClr val="000066"/>
              </a:solidFill>
              <a:cs typeface="+mj-cs"/>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34925" y="557698"/>
            <a:ext cx="7854975" cy="4085639"/>
          </a:xfrm>
        </p:spPr>
        <p:txBody>
          <a:bodyPr/>
          <a:lstStyle/>
          <a:p>
            <a:pPr lvl="0" eaLnBrk="1" hangingPunct="1">
              <a:lnSpc>
                <a:spcPct val="130000"/>
              </a:lnSpc>
              <a:spcBef>
                <a:spcPct val="0"/>
              </a:spcBef>
            </a:pPr>
            <a:r>
              <a:rPr lang="zh-CN" altLang="en-US" sz="2100" dirty="0" smtClean="0"/>
              <a:t>说明：</a:t>
            </a:r>
            <a:endParaRPr lang="zh-CN" altLang="en-US" sz="2100" dirty="0"/>
          </a:p>
          <a:p>
            <a:pPr marL="478155" lvl="2" indent="-342900">
              <a:lnSpc>
                <a:spcPct val="130000"/>
              </a:lnSpc>
              <a:spcBef>
                <a:spcPct val="0"/>
              </a:spcBef>
              <a:buFont typeface="Wingdings" panose="05000000000000000000" pitchFamily="2" charset="2"/>
              <a:buChar char="Ø"/>
            </a:pPr>
            <a:r>
              <a:rPr lang="en-US" altLang="zh-CN" sz="2000" dirty="0" smtClean="0">
                <a:solidFill>
                  <a:srgbClr val="00194C"/>
                </a:solidFill>
              </a:rPr>
              <a:t>AOV</a:t>
            </a:r>
            <a:r>
              <a:rPr lang="zh-CN" altLang="en-US" sz="2000" dirty="0">
                <a:solidFill>
                  <a:srgbClr val="00194C"/>
                </a:solidFill>
              </a:rPr>
              <a:t>网</a:t>
            </a:r>
            <a:r>
              <a:rPr lang="zh-CN" altLang="en-US" sz="2000" dirty="0">
                <a:solidFill>
                  <a:srgbClr val="00194C"/>
                </a:solidFill>
              </a:rPr>
              <a:t>中若</a:t>
            </a:r>
            <a:r>
              <a:rPr lang="zh-CN" altLang="en-US" sz="2000" dirty="0">
                <a:solidFill>
                  <a:srgbClr val="00194C"/>
                </a:solidFill>
              </a:rPr>
              <a:t>不存在</a:t>
            </a:r>
            <a:r>
              <a:rPr lang="zh-CN" altLang="en-US" sz="2000" dirty="0">
                <a:solidFill>
                  <a:srgbClr val="00194C"/>
                </a:solidFill>
              </a:rPr>
              <a:t>回路，则</a:t>
            </a:r>
            <a:r>
              <a:rPr lang="zh-CN" altLang="en-US" sz="2000" dirty="0">
                <a:solidFill>
                  <a:srgbClr val="00194C"/>
                </a:solidFill>
              </a:rPr>
              <a:t>所有活动可排成一个线性</a:t>
            </a:r>
            <a:r>
              <a:rPr lang="zh-CN" altLang="en-US" sz="2000" dirty="0">
                <a:solidFill>
                  <a:srgbClr val="00194C"/>
                </a:solidFill>
              </a:rPr>
              <a:t>序列，使得</a:t>
            </a:r>
            <a:r>
              <a:rPr lang="zh-CN" altLang="en-US" sz="2000" dirty="0">
                <a:solidFill>
                  <a:srgbClr val="00194C"/>
                </a:solidFill>
              </a:rPr>
              <a:t>每个活动的所有前驱活动都排在该活动的</a:t>
            </a:r>
            <a:r>
              <a:rPr lang="zh-CN" altLang="en-US" sz="2000" dirty="0">
                <a:solidFill>
                  <a:srgbClr val="00194C"/>
                </a:solidFill>
              </a:rPr>
              <a:t>前面，那么</a:t>
            </a:r>
            <a:r>
              <a:rPr lang="zh-CN" altLang="en-US" sz="2000" dirty="0">
                <a:solidFill>
                  <a:srgbClr val="00194C"/>
                </a:solidFill>
              </a:rPr>
              <a:t>该序列为拓扑</a:t>
            </a:r>
            <a:r>
              <a:rPr lang="zh-CN" altLang="en-US" sz="2000" dirty="0">
                <a:solidFill>
                  <a:srgbClr val="00194C"/>
                </a:solidFill>
              </a:rPr>
              <a:t>序列。</a:t>
            </a:r>
            <a:endParaRPr lang="en-US" altLang="zh-CN" sz="2000" dirty="0">
              <a:solidFill>
                <a:srgbClr val="00194C"/>
              </a:solidFill>
            </a:endParaRPr>
          </a:p>
          <a:p>
            <a:pPr marL="478155" lvl="2" indent="-342900">
              <a:lnSpc>
                <a:spcPct val="130000"/>
              </a:lnSpc>
              <a:spcBef>
                <a:spcPct val="0"/>
              </a:spcBef>
              <a:buFont typeface="Wingdings" panose="05000000000000000000" pitchFamily="2" charset="2"/>
              <a:buChar char="Ø"/>
            </a:pPr>
            <a:r>
              <a:rPr lang="zh-CN" altLang="en-US" sz="2000" dirty="0" smtClean="0">
                <a:solidFill>
                  <a:srgbClr val="00194C"/>
                </a:solidFill>
              </a:rPr>
              <a:t>拓扑</a:t>
            </a:r>
            <a:r>
              <a:rPr lang="zh-CN" altLang="en-US" sz="2000" dirty="0">
                <a:solidFill>
                  <a:srgbClr val="00194C"/>
                </a:solidFill>
              </a:rPr>
              <a:t>序列不是唯一</a:t>
            </a:r>
            <a:r>
              <a:rPr lang="zh-CN" altLang="en-US" sz="2000" dirty="0">
                <a:solidFill>
                  <a:srgbClr val="00194C"/>
                </a:solidFill>
              </a:rPr>
              <a:t>的。</a:t>
            </a:r>
            <a:endParaRPr lang="en-US" altLang="zh-CN" sz="2000" dirty="0">
              <a:solidFill>
                <a:srgbClr val="00194C"/>
              </a:solidFill>
            </a:endParaRPr>
          </a:p>
          <a:p>
            <a:pPr marL="478155" lvl="2" indent="-342900">
              <a:lnSpc>
                <a:spcPct val="130000"/>
              </a:lnSpc>
              <a:spcBef>
                <a:spcPct val="0"/>
              </a:spcBef>
              <a:buFont typeface="Wingdings" panose="05000000000000000000" pitchFamily="2" charset="2"/>
              <a:buChar char="Ø"/>
            </a:pPr>
            <a:r>
              <a:rPr lang="en-US" altLang="zh-CN" sz="2000" dirty="0" smtClean="0">
                <a:solidFill>
                  <a:srgbClr val="00194C"/>
                </a:solidFill>
              </a:rPr>
              <a:t>AOV</a:t>
            </a:r>
            <a:r>
              <a:rPr lang="zh-CN" altLang="en-US" sz="2000" dirty="0">
                <a:solidFill>
                  <a:srgbClr val="00194C"/>
                </a:solidFill>
              </a:rPr>
              <a:t>网不一定都有拓扑</a:t>
            </a:r>
            <a:r>
              <a:rPr lang="zh-CN" altLang="en-US" sz="2000" dirty="0">
                <a:solidFill>
                  <a:srgbClr val="00194C"/>
                </a:solidFill>
              </a:rPr>
              <a:t>序列。</a:t>
            </a:r>
            <a:endParaRPr lang="en-US" altLang="zh-CN" sz="2000" dirty="0">
              <a:solidFill>
                <a:srgbClr val="00194C"/>
              </a:solidFill>
            </a:endParaRPr>
          </a:p>
          <a:p>
            <a:pPr marL="478155" lvl="2" indent="-342900">
              <a:lnSpc>
                <a:spcPct val="130000"/>
              </a:lnSpc>
              <a:spcBef>
                <a:spcPct val="0"/>
              </a:spcBef>
              <a:buFont typeface="Wingdings" panose="05000000000000000000" pitchFamily="2" charset="2"/>
              <a:buChar char="Ø"/>
            </a:pPr>
            <a:r>
              <a:rPr lang="zh-CN" altLang="en-US" sz="2000" dirty="0" smtClean="0">
                <a:solidFill>
                  <a:srgbClr val="00194C"/>
                </a:solidFill>
              </a:rPr>
              <a:t>拓扑</a:t>
            </a:r>
            <a:r>
              <a:rPr lang="zh-CN" altLang="en-US" sz="2000" dirty="0">
                <a:solidFill>
                  <a:srgbClr val="00194C"/>
                </a:solidFill>
              </a:rPr>
              <a:t>序列的实际意义</a:t>
            </a:r>
            <a:r>
              <a:rPr lang="zh-CN" altLang="en-US" sz="2000" dirty="0">
                <a:solidFill>
                  <a:srgbClr val="00194C"/>
                </a:solidFill>
              </a:rPr>
              <a:t>是：</a:t>
            </a:r>
            <a:endParaRPr lang="en-US" altLang="zh-CN" sz="2000" dirty="0">
              <a:solidFill>
                <a:srgbClr val="00194C"/>
              </a:solidFill>
            </a:endParaRPr>
          </a:p>
          <a:p>
            <a:pPr lvl="2">
              <a:lnSpc>
                <a:spcPct val="130000"/>
              </a:lnSpc>
              <a:spcBef>
                <a:spcPct val="0"/>
              </a:spcBef>
            </a:pPr>
            <a:r>
              <a:rPr lang="en-US" altLang="zh-CN" sz="2000" dirty="0">
                <a:solidFill>
                  <a:srgbClr val="00194C"/>
                </a:solidFill>
              </a:rPr>
              <a:t>        </a:t>
            </a:r>
            <a:r>
              <a:rPr lang="zh-CN" altLang="en-US" sz="2000" dirty="0">
                <a:solidFill>
                  <a:srgbClr val="00194C"/>
                </a:solidFill>
              </a:rPr>
              <a:t>如果按照拓扑序列中的顶点次序进行每一项</a:t>
            </a:r>
            <a:r>
              <a:rPr lang="zh-CN" altLang="en-US" sz="2000" dirty="0">
                <a:solidFill>
                  <a:srgbClr val="00194C"/>
                </a:solidFill>
              </a:rPr>
              <a:t>活动，就</a:t>
            </a:r>
            <a:r>
              <a:rPr lang="zh-CN" altLang="en-US" sz="2000" dirty="0">
                <a:solidFill>
                  <a:srgbClr val="00194C"/>
                </a:solidFill>
              </a:rPr>
              <a:t>能够保证在开始每一项活动</a:t>
            </a:r>
            <a:r>
              <a:rPr lang="zh-CN" altLang="en-US" sz="2000" dirty="0">
                <a:solidFill>
                  <a:srgbClr val="00194C"/>
                </a:solidFill>
              </a:rPr>
              <a:t>时，他</a:t>
            </a:r>
            <a:r>
              <a:rPr lang="zh-CN" altLang="en-US" sz="2000" dirty="0">
                <a:solidFill>
                  <a:srgbClr val="00194C"/>
                </a:solidFill>
              </a:rPr>
              <a:t>的所有前驱活动均已</a:t>
            </a:r>
            <a:r>
              <a:rPr lang="zh-CN" altLang="en-US" sz="2000" dirty="0">
                <a:solidFill>
                  <a:srgbClr val="00194C"/>
                </a:solidFill>
              </a:rPr>
              <a:t>完成，从而</a:t>
            </a:r>
            <a:r>
              <a:rPr lang="zh-CN" altLang="en-US" sz="2000" dirty="0">
                <a:solidFill>
                  <a:srgbClr val="00194C"/>
                </a:solidFill>
              </a:rPr>
              <a:t>使整个工程顺序执行。</a:t>
            </a:r>
            <a:endParaRPr lang="en-US" altLang="zh-CN" sz="2000" dirty="0">
              <a:solidFill>
                <a:srgbClr val="00194C"/>
              </a:solidFill>
            </a:endParaRPr>
          </a:p>
        </p:txBody>
      </p:sp>
      <p:sp>
        <p:nvSpPr>
          <p:cNvPr id="3" name="标题 2"/>
          <p:cNvSpPr>
            <a:spLocks noGrp="1"/>
          </p:cNvSpPr>
          <p:nvPr>
            <p:ph type="title"/>
          </p:nvPr>
        </p:nvSpPr>
        <p:spPr>
          <a:xfrm>
            <a:off x="746300" y="176980"/>
            <a:ext cx="3096197" cy="248285"/>
          </a:xfrm>
        </p:spPr>
        <p:txBody>
          <a:bodyPr/>
          <a:lstStyle/>
          <a:p>
            <a:r>
              <a:rPr lang="en-US" altLang="zh-CN" dirty="0">
                <a:solidFill>
                  <a:srgbClr val="002060"/>
                </a:solidFill>
              </a:rPr>
              <a:t>7.5 </a:t>
            </a:r>
            <a:r>
              <a:rPr lang="zh-CN" altLang="en-US" dirty="0">
                <a:solidFill>
                  <a:srgbClr val="002060"/>
                </a:solidFill>
              </a:rPr>
              <a:t>有向无环图的应用</a:t>
            </a:r>
            <a:endParaRPr lang="zh-CN" altLang="en-US" kern="1200" dirty="0">
              <a:solidFill>
                <a:srgbClr val="000066"/>
              </a:solidFill>
              <a:cs typeface="+mj-cs"/>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34950" y="557530"/>
            <a:ext cx="8286750" cy="4085590"/>
          </a:xfrm>
        </p:spPr>
        <p:txBody>
          <a:bodyPr/>
          <a:lstStyle/>
          <a:p>
            <a:pPr marL="342900" indent="-342900">
              <a:lnSpc>
                <a:spcPct val="105000"/>
              </a:lnSpc>
            </a:pPr>
            <a:r>
              <a:rPr lang="zh-CN" altLang="en-US" dirty="0" smtClean="0"/>
              <a:t>例：</a:t>
            </a:r>
            <a:r>
              <a:rPr lang="zh-CN" altLang="en-US" dirty="0">
                <a:latin typeface="Arial" panose="020B0604020202020204" pitchFamily="34" charset="0"/>
                <a:ea typeface="楷体_GB2312" pitchFamily="49" charset="-122"/>
                <a:sym typeface="+mn-ea"/>
              </a:rPr>
              <a:t>进行拓扑排序，得到的拓扑有序序列为</a:t>
            </a:r>
            <a:endParaRPr lang="zh-CN" altLang="en-US" dirty="0">
              <a:latin typeface="Arial" panose="020B0604020202020204" pitchFamily="34" charset="0"/>
              <a:ea typeface="楷体_GB2312" pitchFamily="49" charset="-122"/>
            </a:endParaRPr>
          </a:p>
          <a:p>
            <a:pPr marL="342900" indent="-342900">
              <a:lnSpc>
                <a:spcPct val="105000"/>
              </a:lnSpc>
            </a:pPr>
            <a:r>
              <a:rPr sz="2100" dirty="0" smtClean="0">
                <a:solidFill>
                  <a:srgbClr val="FF3300"/>
                </a:solidFill>
                <a:latin typeface="华文楷体" panose="02010600040101010101" pitchFamily="2" charset="-122"/>
                <a:ea typeface="华文楷体" panose="02010600040101010101" pitchFamily="2" charset="-122"/>
                <a:sym typeface="+mn-ea"/>
              </a:rPr>
              <a:t>         C</a:t>
            </a:r>
            <a:r>
              <a:rPr sz="2100" baseline="-25000" dirty="0" smtClean="0">
                <a:solidFill>
                  <a:srgbClr val="FF3300"/>
                </a:solidFill>
                <a:latin typeface="华文楷体" panose="02010600040101010101" pitchFamily="2" charset="-122"/>
                <a:ea typeface="华文楷体" panose="02010600040101010101" pitchFamily="2" charset="-122"/>
                <a:sym typeface="+mn-ea"/>
              </a:rPr>
              <a:t>1</a:t>
            </a:r>
            <a:r>
              <a:rPr sz="2100" dirty="0" smtClean="0">
                <a:solidFill>
                  <a:srgbClr val="FF3300"/>
                </a:solidFill>
                <a:latin typeface="华文楷体" panose="02010600040101010101" pitchFamily="2" charset="-122"/>
                <a:ea typeface="华文楷体" panose="02010600040101010101" pitchFamily="2" charset="-122"/>
                <a:sym typeface="+mn-ea"/>
              </a:rPr>
              <a:t> </a:t>
            </a:r>
            <a:r>
              <a:rPr sz="2100" dirty="0">
                <a:solidFill>
                  <a:srgbClr val="FF3300"/>
                </a:solidFill>
                <a:latin typeface="华文楷体" panose="02010600040101010101" pitchFamily="2" charset="-122"/>
                <a:ea typeface="华文楷体" panose="02010600040101010101" pitchFamily="2" charset="-122"/>
                <a:sym typeface="+mn-ea"/>
              </a:rPr>
              <a:t>, C</a:t>
            </a:r>
            <a:r>
              <a:rPr sz="2100" baseline="-25000" dirty="0">
                <a:solidFill>
                  <a:srgbClr val="FF3300"/>
                </a:solidFill>
                <a:latin typeface="华文楷体" panose="02010600040101010101" pitchFamily="2" charset="-122"/>
                <a:ea typeface="华文楷体" panose="02010600040101010101" pitchFamily="2" charset="-122"/>
                <a:sym typeface="+mn-ea"/>
              </a:rPr>
              <a:t>2</a:t>
            </a:r>
            <a:r>
              <a:rPr sz="2100" dirty="0">
                <a:solidFill>
                  <a:srgbClr val="FF3300"/>
                </a:solidFill>
                <a:latin typeface="华文楷体" panose="02010600040101010101" pitchFamily="2" charset="-122"/>
                <a:ea typeface="华文楷体" panose="02010600040101010101" pitchFamily="2" charset="-122"/>
                <a:sym typeface="+mn-ea"/>
              </a:rPr>
              <a:t> , C</a:t>
            </a:r>
            <a:r>
              <a:rPr sz="2100" baseline="-25000" dirty="0">
                <a:solidFill>
                  <a:srgbClr val="FF3300"/>
                </a:solidFill>
                <a:latin typeface="华文楷体" panose="02010600040101010101" pitchFamily="2" charset="-122"/>
                <a:ea typeface="华文楷体" panose="02010600040101010101" pitchFamily="2" charset="-122"/>
                <a:sym typeface="+mn-ea"/>
              </a:rPr>
              <a:t>3</a:t>
            </a:r>
            <a:r>
              <a:rPr sz="2100" dirty="0">
                <a:solidFill>
                  <a:srgbClr val="FF3300"/>
                </a:solidFill>
                <a:latin typeface="华文楷体" panose="02010600040101010101" pitchFamily="2" charset="-122"/>
                <a:ea typeface="华文楷体" panose="02010600040101010101" pitchFamily="2" charset="-122"/>
                <a:sym typeface="+mn-ea"/>
              </a:rPr>
              <a:t> , C</a:t>
            </a:r>
            <a:r>
              <a:rPr sz="2100" baseline="-25000" dirty="0">
                <a:solidFill>
                  <a:srgbClr val="FF3300"/>
                </a:solidFill>
                <a:latin typeface="华文楷体" panose="02010600040101010101" pitchFamily="2" charset="-122"/>
                <a:ea typeface="华文楷体" panose="02010600040101010101" pitchFamily="2" charset="-122"/>
                <a:sym typeface="+mn-ea"/>
              </a:rPr>
              <a:t>4</a:t>
            </a:r>
            <a:r>
              <a:rPr sz="2100" dirty="0">
                <a:solidFill>
                  <a:srgbClr val="FF3300"/>
                </a:solidFill>
                <a:latin typeface="华文楷体" panose="02010600040101010101" pitchFamily="2" charset="-122"/>
                <a:ea typeface="华文楷体" panose="02010600040101010101" pitchFamily="2" charset="-122"/>
                <a:sym typeface="+mn-ea"/>
              </a:rPr>
              <a:t> , C</a:t>
            </a:r>
            <a:r>
              <a:rPr sz="2100" baseline="-25000" dirty="0">
                <a:solidFill>
                  <a:srgbClr val="FF3300"/>
                </a:solidFill>
                <a:latin typeface="华文楷体" panose="02010600040101010101" pitchFamily="2" charset="-122"/>
                <a:ea typeface="华文楷体" panose="02010600040101010101" pitchFamily="2" charset="-122"/>
                <a:sym typeface="+mn-ea"/>
              </a:rPr>
              <a:t>5</a:t>
            </a:r>
            <a:r>
              <a:rPr sz="2100" dirty="0">
                <a:solidFill>
                  <a:srgbClr val="FF3300"/>
                </a:solidFill>
                <a:latin typeface="华文楷体" panose="02010600040101010101" pitchFamily="2" charset="-122"/>
                <a:ea typeface="华文楷体" panose="02010600040101010101" pitchFamily="2" charset="-122"/>
                <a:sym typeface="+mn-ea"/>
              </a:rPr>
              <a:t> , C</a:t>
            </a:r>
            <a:r>
              <a:rPr sz="2100" baseline="-25000" dirty="0">
                <a:solidFill>
                  <a:srgbClr val="FF3300"/>
                </a:solidFill>
                <a:latin typeface="华文楷体" panose="02010600040101010101" pitchFamily="2" charset="-122"/>
                <a:ea typeface="华文楷体" panose="02010600040101010101" pitchFamily="2" charset="-122"/>
                <a:sym typeface="+mn-ea"/>
              </a:rPr>
              <a:t>6</a:t>
            </a:r>
            <a:r>
              <a:rPr sz="2100" dirty="0">
                <a:solidFill>
                  <a:srgbClr val="FF3300"/>
                </a:solidFill>
                <a:latin typeface="华文楷体" panose="02010600040101010101" pitchFamily="2" charset="-122"/>
                <a:ea typeface="华文楷体" panose="02010600040101010101" pitchFamily="2" charset="-122"/>
                <a:sym typeface="+mn-ea"/>
              </a:rPr>
              <a:t> , C</a:t>
            </a:r>
            <a:r>
              <a:rPr sz="2100" baseline="-25000" dirty="0">
                <a:solidFill>
                  <a:srgbClr val="FF3300"/>
                </a:solidFill>
                <a:latin typeface="华文楷体" panose="02010600040101010101" pitchFamily="2" charset="-122"/>
                <a:ea typeface="华文楷体" panose="02010600040101010101" pitchFamily="2" charset="-122"/>
                <a:sym typeface="+mn-ea"/>
              </a:rPr>
              <a:t>8</a:t>
            </a:r>
            <a:r>
              <a:rPr sz="2100" dirty="0">
                <a:solidFill>
                  <a:srgbClr val="FF3300"/>
                </a:solidFill>
                <a:latin typeface="华文楷体" panose="02010600040101010101" pitchFamily="2" charset="-122"/>
                <a:ea typeface="华文楷体" panose="02010600040101010101" pitchFamily="2" charset="-122"/>
                <a:sym typeface="+mn-ea"/>
              </a:rPr>
              <a:t> , C</a:t>
            </a:r>
            <a:r>
              <a:rPr sz="2100" baseline="-25000" dirty="0">
                <a:solidFill>
                  <a:srgbClr val="FF3300"/>
                </a:solidFill>
                <a:latin typeface="华文楷体" panose="02010600040101010101" pitchFamily="2" charset="-122"/>
                <a:ea typeface="华文楷体" panose="02010600040101010101" pitchFamily="2" charset="-122"/>
                <a:sym typeface="+mn-ea"/>
              </a:rPr>
              <a:t>9</a:t>
            </a:r>
            <a:r>
              <a:rPr sz="2100" dirty="0">
                <a:solidFill>
                  <a:srgbClr val="FF3300"/>
                </a:solidFill>
                <a:latin typeface="华文楷体" panose="02010600040101010101" pitchFamily="2" charset="-122"/>
                <a:ea typeface="华文楷体" panose="02010600040101010101" pitchFamily="2" charset="-122"/>
                <a:sym typeface="+mn-ea"/>
              </a:rPr>
              <a:t> , </a:t>
            </a:r>
            <a:r>
              <a:rPr sz="2100" dirty="0" smtClean="0">
                <a:solidFill>
                  <a:srgbClr val="FF3300"/>
                </a:solidFill>
                <a:latin typeface="华文楷体" panose="02010600040101010101" pitchFamily="2" charset="-122"/>
                <a:ea typeface="华文楷体" panose="02010600040101010101" pitchFamily="2" charset="-122"/>
                <a:sym typeface="+mn-ea"/>
              </a:rPr>
              <a:t>C</a:t>
            </a:r>
            <a:r>
              <a:rPr sz="2100" baseline="-25000" dirty="0" smtClean="0">
                <a:solidFill>
                  <a:srgbClr val="FF3300"/>
                </a:solidFill>
                <a:latin typeface="华文楷体" panose="02010600040101010101" pitchFamily="2" charset="-122"/>
                <a:ea typeface="华文楷体" panose="02010600040101010101" pitchFamily="2" charset="-122"/>
                <a:sym typeface="+mn-ea"/>
              </a:rPr>
              <a:t>7</a:t>
            </a:r>
            <a:endParaRPr sz="2100" baseline="-25000" dirty="0" smtClean="0">
              <a:solidFill>
                <a:srgbClr val="FF3300"/>
              </a:solidFill>
              <a:latin typeface="华文楷体" panose="02010600040101010101" pitchFamily="2" charset="-122"/>
              <a:ea typeface="华文楷体" panose="02010600040101010101" pitchFamily="2" charset="-122"/>
              <a:sym typeface="+mn-ea"/>
            </a:endParaRPr>
          </a:p>
          <a:p>
            <a:pPr marL="342900" indent="-342900">
              <a:lnSpc>
                <a:spcPct val="105000"/>
              </a:lnSpc>
            </a:pPr>
            <a:r>
              <a:rPr lang="zh-CN" altLang="en-US" sz="2100" dirty="0" smtClean="0">
                <a:solidFill>
                  <a:srgbClr val="FF3300"/>
                </a:solidFill>
                <a:latin typeface="华文楷体" panose="02010600040101010101" pitchFamily="2" charset="-122"/>
                <a:ea typeface="华文楷体" panose="02010600040101010101" pitchFamily="2" charset="-122"/>
                <a:sym typeface="+mn-ea"/>
              </a:rPr>
              <a:t>或      </a:t>
            </a:r>
            <a:r>
              <a:rPr sz="2100" dirty="0">
                <a:solidFill>
                  <a:srgbClr val="FF3300"/>
                </a:solidFill>
                <a:latin typeface="华文楷体" panose="02010600040101010101" pitchFamily="2" charset="-122"/>
                <a:ea typeface="华文楷体" panose="02010600040101010101" pitchFamily="2" charset="-122"/>
                <a:sym typeface="+mn-ea"/>
              </a:rPr>
              <a:t>C</a:t>
            </a:r>
            <a:r>
              <a:rPr sz="2100" baseline="-25000" dirty="0">
                <a:solidFill>
                  <a:srgbClr val="FF3300"/>
                </a:solidFill>
                <a:latin typeface="华文楷体" panose="02010600040101010101" pitchFamily="2" charset="-122"/>
                <a:ea typeface="华文楷体" panose="02010600040101010101" pitchFamily="2" charset="-122"/>
                <a:sym typeface="+mn-ea"/>
              </a:rPr>
              <a:t>1</a:t>
            </a:r>
            <a:r>
              <a:rPr sz="2100" dirty="0">
                <a:solidFill>
                  <a:srgbClr val="FF3300"/>
                </a:solidFill>
                <a:latin typeface="华文楷体" panose="02010600040101010101" pitchFamily="2" charset="-122"/>
                <a:ea typeface="华文楷体" panose="02010600040101010101" pitchFamily="2" charset="-122"/>
                <a:sym typeface="+mn-ea"/>
              </a:rPr>
              <a:t> , C</a:t>
            </a:r>
            <a:r>
              <a:rPr sz="2100" baseline="-25000" dirty="0">
                <a:solidFill>
                  <a:srgbClr val="FF3300"/>
                </a:solidFill>
                <a:latin typeface="华文楷体" panose="02010600040101010101" pitchFamily="2" charset="-122"/>
                <a:ea typeface="华文楷体" panose="02010600040101010101" pitchFamily="2" charset="-122"/>
                <a:sym typeface="+mn-ea"/>
              </a:rPr>
              <a:t>8</a:t>
            </a:r>
            <a:r>
              <a:rPr sz="2100" dirty="0">
                <a:solidFill>
                  <a:srgbClr val="FF3300"/>
                </a:solidFill>
                <a:latin typeface="华文楷体" panose="02010600040101010101" pitchFamily="2" charset="-122"/>
                <a:ea typeface="华文楷体" panose="02010600040101010101" pitchFamily="2" charset="-122"/>
                <a:sym typeface="+mn-ea"/>
              </a:rPr>
              <a:t> , C</a:t>
            </a:r>
            <a:r>
              <a:rPr sz="2100" baseline="-25000" dirty="0">
                <a:solidFill>
                  <a:srgbClr val="FF3300"/>
                </a:solidFill>
                <a:latin typeface="华文楷体" panose="02010600040101010101" pitchFamily="2" charset="-122"/>
                <a:ea typeface="华文楷体" panose="02010600040101010101" pitchFamily="2" charset="-122"/>
                <a:sym typeface="+mn-ea"/>
              </a:rPr>
              <a:t>9</a:t>
            </a:r>
            <a:r>
              <a:rPr sz="2100" dirty="0">
                <a:solidFill>
                  <a:srgbClr val="FF3300"/>
                </a:solidFill>
                <a:latin typeface="华文楷体" panose="02010600040101010101" pitchFamily="2" charset="-122"/>
                <a:ea typeface="华文楷体" panose="02010600040101010101" pitchFamily="2" charset="-122"/>
                <a:sym typeface="+mn-ea"/>
              </a:rPr>
              <a:t> , C</a:t>
            </a:r>
            <a:r>
              <a:rPr sz="2100" baseline="-25000" dirty="0">
                <a:solidFill>
                  <a:srgbClr val="FF3300"/>
                </a:solidFill>
                <a:latin typeface="华文楷体" panose="02010600040101010101" pitchFamily="2" charset="-122"/>
                <a:ea typeface="华文楷体" panose="02010600040101010101" pitchFamily="2" charset="-122"/>
                <a:sym typeface="+mn-ea"/>
              </a:rPr>
              <a:t>2 </a:t>
            </a:r>
            <a:r>
              <a:rPr sz="2100" dirty="0">
                <a:solidFill>
                  <a:srgbClr val="FF3300"/>
                </a:solidFill>
                <a:latin typeface="华文楷体" panose="02010600040101010101" pitchFamily="2" charset="-122"/>
                <a:ea typeface="华文楷体" panose="02010600040101010101" pitchFamily="2" charset="-122"/>
                <a:sym typeface="+mn-ea"/>
              </a:rPr>
              <a:t>, C</a:t>
            </a:r>
            <a:r>
              <a:rPr sz="2100" baseline="-25000" dirty="0">
                <a:solidFill>
                  <a:srgbClr val="FF3300"/>
                </a:solidFill>
                <a:latin typeface="华文楷体" panose="02010600040101010101" pitchFamily="2" charset="-122"/>
                <a:ea typeface="华文楷体" panose="02010600040101010101" pitchFamily="2" charset="-122"/>
                <a:sym typeface="+mn-ea"/>
              </a:rPr>
              <a:t>5</a:t>
            </a:r>
            <a:r>
              <a:rPr sz="2100" dirty="0">
                <a:solidFill>
                  <a:srgbClr val="FF3300"/>
                </a:solidFill>
                <a:latin typeface="华文楷体" panose="02010600040101010101" pitchFamily="2" charset="-122"/>
                <a:ea typeface="华文楷体" panose="02010600040101010101" pitchFamily="2" charset="-122"/>
                <a:sym typeface="+mn-ea"/>
              </a:rPr>
              <a:t> , C</a:t>
            </a:r>
            <a:r>
              <a:rPr sz="2100" baseline="-25000" dirty="0">
                <a:solidFill>
                  <a:srgbClr val="FF3300"/>
                </a:solidFill>
                <a:latin typeface="华文楷体" panose="02010600040101010101" pitchFamily="2" charset="-122"/>
                <a:ea typeface="华文楷体" panose="02010600040101010101" pitchFamily="2" charset="-122"/>
                <a:sym typeface="+mn-ea"/>
              </a:rPr>
              <a:t>3 </a:t>
            </a:r>
            <a:r>
              <a:rPr sz="2100" dirty="0">
                <a:solidFill>
                  <a:srgbClr val="FF3300"/>
                </a:solidFill>
                <a:latin typeface="华文楷体" panose="02010600040101010101" pitchFamily="2" charset="-122"/>
                <a:ea typeface="华文楷体" panose="02010600040101010101" pitchFamily="2" charset="-122"/>
                <a:sym typeface="+mn-ea"/>
              </a:rPr>
              <a:t>, C</a:t>
            </a:r>
            <a:r>
              <a:rPr sz="2100" baseline="-25000" dirty="0">
                <a:solidFill>
                  <a:srgbClr val="FF3300"/>
                </a:solidFill>
                <a:latin typeface="华文楷体" panose="02010600040101010101" pitchFamily="2" charset="-122"/>
                <a:ea typeface="华文楷体" panose="02010600040101010101" pitchFamily="2" charset="-122"/>
                <a:sym typeface="+mn-ea"/>
              </a:rPr>
              <a:t>4</a:t>
            </a:r>
            <a:r>
              <a:rPr sz="2100" dirty="0">
                <a:solidFill>
                  <a:srgbClr val="FF3300"/>
                </a:solidFill>
                <a:latin typeface="华文楷体" panose="02010600040101010101" pitchFamily="2" charset="-122"/>
                <a:ea typeface="华文楷体" panose="02010600040101010101" pitchFamily="2" charset="-122"/>
                <a:sym typeface="+mn-ea"/>
              </a:rPr>
              <a:t> , C</a:t>
            </a:r>
            <a:r>
              <a:rPr sz="2100" baseline="-25000" dirty="0">
                <a:solidFill>
                  <a:srgbClr val="FF3300"/>
                </a:solidFill>
                <a:latin typeface="华文楷体" panose="02010600040101010101" pitchFamily="2" charset="-122"/>
                <a:ea typeface="华文楷体" panose="02010600040101010101" pitchFamily="2" charset="-122"/>
                <a:sym typeface="+mn-ea"/>
              </a:rPr>
              <a:t>7</a:t>
            </a:r>
            <a:r>
              <a:rPr sz="2100" dirty="0">
                <a:solidFill>
                  <a:srgbClr val="FF3300"/>
                </a:solidFill>
                <a:latin typeface="华文楷体" panose="02010600040101010101" pitchFamily="2" charset="-122"/>
                <a:ea typeface="华文楷体" panose="02010600040101010101" pitchFamily="2" charset="-122"/>
                <a:sym typeface="+mn-ea"/>
              </a:rPr>
              <a:t> , C</a:t>
            </a:r>
            <a:r>
              <a:rPr sz="2100" baseline="-25000" dirty="0">
                <a:solidFill>
                  <a:srgbClr val="FF3300"/>
                </a:solidFill>
                <a:latin typeface="华文楷体" panose="02010600040101010101" pitchFamily="2" charset="-122"/>
                <a:ea typeface="华文楷体" panose="02010600040101010101" pitchFamily="2" charset="-122"/>
                <a:sym typeface="+mn-ea"/>
              </a:rPr>
              <a:t>6</a:t>
            </a:r>
            <a:r>
              <a:rPr dirty="0">
                <a:latin typeface="Arial" panose="020B0604020202020204" pitchFamily="34" charset="0"/>
                <a:ea typeface="楷体_GB2312" pitchFamily="49" charset="-122"/>
                <a:sym typeface="+mn-ea"/>
              </a:rPr>
              <a:t>	</a:t>
            </a:r>
            <a:endParaRPr lang="en-US" altLang="zh-CN" dirty="0">
              <a:latin typeface="Arial" panose="020B0604020202020204" pitchFamily="34" charset="0"/>
              <a:ea typeface="楷体_GB2312" pitchFamily="49" charset="-122"/>
            </a:endParaRPr>
          </a:p>
          <a:p>
            <a:endParaRPr lang="en-US" altLang="zh-CN" dirty="0" smtClean="0"/>
          </a:p>
          <a:p>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pPr lvl="2"/>
            <a:endParaRPr lang="zh-CN" altLang="en-US" dirty="0"/>
          </a:p>
        </p:txBody>
      </p:sp>
      <p:sp>
        <p:nvSpPr>
          <p:cNvPr id="3" name="标题 2"/>
          <p:cNvSpPr>
            <a:spLocks noGrp="1"/>
          </p:cNvSpPr>
          <p:nvPr>
            <p:ph type="title"/>
          </p:nvPr>
        </p:nvSpPr>
        <p:spPr>
          <a:xfrm>
            <a:off x="746300" y="176980"/>
            <a:ext cx="3096197" cy="248285"/>
          </a:xfrm>
        </p:spPr>
        <p:txBody>
          <a:bodyPr/>
          <a:lstStyle/>
          <a:p>
            <a:r>
              <a:rPr lang="en-US" altLang="zh-CN" dirty="0">
                <a:solidFill>
                  <a:srgbClr val="002060"/>
                </a:solidFill>
              </a:rPr>
              <a:t>7.5 </a:t>
            </a:r>
            <a:r>
              <a:rPr lang="zh-CN" altLang="en-US" dirty="0">
                <a:solidFill>
                  <a:srgbClr val="002060"/>
                </a:solidFill>
              </a:rPr>
              <a:t>有向无环图的应用</a:t>
            </a:r>
            <a:endParaRPr lang="zh-CN" altLang="en-US" kern="1200" dirty="0">
              <a:solidFill>
                <a:srgbClr val="000066"/>
              </a:solidFill>
              <a:cs typeface="+mj-cs"/>
            </a:endParaRPr>
          </a:p>
        </p:txBody>
      </p:sp>
      <p:pic>
        <p:nvPicPr>
          <p:cNvPr id="69634" name="Picture 4"/>
          <p:cNvPicPr>
            <a:picLocks noChangeAspect="1"/>
          </p:cNvPicPr>
          <p:nvPr/>
        </p:nvPicPr>
        <p:blipFill>
          <a:blip r:embed="rId1" cstate="print"/>
          <a:stretch>
            <a:fillRect/>
          </a:stretch>
        </p:blipFill>
        <p:spPr>
          <a:xfrm>
            <a:off x="1521460" y="1875155"/>
            <a:ext cx="5350510" cy="3004185"/>
          </a:xfrm>
          <a:prstGeom prst="rect">
            <a:avLst/>
          </a:prstGeom>
          <a:noFill/>
          <a:ln w="9525">
            <a:noFill/>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34950" y="557530"/>
            <a:ext cx="7975600" cy="4085590"/>
          </a:xfrm>
        </p:spPr>
        <p:txBody>
          <a:bodyPr/>
          <a:lstStyle/>
          <a:p>
            <a:pPr marL="457200" indent="-457200">
              <a:spcBef>
                <a:spcPts val="0"/>
              </a:spcBef>
              <a:spcAft>
                <a:spcPts val="0"/>
              </a:spcAft>
              <a:buClr>
                <a:schemeClr val="hlink"/>
              </a:buClr>
              <a:buSzPct val="115000"/>
              <a:buFont typeface="Monotype Sorts" pitchFamily="2" charset="2"/>
              <a:buAutoNum type="arabicPeriod"/>
            </a:pPr>
            <a:r>
              <a:rPr lang="zh-CN" altLang="en-US" sz="2000" dirty="0" smtClean="0">
                <a:solidFill>
                  <a:srgbClr val="00194C"/>
                </a:solidFill>
                <a:latin typeface="华文楷体" panose="02010600040101010101" pitchFamily="2" charset="-122"/>
                <a:ea typeface="华文楷体" panose="02010600040101010101" pitchFamily="2" charset="-122"/>
                <a:sym typeface="+mn-ea"/>
              </a:rPr>
              <a:t>在</a:t>
            </a:r>
            <a:r>
              <a:rPr lang="en-US" altLang="zh-CN" sz="2000" dirty="0" smtClean="0">
                <a:solidFill>
                  <a:srgbClr val="00194C"/>
                </a:solidFill>
                <a:latin typeface="华文楷体" panose="02010600040101010101" pitchFamily="2" charset="-122"/>
                <a:ea typeface="华文楷体" panose="02010600040101010101" pitchFamily="2" charset="-122"/>
                <a:sym typeface="+mn-ea"/>
              </a:rPr>
              <a:t>AOV</a:t>
            </a:r>
            <a:r>
              <a:rPr lang="zh-CN" altLang="en-US" sz="2000" dirty="0">
                <a:solidFill>
                  <a:srgbClr val="00194C"/>
                </a:solidFill>
                <a:latin typeface="华文楷体" panose="02010600040101010101" pitchFamily="2" charset="-122"/>
                <a:ea typeface="华文楷体" panose="02010600040101010101" pitchFamily="2" charset="-122"/>
                <a:sym typeface="+mn-ea"/>
              </a:rPr>
              <a:t>网络</a:t>
            </a:r>
            <a:r>
              <a:rPr lang="zh-CN" altLang="en-US" sz="2000" dirty="0">
                <a:solidFill>
                  <a:srgbClr val="00194C"/>
                </a:solidFill>
                <a:latin typeface="华文楷体" panose="02010600040101010101" pitchFamily="2" charset="-122"/>
                <a:ea typeface="华文楷体" panose="02010600040101010101" pitchFamily="2" charset="-122"/>
                <a:sym typeface="+mn-ea"/>
              </a:rPr>
              <a:t>中选一个没有直接前驱的</a:t>
            </a:r>
            <a:r>
              <a:rPr lang="zh-CN" altLang="en-US" sz="2000" dirty="0" smtClean="0">
                <a:solidFill>
                  <a:srgbClr val="00194C"/>
                </a:solidFill>
                <a:latin typeface="华文楷体" panose="02010600040101010101" pitchFamily="2" charset="-122"/>
                <a:ea typeface="华文楷体" panose="02010600040101010101" pitchFamily="2" charset="-122"/>
                <a:sym typeface="+mn-ea"/>
              </a:rPr>
              <a:t>顶点</a:t>
            </a:r>
            <a:r>
              <a:rPr lang="en-US" altLang="zh-CN" sz="2000" dirty="0" smtClean="0">
                <a:solidFill>
                  <a:srgbClr val="00194C"/>
                </a:solidFill>
                <a:latin typeface="华文楷体" panose="02010600040101010101" pitchFamily="2" charset="-122"/>
                <a:ea typeface="华文楷体" panose="02010600040101010101" pitchFamily="2" charset="-122"/>
                <a:sym typeface="+mn-ea"/>
              </a:rPr>
              <a:t>, </a:t>
            </a:r>
            <a:r>
              <a:rPr lang="zh-CN" altLang="en-US" sz="2000" dirty="0">
                <a:solidFill>
                  <a:srgbClr val="00194C"/>
                </a:solidFill>
                <a:latin typeface="华文楷体" panose="02010600040101010101" pitchFamily="2" charset="-122"/>
                <a:ea typeface="华文楷体" panose="02010600040101010101" pitchFamily="2" charset="-122"/>
                <a:sym typeface="+mn-ea"/>
              </a:rPr>
              <a:t>并</a:t>
            </a:r>
            <a:r>
              <a:rPr lang="zh-CN" altLang="en-US" sz="2000" dirty="0">
                <a:solidFill>
                  <a:srgbClr val="00194C"/>
                </a:solidFill>
                <a:latin typeface="华文楷体" panose="02010600040101010101" pitchFamily="2" charset="-122"/>
                <a:ea typeface="华文楷体" panose="02010600040101010101" pitchFamily="2" charset="-122"/>
                <a:sym typeface="+mn-ea"/>
              </a:rPr>
              <a:t>输出</a:t>
            </a:r>
            <a:r>
              <a:rPr lang="zh-CN" altLang="en-US" sz="2000" dirty="0" smtClean="0">
                <a:solidFill>
                  <a:srgbClr val="00194C"/>
                </a:solidFill>
                <a:latin typeface="华文楷体" panose="02010600040101010101" pitchFamily="2" charset="-122"/>
                <a:ea typeface="华文楷体" panose="02010600040101010101" pitchFamily="2" charset="-122"/>
                <a:sym typeface="+mn-ea"/>
              </a:rPr>
              <a:t>之</a:t>
            </a:r>
            <a:r>
              <a:rPr lang="en-US" altLang="zh-CN" sz="2000" dirty="0" smtClean="0">
                <a:solidFill>
                  <a:srgbClr val="00194C"/>
                </a:solidFill>
                <a:latin typeface="华文楷体" panose="02010600040101010101" pitchFamily="2" charset="-122"/>
                <a:ea typeface="华文楷体" panose="02010600040101010101" pitchFamily="2" charset="-122"/>
                <a:sym typeface="+mn-ea"/>
              </a:rPr>
              <a:t>; </a:t>
            </a:r>
            <a:r>
              <a:rPr lang="zh-CN" altLang="en-US" sz="2000" dirty="0">
                <a:solidFill>
                  <a:srgbClr val="FF0000"/>
                </a:solidFill>
                <a:latin typeface="华文楷体" panose="02010600040101010101" pitchFamily="2" charset="-122"/>
                <a:ea typeface="华文楷体" panose="02010600040101010101" pitchFamily="2" charset="-122"/>
              </a:rPr>
              <a:t>（</a:t>
            </a:r>
            <a:r>
              <a:rPr lang="zh-CN" altLang="en-US" sz="2000" dirty="0">
                <a:solidFill>
                  <a:srgbClr val="FF0000"/>
                </a:solidFill>
                <a:latin typeface="华文楷体" panose="02010600040101010101" pitchFamily="2" charset="-122"/>
                <a:ea typeface="华文楷体" panose="02010600040101010101" pitchFamily="2" charset="-122"/>
              </a:rPr>
              <a:t>请思考如何选入度为</a:t>
            </a:r>
            <a:r>
              <a:rPr lang="en-US" altLang="zh-CN" sz="2000" dirty="0">
                <a:solidFill>
                  <a:srgbClr val="FF0000"/>
                </a:solidFill>
                <a:latin typeface="华文楷体" panose="02010600040101010101" pitchFamily="2" charset="-122"/>
                <a:ea typeface="华文楷体" panose="02010600040101010101" pitchFamily="2" charset="-122"/>
              </a:rPr>
              <a:t>0</a:t>
            </a:r>
            <a:r>
              <a:rPr lang="zh-CN" altLang="en-US" sz="2000" dirty="0">
                <a:solidFill>
                  <a:srgbClr val="FF0000"/>
                </a:solidFill>
                <a:latin typeface="华文楷体" panose="02010600040101010101" pitchFamily="2" charset="-122"/>
                <a:ea typeface="华文楷体" panose="02010600040101010101" pitchFamily="2" charset="-122"/>
              </a:rPr>
              <a:t>的顶点？）</a:t>
            </a:r>
            <a:endParaRPr lang="zh-CN" altLang="en-US" sz="2000" dirty="0">
              <a:solidFill>
                <a:srgbClr val="FF0000"/>
              </a:solidFill>
              <a:latin typeface="华文楷体" panose="02010600040101010101" pitchFamily="2" charset="-122"/>
              <a:ea typeface="华文楷体" panose="02010600040101010101" pitchFamily="2" charset="-122"/>
            </a:endParaRPr>
          </a:p>
          <a:p>
            <a:pPr marL="457200" indent="-457200">
              <a:spcBef>
                <a:spcPts val="0"/>
              </a:spcBef>
              <a:spcAft>
                <a:spcPts val="0"/>
              </a:spcAft>
              <a:buClr>
                <a:schemeClr val="hlink"/>
              </a:buClr>
              <a:buSzPct val="115000"/>
              <a:buFont typeface="Monotype Sorts" pitchFamily="2" charset="2"/>
              <a:buAutoNum type="arabicPeriod"/>
            </a:pPr>
            <a:r>
              <a:rPr lang="en-US" altLang="zh-CN" sz="2000" dirty="0" smtClean="0">
                <a:solidFill>
                  <a:srgbClr val="00194C"/>
                </a:solidFill>
                <a:latin typeface="华文楷体" panose="02010600040101010101" pitchFamily="2" charset="-122"/>
                <a:ea typeface="华文楷体" panose="02010600040101010101" pitchFamily="2" charset="-122"/>
                <a:sym typeface="+mn-ea"/>
              </a:rPr>
              <a:t> </a:t>
            </a:r>
            <a:r>
              <a:rPr lang="zh-CN" altLang="en-US" sz="2000" dirty="0">
                <a:solidFill>
                  <a:srgbClr val="00194C"/>
                </a:solidFill>
                <a:latin typeface="华文楷体" panose="02010600040101010101" pitchFamily="2" charset="-122"/>
                <a:ea typeface="华文楷体" panose="02010600040101010101" pitchFamily="2" charset="-122"/>
                <a:sym typeface="+mn-ea"/>
              </a:rPr>
              <a:t>从</a:t>
            </a:r>
            <a:r>
              <a:rPr lang="zh-CN" altLang="en-US" sz="2000" dirty="0">
                <a:solidFill>
                  <a:srgbClr val="00194C"/>
                </a:solidFill>
                <a:latin typeface="华文楷体" panose="02010600040101010101" pitchFamily="2" charset="-122"/>
                <a:ea typeface="华文楷体" panose="02010600040101010101" pitchFamily="2" charset="-122"/>
                <a:sym typeface="+mn-ea"/>
              </a:rPr>
              <a:t>图中删去该</a:t>
            </a:r>
            <a:r>
              <a:rPr lang="zh-CN" altLang="en-US" sz="2000" dirty="0" smtClean="0">
                <a:solidFill>
                  <a:srgbClr val="00194C"/>
                </a:solidFill>
                <a:latin typeface="华文楷体" panose="02010600040101010101" pitchFamily="2" charset="-122"/>
                <a:ea typeface="华文楷体" panose="02010600040101010101" pitchFamily="2" charset="-122"/>
                <a:sym typeface="+mn-ea"/>
              </a:rPr>
              <a:t>顶点</a:t>
            </a:r>
            <a:r>
              <a:rPr lang="en-US" altLang="zh-CN" sz="2000" dirty="0" smtClean="0">
                <a:solidFill>
                  <a:srgbClr val="00194C"/>
                </a:solidFill>
                <a:latin typeface="华文楷体" panose="02010600040101010101" pitchFamily="2" charset="-122"/>
                <a:ea typeface="华文楷体" panose="02010600040101010101" pitchFamily="2" charset="-122"/>
                <a:sym typeface="+mn-ea"/>
              </a:rPr>
              <a:t>, </a:t>
            </a:r>
            <a:r>
              <a:rPr lang="zh-CN" altLang="en-US" sz="2000" dirty="0">
                <a:solidFill>
                  <a:srgbClr val="00194C"/>
                </a:solidFill>
                <a:latin typeface="华文楷体" panose="02010600040101010101" pitchFamily="2" charset="-122"/>
                <a:ea typeface="华文楷体" panose="02010600040101010101" pitchFamily="2" charset="-122"/>
                <a:sym typeface="+mn-ea"/>
              </a:rPr>
              <a:t>同时</a:t>
            </a:r>
            <a:r>
              <a:rPr lang="zh-CN" altLang="en-US" sz="2000" dirty="0">
                <a:solidFill>
                  <a:srgbClr val="00194C"/>
                </a:solidFill>
                <a:latin typeface="华文楷体" panose="02010600040101010101" pitchFamily="2" charset="-122"/>
                <a:ea typeface="华文楷体" panose="02010600040101010101" pitchFamily="2" charset="-122"/>
                <a:sym typeface="+mn-ea"/>
              </a:rPr>
              <a:t>删去所有它发出的有向</a:t>
            </a:r>
            <a:r>
              <a:rPr lang="zh-CN" altLang="en-US" sz="2000" dirty="0" smtClean="0">
                <a:solidFill>
                  <a:srgbClr val="00194C"/>
                </a:solidFill>
                <a:latin typeface="华文楷体" panose="02010600040101010101" pitchFamily="2" charset="-122"/>
                <a:ea typeface="华文楷体" panose="02010600040101010101" pitchFamily="2" charset="-122"/>
                <a:sym typeface="+mn-ea"/>
              </a:rPr>
              <a:t>边</a:t>
            </a:r>
            <a:r>
              <a:rPr lang="en-US" altLang="zh-CN" sz="2000" dirty="0" smtClean="0">
                <a:solidFill>
                  <a:srgbClr val="00194C"/>
                </a:solidFill>
                <a:latin typeface="华文楷体" panose="02010600040101010101" pitchFamily="2" charset="-122"/>
                <a:ea typeface="华文楷体" panose="02010600040101010101" pitchFamily="2" charset="-122"/>
                <a:sym typeface="+mn-ea"/>
              </a:rPr>
              <a:t>;</a:t>
            </a:r>
            <a:r>
              <a:rPr lang="zh-CN" altLang="en-US" sz="2000" dirty="0">
                <a:solidFill>
                  <a:srgbClr val="00194C"/>
                </a:solidFill>
                <a:latin typeface="华文楷体" panose="02010600040101010101" pitchFamily="2" charset="-122"/>
                <a:ea typeface="华文楷体" panose="02010600040101010101" pitchFamily="2" charset="-122"/>
              </a:rPr>
              <a:t> </a:t>
            </a:r>
            <a:r>
              <a:rPr lang="zh-CN" altLang="en-US" sz="2000" dirty="0">
                <a:solidFill>
                  <a:srgbClr val="FF0000"/>
                </a:solidFill>
                <a:latin typeface="华文楷体" panose="02010600040101010101" pitchFamily="2" charset="-122"/>
                <a:ea typeface="华文楷体" panose="02010600040101010101" pitchFamily="2" charset="-122"/>
              </a:rPr>
              <a:t>（请思考如何删除有向边？）</a:t>
            </a:r>
            <a:endParaRPr lang="zh-CN" altLang="en-US" sz="2000" dirty="0">
              <a:solidFill>
                <a:srgbClr val="FF0000"/>
              </a:solidFill>
              <a:latin typeface="华文楷体" panose="02010600040101010101" pitchFamily="2" charset="-122"/>
              <a:ea typeface="华文楷体" panose="02010600040101010101" pitchFamily="2" charset="-122"/>
            </a:endParaRPr>
          </a:p>
          <a:p>
            <a:pPr marL="457200" indent="-457200">
              <a:spcBef>
                <a:spcPts val="0"/>
              </a:spcBef>
              <a:spcAft>
                <a:spcPts val="0"/>
              </a:spcAft>
              <a:buClr>
                <a:schemeClr val="hlink"/>
              </a:buClr>
              <a:buSzPct val="115000"/>
              <a:buFont typeface="Monotype Sorts" pitchFamily="2" charset="2"/>
              <a:buAutoNum type="arabicPeriod"/>
            </a:pPr>
            <a:r>
              <a:rPr lang="en-US" altLang="zh-CN" sz="2000" dirty="0" smtClean="0">
                <a:solidFill>
                  <a:srgbClr val="00194C"/>
                </a:solidFill>
                <a:latin typeface="华文楷体" panose="02010600040101010101" pitchFamily="2" charset="-122"/>
                <a:ea typeface="华文楷体" panose="02010600040101010101" pitchFamily="2" charset="-122"/>
                <a:sym typeface="+mn-ea"/>
              </a:rPr>
              <a:t> </a:t>
            </a:r>
            <a:r>
              <a:rPr lang="zh-CN" altLang="en-US" sz="2000" dirty="0">
                <a:solidFill>
                  <a:srgbClr val="00194C"/>
                </a:solidFill>
                <a:latin typeface="华文楷体" panose="02010600040101010101" pitchFamily="2" charset="-122"/>
                <a:ea typeface="华文楷体" panose="02010600040101010101" pitchFamily="2" charset="-122"/>
                <a:sym typeface="+mn-ea"/>
              </a:rPr>
              <a:t>重复</a:t>
            </a:r>
            <a:r>
              <a:rPr lang="zh-CN" altLang="en-US" sz="2000" dirty="0">
                <a:solidFill>
                  <a:srgbClr val="00194C"/>
                </a:solidFill>
                <a:latin typeface="华文楷体" panose="02010600040101010101" pitchFamily="2" charset="-122"/>
                <a:ea typeface="华文楷体" panose="02010600040101010101" pitchFamily="2" charset="-122"/>
                <a:sym typeface="+mn-ea"/>
              </a:rPr>
              <a:t>以上 </a:t>
            </a:r>
            <a:r>
              <a:rPr lang="en-US" altLang="zh-CN" sz="2000" dirty="0" smtClean="0">
                <a:solidFill>
                  <a:srgbClr val="00194C"/>
                </a:solidFill>
                <a:latin typeface="华文楷体" panose="02010600040101010101" pitchFamily="2" charset="-122"/>
                <a:ea typeface="华文楷体" panose="02010600040101010101" pitchFamily="2" charset="-122"/>
                <a:sym typeface="+mn-ea"/>
              </a:rPr>
              <a:t>1</a:t>
            </a:r>
            <a:r>
              <a:rPr lang="zh-CN" altLang="en-US" sz="2000" dirty="0" smtClean="0">
                <a:solidFill>
                  <a:srgbClr val="00194C"/>
                </a:solidFill>
                <a:latin typeface="华文楷体" panose="02010600040101010101" pitchFamily="2" charset="-122"/>
                <a:ea typeface="华文楷体" panose="02010600040101010101" pitchFamily="2" charset="-122"/>
                <a:sym typeface="+mn-ea"/>
              </a:rPr>
              <a:t>、</a:t>
            </a:r>
            <a:r>
              <a:rPr lang="en-US" altLang="zh-CN" sz="2000" dirty="0" smtClean="0">
                <a:solidFill>
                  <a:srgbClr val="00194C"/>
                </a:solidFill>
                <a:latin typeface="华文楷体" panose="02010600040101010101" pitchFamily="2" charset="-122"/>
                <a:ea typeface="华文楷体" panose="02010600040101010101" pitchFamily="2" charset="-122"/>
                <a:sym typeface="+mn-ea"/>
              </a:rPr>
              <a:t>2</a:t>
            </a:r>
            <a:r>
              <a:rPr lang="en-US" altLang="zh-CN" sz="2000" dirty="0" smtClean="0">
                <a:solidFill>
                  <a:srgbClr val="00194C"/>
                </a:solidFill>
                <a:latin typeface="华文楷体" panose="02010600040101010101" pitchFamily="2" charset="-122"/>
                <a:ea typeface="华文楷体" panose="02010600040101010101" pitchFamily="2" charset="-122"/>
                <a:sym typeface="Monotype Sorts" pitchFamily="2" charset="2"/>
              </a:rPr>
              <a:t> </a:t>
            </a:r>
            <a:r>
              <a:rPr lang="zh-CN" altLang="en-US" sz="2000" dirty="0" smtClean="0">
                <a:solidFill>
                  <a:srgbClr val="00194C"/>
                </a:solidFill>
                <a:latin typeface="华文楷体" panose="02010600040101010101" pitchFamily="2" charset="-122"/>
                <a:ea typeface="华文楷体" panose="02010600040101010101" pitchFamily="2" charset="-122"/>
                <a:sym typeface="+mn-ea"/>
              </a:rPr>
              <a:t>步</a:t>
            </a:r>
            <a:r>
              <a:rPr lang="en-US" altLang="zh-CN" sz="2000" dirty="0" smtClean="0">
                <a:solidFill>
                  <a:srgbClr val="00194C"/>
                </a:solidFill>
                <a:latin typeface="华文楷体" panose="02010600040101010101" pitchFamily="2" charset="-122"/>
                <a:ea typeface="华文楷体" panose="02010600040101010101" pitchFamily="2" charset="-122"/>
                <a:sym typeface="+mn-ea"/>
              </a:rPr>
              <a:t>, </a:t>
            </a:r>
            <a:r>
              <a:rPr lang="zh-CN" altLang="en-US" sz="2000" dirty="0">
                <a:solidFill>
                  <a:srgbClr val="00194C"/>
                </a:solidFill>
                <a:latin typeface="华文楷体" panose="02010600040101010101" pitchFamily="2" charset="-122"/>
                <a:ea typeface="华文楷体" panose="02010600040101010101" pitchFamily="2" charset="-122"/>
                <a:sym typeface="+mn-ea"/>
              </a:rPr>
              <a:t>直到</a:t>
            </a:r>
            <a:r>
              <a:rPr lang="zh-CN" altLang="en-US" sz="2000" dirty="0">
                <a:solidFill>
                  <a:srgbClr val="00194C"/>
                </a:solidFill>
                <a:latin typeface="华文楷体" panose="02010600040101010101" pitchFamily="2" charset="-122"/>
                <a:ea typeface="华文楷体" panose="02010600040101010101" pitchFamily="2" charset="-122"/>
                <a:sym typeface="+mn-ea"/>
              </a:rPr>
              <a:t>：</a:t>
            </a:r>
            <a:endParaRPr lang="zh-CN" altLang="en-US" sz="2000" dirty="0">
              <a:solidFill>
                <a:srgbClr val="00194C"/>
              </a:solidFill>
              <a:latin typeface="华文楷体" panose="02010600040101010101" pitchFamily="2" charset="-122"/>
              <a:ea typeface="华文楷体" panose="02010600040101010101" pitchFamily="2" charset="-122"/>
            </a:endParaRPr>
          </a:p>
          <a:p>
            <a:pPr marL="914400" lvl="1" indent="-457200" eaLnBrk="1" hangingPunct="1">
              <a:spcBef>
                <a:spcPts val="0"/>
              </a:spcBef>
              <a:buClr>
                <a:schemeClr val="tx2"/>
              </a:buClr>
              <a:buSzPct val="75000"/>
              <a:buFont typeface="Monotype Sorts" pitchFamily="2" charset="2"/>
              <a:buChar char="u"/>
            </a:pPr>
            <a:r>
              <a:rPr lang="zh-CN" altLang="en-US" sz="2000" dirty="0">
                <a:solidFill>
                  <a:srgbClr val="00194C"/>
                </a:solidFill>
                <a:latin typeface="华文楷体" panose="02010600040101010101" pitchFamily="2" charset="-122"/>
                <a:ea typeface="华文楷体" panose="02010600040101010101" pitchFamily="2" charset="-122"/>
                <a:sym typeface="+mn-ea"/>
              </a:rPr>
              <a:t>全部顶点均已输出，拓扑有序序列形成，拓扑排序完成；或：</a:t>
            </a:r>
            <a:endParaRPr lang="zh-CN" altLang="en-US" sz="2000" dirty="0">
              <a:solidFill>
                <a:srgbClr val="00194C"/>
              </a:solidFill>
              <a:latin typeface="华文楷体" panose="02010600040101010101" pitchFamily="2" charset="-122"/>
              <a:ea typeface="华文楷体" panose="02010600040101010101" pitchFamily="2" charset="-122"/>
            </a:endParaRPr>
          </a:p>
          <a:p>
            <a:pPr marL="914400" lvl="1" indent="-457200" eaLnBrk="1" hangingPunct="1">
              <a:spcBef>
                <a:spcPts val="0"/>
              </a:spcBef>
              <a:buClr>
                <a:schemeClr val="tx2"/>
              </a:buClr>
              <a:buSzPct val="75000"/>
              <a:buFont typeface="Monotype Sorts" pitchFamily="2" charset="2"/>
              <a:buChar char="u"/>
            </a:pPr>
            <a:r>
              <a:rPr lang="zh-CN" altLang="en-US" sz="2000" dirty="0">
                <a:solidFill>
                  <a:srgbClr val="00194C"/>
                </a:solidFill>
                <a:latin typeface="华文楷体" panose="02010600040101010101" pitchFamily="2" charset="-122"/>
                <a:ea typeface="华文楷体" panose="02010600040101010101" pitchFamily="2" charset="-122"/>
                <a:sym typeface="+mn-ea"/>
              </a:rPr>
              <a:t>图中还有未输出的顶点，但已跳出处理循环。这说明图中还剩下一些顶点，它们都有直接前驱，再也找不到没有前驱的顶点了。</a:t>
            </a:r>
            <a:r>
              <a:rPr lang="zh-CN" altLang="en-US" sz="2000" dirty="0" smtClean="0">
                <a:solidFill>
                  <a:srgbClr val="00194C"/>
                </a:solidFill>
                <a:latin typeface="华文楷体" panose="02010600040101010101" pitchFamily="2" charset="-122"/>
                <a:ea typeface="华文楷体" panose="02010600040101010101" pitchFamily="2" charset="-122"/>
                <a:sym typeface="+mn-ea"/>
              </a:rPr>
              <a:t>这时</a:t>
            </a:r>
            <a:r>
              <a:rPr lang="en-US" altLang="zh-CN" sz="2000" dirty="0" smtClean="0">
                <a:solidFill>
                  <a:srgbClr val="00194C"/>
                </a:solidFill>
                <a:latin typeface="华文楷体" panose="02010600040101010101" pitchFamily="2" charset="-122"/>
                <a:ea typeface="华文楷体" panose="02010600040101010101" pitchFamily="2" charset="-122"/>
                <a:sym typeface="+mn-ea"/>
              </a:rPr>
              <a:t>AOV</a:t>
            </a:r>
            <a:r>
              <a:rPr lang="zh-CN" altLang="en-US" sz="2000" dirty="0">
                <a:solidFill>
                  <a:srgbClr val="00194C"/>
                </a:solidFill>
                <a:latin typeface="华文楷体" panose="02010600040101010101" pitchFamily="2" charset="-122"/>
                <a:ea typeface="华文楷体" panose="02010600040101010101" pitchFamily="2" charset="-122"/>
                <a:sym typeface="+mn-ea"/>
              </a:rPr>
              <a:t>网络</a:t>
            </a:r>
            <a:r>
              <a:rPr lang="zh-CN" altLang="en-US" sz="2000" dirty="0">
                <a:solidFill>
                  <a:srgbClr val="00194C"/>
                </a:solidFill>
                <a:latin typeface="华文楷体" panose="02010600040101010101" pitchFamily="2" charset="-122"/>
                <a:ea typeface="华文楷体" panose="02010600040101010101" pitchFamily="2" charset="-122"/>
                <a:sym typeface="+mn-ea"/>
              </a:rPr>
              <a:t>中必定存在有向环。</a:t>
            </a:r>
            <a:endParaRPr lang="zh-CN" altLang="en-US" sz="2000" dirty="0">
              <a:solidFill>
                <a:srgbClr val="00194C"/>
              </a:solidFill>
              <a:latin typeface="华文楷体" panose="02010600040101010101" pitchFamily="2" charset="-122"/>
              <a:ea typeface="华文楷体" panose="02010600040101010101" pitchFamily="2" charset="-122"/>
            </a:endParaRPr>
          </a:p>
        </p:txBody>
      </p:sp>
      <p:sp>
        <p:nvSpPr>
          <p:cNvPr id="3" name="标题 2"/>
          <p:cNvSpPr>
            <a:spLocks noGrp="1"/>
          </p:cNvSpPr>
          <p:nvPr>
            <p:ph type="title"/>
          </p:nvPr>
        </p:nvSpPr>
        <p:spPr>
          <a:xfrm>
            <a:off x="746300" y="176980"/>
            <a:ext cx="3096197" cy="248285"/>
          </a:xfrm>
        </p:spPr>
        <p:txBody>
          <a:bodyPr/>
          <a:lstStyle/>
          <a:p>
            <a:r>
              <a:rPr lang="en-US" altLang="zh-CN" dirty="0">
                <a:solidFill>
                  <a:srgbClr val="002060"/>
                </a:solidFill>
              </a:rPr>
              <a:t>7.5 </a:t>
            </a:r>
            <a:r>
              <a:rPr lang="zh-CN" altLang="en-US" dirty="0">
                <a:solidFill>
                  <a:srgbClr val="002060"/>
                </a:solidFill>
              </a:rPr>
              <a:t>有向无环图的应用</a:t>
            </a:r>
            <a:endParaRPr lang="zh-CN" altLang="en-US" kern="1200" dirty="0">
              <a:solidFill>
                <a:srgbClr val="000066"/>
              </a:solidFill>
              <a:cs typeface="+mj-cs"/>
            </a:endParaRPr>
          </a:p>
        </p:txBody>
      </p:sp>
      <p:sp>
        <p:nvSpPr>
          <p:cNvPr id="157700" name="Rectangle 4"/>
          <p:cNvSpPr/>
          <p:nvPr/>
        </p:nvSpPr>
        <p:spPr>
          <a:xfrm>
            <a:off x="409241" y="4227622"/>
            <a:ext cx="6629400" cy="415498"/>
          </a:xfrm>
          <a:prstGeom prst="rect">
            <a:avLst/>
          </a:prstGeom>
          <a:noFill/>
          <a:ln w="9525">
            <a:noFill/>
          </a:ln>
        </p:spPr>
        <p:txBody>
          <a:bodyPr>
            <a:spAutoFit/>
          </a:bodyPr>
          <a:lstStyle/>
          <a:p>
            <a:r>
              <a:rPr lang="zh-CN" altLang="en-US" sz="2000" b="1" dirty="0">
                <a:solidFill>
                  <a:srgbClr val="FF0000"/>
                </a:solidFill>
                <a:latin typeface="华文楷体" panose="02010600040101010101" pitchFamily="2" charset="-122"/>
                <a:ea typeface="华文楷体" panose="02010600040101010101" pitchFamily="2" charset="-122"/>
              </a:rPr>
              <a:t>拓扑排序算法：重复选择没有直接前驱的顶点。 </a:t>
            </a:r>
            <a:endParaRPr lang="zh-CN" altLang="en-US" sz="2000" b="1" dirty="0">
              <a:solidFill>
                <a:srgbClr val="FF0000"/>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anim calcmode="lin" valueType="num">
                                      <p:cBhvr>
                                        <p:cTn id="7" dur="500" fill="hold"/>
                                        <p:tgtEl>
                                          <p:spTgt spid="157700"/>
                                        </p:tgtEl>
                                        <p:attrNameLst>
                                          <p:attrName>ppt_w</p:attrName>
                                        </p:attrNameLst>
                                      </p:cBhvr>
                                      <p:tavLst>
                                        <p:tav tm="0">
                                          <p:val>
                                            <p:fltVal val="0"/>
                                          </p:val>
                                        </p:tav>
                                        <p:tav tm="100000">
                                          <p:val>
                                            <p:strVal val="#ppt_w"/>
                                          </p:val>
                                        </p:tav>
                                      </p:tavLst>
                                    </p:anim>
                                    <p:anim calcmode="lin" valueType="num">
                                      <p:cBhvr>
                                        <p:cTn id="8" dur="500" fill="hold"/>
                                        <p:tgtEl>
                                          <p:spTgt spid="15770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lvl="1" eaLnBrk="0" fontAlgn="base" hangingPunct="0">
              <a:spcBef>
                <a:spcPts val="600"/>
              </a:spcBef>
              <a:spcAft>
                <a:spcPct val="0"/>
              </a:spcAft>
              <a:buClrTx/>
            </a:pPr>
            <a:endParaRPr lang="en-US" altLang="zh-CN" dirty="0" smtClean="0"/>
          </a:p>
          <a:p>
            <a:pPr marL="0" lvl="1" eaLnBrk="0" fontAlgn="base" hangingPunct="0">
              <a:spcBef>
                <a:spcPts val="600"/>
              </a:spcBef>
              <a:spcAft>
                <a:spcPct val="0"/>
              </a:spcAft>
              <a:buClrTx/>
            </a:pPr>
            <a:endParaRPr lang="en-US" altLang="zh-CN" dirty="0"/>
          </a:p>
          <a:p>
            <a:endParaRPr lang="zh-CN" altLang="en-US" dirty="0"/>
          </a:p>
        </p:txBody>
      </p:sp>
      <p:sp>
        <p:nvSpPr>
          <p:cNvPr id="3" name="标题 2"/>
          <p:cNvSpPr>
            <a:spLocks noGrp="1"/>
          </p:cNvSpPr>
          <p:nvPr>
            <p:ph type="title"/>
          </p:nvPr>
        </p:nvSpPr>
        <p:spPr>
          <a:xfrm>
            <a:off x="746300" y="176980"/>
            <a:ext cx="3096197" cy="248285"/>
          </a:xfrm>
        </p:spPr>
        <p:txBody>
          <a:bodyPr/>
          <a:lstStyle/>
          <a:p>
            <a:r>
              <a:rPr lang="en-US" altLang="zh-CN" dirty="0">
                <a:solidFill>
                  <a:srgbClr val="002060"/>
                </a:solidFill>
              </a:rPr>
              <a:t>7.5 </a:t>
            </a:r>
            <a:r>
              <a:rPr lang="zh-CN" altLang="en-US" dirty="0">
                <a:solidFill>
                  <a:srgbClr val="002060"/>
                </a:solidFill>
              </a:rPr>
              <a:t>有向无环图的应用</a:t>
            </a:r>
            <a:endParaRPr lang="zh-CN" altLang="en-US" kern="1200" dirty="0">
              <a:solidFill>
                <a:srgbClr val="000066"/>
              </a:solidFill>
              <a:cs typeface="+mj-cs"/>
            </a:endParaRPr>
          </a:p>
        </p:txBody>
      </p:sp>
      <p:pic>
        <p:nvPicPr>
          <p:cNvPr id="72707" name="Picture 8"/>
          <p:cNvPicPr>
            <a:picLocks noChangeAspect="1"/>
          </p:cNvPicPr>
          <p:nvPr>
            <p:custDataLst>
              <p:tags r:id="rId1"/>
            </p:custDataLst>
          </p:nvPr>
        </p:nvPicPr>
        <p:blipFill>
          <a:blip r:embed="rId2" cstate="print"/>
          <a:stretch>
            <a:fillRect/>
          </a:stretch>
        </p:blipFill>
        <p:spPr>
          <a:xfrm>
            <a:off x="1546225" y="557698"/>
            <a:ext cx="5804535" cy="4239260"/>
          </a:xfrm>
          <a:prstGeom prst="rect">
            <a:avLst/>
          </a:prstGeom>
          <a:noFill/>
          <a:ln w="9525">
            <a:noFill/>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lvl="1" eaLnBrk="0" fontAlgn="base" hangingPunct="0">
              <a:spcBef>
                <a:spcPts val="600"/>
              </a:spcBef>
              <a:spcAft>
                <a:spcPct val="0"/>
              </a:spcAft>
              <a:buClrTx/>
            </a:pPr>
            <a:endParaRPr lang="en-US" altLang="zh-CN" dirty="0" smtClean="0"/>
          </a:p>
          <a:p>
            <a:pPr marL="0" lvl="1" eaLnBrk="0" fontAlgn="base" hangingPunct="0">
              <a:spcBef>
                <a:spcPts val="600"/>
              </a:spcBef>
              <a:spcAft>
                <a:spcPct val="0"/>
              </a:spcAft>
              <a:buClrTx/>
            </a:pPr>
            <a:endParaRPr lang="en-US" altLang="zh-CN" dirty="0"/>
          </a:p>
          <a:p>
            <a:endParaRPr lang="zh-CN" altLang="en-US" dirty="0"/>
          </a:p>
        </p:txBody>
      </p:sp>
      <p:sp>
        <p:nvSpPr>
          <p:cNvPr id="3" name="标题 2"/>
          <p:cNvSpPr>
            <a:spLocks noGrp="1"/>
          </p:cNvSpPr>
          <p:nvPr>
            <p:ph type="title"/>
          </p:nvPr>
        </p:nvSpPr>
        <p:spPr>
          <a:xfrm>
            <a:off x="746300" y="176980"/>
            <a:ext cx="3096197" cy="248285"/>
          </a:xfrm>
        </p:spPr>
        <p:txBody>
          <a:bodyPr/>
          <a:lstStyle/>
          <a:p>
            <a:r>
              <a:rPr lang="en-US" altLang="zh-CN" dirty="0">
                <a:solidFill>
                  <a:srgbClr val="002060"/>
                </a:solidFill>
              </a:rPr>
              <a:t>7.5 </a:t>
            </a:r>
            <a:r>
              <a:rPr lang="zh-CN" altLang="en-US" dirty="0">
                <a:solidFill>
                  <a:srgbClr val="002060"/>
                </a:solidFill>
              </a:rPr>
              <a:t>有向无环图的应用</a:t>
            </a:r>
            <a:endParaRPr lang="zh-CN" altLang="en-US" kern="1200" dirty="0">
              <a:solidFill>
                <a:srgbClr val="000066"/>
              </a:solidFill>
              <a:cs typeface="+mj-cs"/>
            </a:endParaRPr>
          </a:p>
        </p:txBody>
      </p:sp>
      <p:pic>
        <p:nvPicPr>
          <p:cNvPr id="73730" name="Picture 7"/>
          <p:cNvPicPr>
            <a:picLocks noChangeAspect="1"/>
          </p:cNvPicPr>
          <p:nvPr/>
        </p:nvPicPr>
        <p:blipFill>
          <a:blip r:embed="rId1" cstate="print"/>
          <a:stretch>
            <a:fillRect/>
          </a:stretch>
        </p:blipFill>
        <p:spPr>
          <a:xfrm>
            <a:off x="1927225" y="557456"/>
            <a:ext cx="5213350" cy="3293110"/>
          </a:xfrm>
          <a:prstGeom prst="rect">
            <a:avLst/>
          </a:prstGeom>
          <a:noFill/>
          <a:ln w="9525">
            <a:noFill/>
          </a:ln>
        </p:spPr>
      </p:pic>
      <p:sp>
        <p:nvSpPr>
          <p:cNvPr id="977926" name="Text Box 6"/>
          <p:cNvSpPr txBox="1">
            <a:spLocks noChangeArrowheads="1"/>
          </p:cNvSpPr>
          <p:nvPr/>
        </p:nvSpPr>
        <p:spPr bwMode="auto">
          <a:xfrm>
            <a:off x="234633" y="3850323"/>
            <a:ext cx="8778875" cy="1061829"/>
          </a:xfrm>
          <a:prstGeom prst="rect">
            <a:avLst/>
          </a:prstGeom>
          <a:solidFill>
            <a:srgbClr val="FFFFFF">
              <a:alpha val="0"/>
            </a:srgbClr>
          </a:solidFill>
          <a:ln w="9525">
            <a:noFill/>
            <a:miter lim="800000"/>
          </a:ln>
        </p:spPr>
        <p:txBody>
          <a:bodyPr>
            <a:spAutoFit/>
          </a:bodyPr>
          <a:lstStyle/>
          <a:p>
            <a:pPr marR="0" defTabSz="914400">
              <a:buClrTx/>
              <a:buSzTx/>
              <a:buFontTx/>
              <a:buNone/>
              <a:defRPr/>
            </a:pPr>
            <a:r>
              <a:rPr kumimoji="0" lang="en-US" altLang="zh-CN" sz="2100" b="1" kern="1200" cap="none" spc="0" normalizeH="0" baseline="0" noProof="0" dirty="0" smtClean="0">
                <a:effectLst>
                  <a:outerShdw blurRad="38100" dist="38100" dir="2700000" algn="tl">
                    <a:srgbClr val="FFFFFF"/>
                  </a:outerShdw>
                </a:effectLst>
                <a:latin typeface="华文楷体" panose="02010600040101010101" pitchFamily="2" charset="-122"/>
                <a:ea typeface="华文楷体" panose="02010600040101010101" pitchFamily="2" charset="-122"/>
              </a:rPr>
              <a:t>    </a:t>
            </a:r>
            <a:r>
              <a:rPr kumimoji="0" lang="zh-CN" altLang="en-US" sz="2100" b="1" kern="1200" cap="none" spc="0" normalizeH="0" baseline="0" noProof="0" dirty="0" smtClean="0">
                <a:latin typeface="华文楷体" panose="02010600040101010101" pitchFamily="2" charset="-122"/>
                <a:ea typeface="华文楷体" panose="02010600040101010101" pitchFamily="2" charset="-122"/>
              </a:rPr>
              <a:t>最后得到拓扑序列</a:t>
            </a:r>
            <a:r>
              <a:rPr kumimoji="0" lang="zh-CN" altLang="en-US" sz="2100" b="1" kern="1200" cap="none" spc="0" normalizeH="0" baseline="0" noProof="0" dirty="0" smtClean="0">
                <a:solidFill>
                  <a:srgbClr val="FF3300"/>
                </a:solidFill>
                <a:latin typeface="华文楷体" panose="02010600040101010101" pitchFamily="2" charset="-122"/>
                <a:ea typeface="华文楷体" panose="02010600040101010101" pitchFamily="2" charset="-122"/>
              </a:rPr>
              <a:t> </a:t>
            </a:r>
            <a:r>
              <a:rPr kumimoji="0" lang="en-US" altLang="zh-CN" sz="2100" b="1" kern="1200" cap="none" spc="0" normalizeH="0" baseline="0" noProof="0" dirty="0" smtClean="0">
                <a:solidFill>
                  <a:srgbClr val="FF3300"/>
                </a:solidFill>
                <a:latin typeface="华文楷体" panose="02010600040101010101" pitchFamily="2" charset="-122"/>
                <a:ea typeface="华文楷体" panose="02010600040101010101" pitchFamily="2" charset="-122"/>
              </a:rPr>
              <a:t>C</a:t>
            </a:r>
            <a:r>
              <a:rPr kumimoji="0" lang="en-US" altLang="zh-CN" sz="2100" b="1" kern="1200" cap="none" spc="0" normalizeH="0" baseline="-25000" noProof="0" dirty="0" smtClean="0">
                <a:solidFill>
                  <a:srgbClr val="FF3300"/>
                </a:solidFill>
                <a:latin typeface="华文楷体" panose="02010600040101010101" pitchFamily="2" charset="-122"/>
                <a:ea typeface="华文楷体" panose="02010600040101010101" pitchFamily="2" charset="-122"/>
              </a:rPr>
              <a:t>4</a:t>
            </a:r>
            <a:r>
              <a:rPr kumimoji="0" lang="en-US" altLang="zh-CN" sz="2100" b="1" kern="1200" cap="none" spc="0" normalizeH="0" baseline="0" noProof="0" dirty="0" smtClean="0">
                <a:solidFill>
                  <a:srgbClr val="FF3300"/>
                </a:solidFill>
                <a:latin typeface="华文楷体" panose="02010600040101010101" pitchFamily="2" charset="-122"/>
                <a:ea typeface="华文楷体" panose="02010600040101010101" pitchFamily="2" charset="-122"/>
              </a:rPr>
              <a:t> , C</a:t>
            </a:r>
            <a:r>
              <a:rPr kumimoji="0" lang="en-US" altLang="zh-CN" sz="2100" b="1" kern="1200" cap="none" spc="0" normalizeH="0" baseline="-25000" noProof="0" dirty="0" smtClean="0">
                <a:solidFill>
                  <a:srgbClr val="FF3300"/>
                </a:solidFill>
                <a:latin typeface="华文楷体" panose="02010600040101010101" pitchFamily="2" charset="-122"/>
                <a:ea typeface="华文楷体" panose="02010600040101010101" pitchFamily="2" charset="-122"/>
              </a:rPr>
              <a:t>0</a:t>
            </a:r>
            <a:r>
              <a:rPr kumimoji="0" lang="en-US" altLang="zh-CN" sz="2100" b="1" kern="1200" cap="none" spc="0" normalizeH="0" baseline="0" noProof="0" dirty="0" smtClean="0">
                <a:solidFill>
                  <a:srgbClr val="FF3300"/>
                </a:solidFill>
                <a:latin typeface="华文楷体" panose="02010600040101010101" pitchFamily="2" charset="-122"/>
                <a:ea typeface="华文楷体" panose="02010600040101010101" pitchFamily="2" charset="-122"/>
              </a:rPr>
              <a:t> , C</a:t>
            </a:r>
            <a:r>
              <a:rPr kumimoji="0" lang="en-US" altLang="zh-CN" sz="2100" b="1" kern="1200" cap="none" spc="0" normalizeH="0" baseline="-25000" noProof="0" dirty="0" smtClean="0">
                <a:solidFill>
                  <a:srgbClr val="FF3300"/>
                </a:solidFill>
                <a:latin typeface="华文楷体" panose="02010600040101010101" pitchFamily="2" charset="-122"/>
                <a:ea typeface="华文楷体" panose="02010600040101010101" pitchFamily="2" charset="-122"/>
              </a:rPr>
              <a:t>3</a:t>
            </a:r>
            <a:r>
              <a:rPr kumimoji="0" lang="en-US" altLang="zh-CN" sz="2100" b="1" kern="1200" cap="none" spc="0" normalizeH="0" baseline="0" noProof="0" dirty="0" smtClean="0">
                <a:solidFill>
                  <a:srgbClr val="FF3300"/>
                </a:solidFill>
                <a:latin typeface="华文楷体" panose="02010600040101010101" pitchFamily="2" charset="-122"/>
                <a:ea typeface="华文楷体" panose="02010600040101010101" pitchFamily="2" charset="-122"/>
              </a:rPr>
              <a:t> , C</a:t>
            </a:r>
            <a:r>
              <a:rPr kumimoji="0" lang="en-US" altLang="zh-CN" sz="2100" b="1" kern="1200" cap="none" spc="0" normalizeH="0" baseline="-25000" noProof="0" dirty="0" smtClean="0">
                <a:solidFill>
                  <a:srgbClr val="FF3300"/>
                </a:solidFill>
                <a:latin typeface="华文楷体" panose="02010600040101010101" pitchFamily="2" charset="-122"/>
                <a:ea typeface="华文楷体" panose="02010600040101010101" pitchFamily="2" charset="-122"/>
              </a:rPr>
              <a:t>2</a:t>
            </a:r>
            <a:r>
              <a:rPr kumimoji="0" lang="en-US" altLang="zh-CN" sz="2100" b="1" kern="1200" cap="none" spc="0" normalizeH="0" baseline="0" noProof="0" dirty="0" smtClean="0">
                <a:solidFill>
                  <a:srgbClr val="FF3300"/>
                </a:solidFill>
                <a:latin typeface="华文楷体" panose="02010600040101010101" pitchFamily="2" charset="-122"/>
                <a:ea typeface="华文楷体" panose="02010600040101010101" pitchFamily="2" charset="-122"/>
              </a:rPr>
              <a:t> , C</a:t>
            </a:r>
            <a:r>
              <a:rPr kumimoji="0" lang="en-US" altLang="zh-CN" sz="2100" b="1" kern="1200" cap="none" spc="0" normalizeH="0" baseline="-25000" noProof="0" dirty="0" smtClean="0">
                <a:solidFill>
                  <a:srgbClr val="FF3300"/>
                </a:solidFill>
                <a:latin typeface="华文楷体" panose="02010600040101010101" pitchFamily="2" charset="-122"/>
                <a:ea typeface="华文楷体" panose="02010600040101010101" pitchFamily="2" charset="-122"/>
              </a:rPr>
              <a:t>1 </a:t>
            </a:r>
            <a:r>
              <a:rPr kumimoji="0" lang="en-US" altLang="zh-CN" sz="2100" b="1" kern="1200" cap="none" spc="0" normalizeH="0" baseline="0" noProof="0" dirty="0" smtClean="0">
                <a:solidFill>
                  <a:srgbClr val="FF3300"/>
                </a:solidFill>
                <a:latin typeface="华文楷体" panose="02010600040101010101" pitchFamily="2" charset="-122"/>
                <a:ea typeface="华文楷体" panose="02010600040101010101" pitchFamily="2" charset="-122"/>
              </a:rPr>
              <a:t>, C</a:t>
            </a:r>
            <a:r>
              <a:rPr kumimoji="0" lang="en-US" altLang="zh-CN" sz="2100" b="1" kern="1200" cap="none" spc="0" normalizeH="0" baseline="-25000" noProof="0" dirty="0" smtClean="0">
                <a:solidFill>
                  <a:srgbClr val="FF3300"/>
                </a:solidFill>
                <a:latin typeface="华文楷体" panose="02010600040101010101" pitchFamily="2" charset="-122"/>
                <a:ea typeface="华文楷体" panose="02010600040101010101" pitchFamily="2" charset="-122"/>
              </a:rPr>
              <a:t>5</a:t>
            </a:r>
            <a:r>
              <a:rPr kumimoji="0" lang="en-US" altLang="zh-CN" sz="2100" b="1" kern="1200" cap="none" spc="0" normalizeH="0" baseline="0" noProof="0" dirty="0" smtClean="0">
                <a:solidFill>
                  <a:srgbClr val="FF3300"/>
                </a:solidFill>
                <a:latin typeface="华文楷体" panose="02010600040101010101" pitchFamily="2" charset="-122"/>
                <a:ea typeface="华文楷体" panose="02010600040101010101" pitchFamily="2" charset="-122"/>
              </a:rPr>
              <a:t> </a:t>
            </a:r>
            <a:r>
              <a:rPr kumimoji="0" lang="zh-CN" altLang="en-US" sz="2100" b="1" kern="1200" cap="none" spc="0" normalizeH="0" baseline="0" noProof="0" dirty="0" smtClean="0">
                <a:latin typeface="华文楷体" panose="02010600040101010101" pitchFamily="2" charset="-122"/>
                <a:ea typeface="华文楷体" panose="02010600040101010101" pitchFamily="2" charset="-122"/>
              </a:rPr>
              <a:t>。满足图中给出的所有前驱和后继关系，对于本来没有这种关系的顶点，如</a:t>
            </a:r>
            <a:r>
              <a:rPr kumimoji="0" lang="en-US" altLang="zh-CN" sz="2100" b="1" kern="1200" cap="none" spc="0" normalizeH="0" baseline="0" noProof="0" dirty="0" smtClean="0">
                <a:latin typeface="华文楷体" panose="02010600040101010101" pitchFamily="2" charset="-122"/>
                <a:ea typeface="华文楷体" panose="02010600040101010101" pitchFamily="2" charset="-122"/>
              </a:rPr>
              <a:t>C</a:t>
            </a:r>
            <a:r>
              <a:rPr kumimoji="0" lang="en-US" altLang="zh-CN" sz="2100" b="1" kern="1200" cap="none" spc="0" normalizeH="0" baseline="-25000" noProof="0" dirty="0" smtClean="0">
                <a:latin typeface="华文楷体" panose="02010600040101010101" pitchFamily="2" charset="-122"/>
                <a:ea typeface="华文楷体" panose="02010600040101010101" pitchFamily="2" charset="-122"/>
              </a:rPr>
              <a:t>4</a:t>
            </a:r>
            <a:r>
              <a:rPr kumimoji="0" lang="zh-CN" altLang="en-US" sz="2100" b="1" kern="1200" cap="none" spc="0" normalizeH="0" baseline="0" noProof="0" dirty="0" smtClean="0">
                <a:latin typeface="华文楷体" panose="02010600040101010101" pitchFamily="2" charset="-122"/>
                <a:ea typeface="华文楷体" panose="02010600040101010101" pitchFamily="2" charset="-122"/>
              </a:rPr>
              <a:t>和</a:t>
            </a:r>
            <a:r>
              <a:rPr kumimoji="0" lang="en-US" altLang="zh-CN" sz="2100" b="1" kern="1200" cap="none" spc="0" normalizeH="0" baseline="0" noProof="0" dirty="0" smtClean="0">
                <a:latin typeface="华文楷体" panose="02010600040101010101" pitchFamily="2" charset="-122"/>
                <a:ea typeface="华文楷体" panose="02010600040101010101" pitchFamily="2" charset="-122"/>
              </a:rPr>
              <a:t>C</a:t>
            </a:r>
            <a:r>
              <a:rPr kumimoji="0" lang="en-US" altLang="zh-CN" sz="2100" b="1" kern="1200" cap="none" spc="0" normalizeH="0" baseline="-25000" noProof="0" dirty="0" smtClean="0">
                <a:latin typeface="华文楷体" panose="02010600040101010101" pitchFamily="2" charset="-122"/>
                <a:ea typeface="华文楷体" panose="02010600040101010101" pitchFamily="2" charset="-122"/>
              </a:rPr>
              <a:t>2</a:t>
            </a:r>
            <a:r>
              <a:rPr kumimoji="0" lang="zh-CN" altLang="en-US" sz="2100" b="1" kern="1200" cap="none" spc="0" normalizeH="0" baseline="0" noProof="0" dirty="0" smtClean="0">
                <a:latin typeface="华文楷体" panose="02010600040101010101" pitchFamily="2" charset="-122"/>
                <a:ea typeface="华文楷体" panose="02010600040101010101" pitchFamily="2" charset="-122"/>
              </a:rPr>
              <a:t>，也排出了先后次序关系。</a:t>
            </a:r>
            <a:endParaRPr kumimoji="0" lang="zh-CN" altLang="en-US" sz="2100" b="1" kern="1200" cap="none" spc="0" normalizeH="0" baseline="0" noProof="0" dirty="0" smtClean="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lvl="1" eaLnBrk="0" fontAlgn="base" hangingPunct="0">
              <a:spcBef>
                <a:spcPts val="600"/>
              </a:spcBef>
              <a:spcAft>
                <a:spcPct val="0"/>
              </a:spcAft>
              <a:buClrTx/>
            </a:pPr>
            <a:endParaRPr lang="en-US" altLang="zh-CN" dirty="0" smtClean="0"/>
          </a:p>
          <a:p>
            <a:pPr marL="0" lvl="1" eaLnBrk="0" fontAlgn="base" hangingPunct="0">
              <a:spcBef>
                <a:spcPts val="600"/>
              </a:spcBef>
              <a:spcAft>
                <a:spcPct val="0"/>
              </a:spcAft>
              <a:buClrTx/>
            </a:pPr>
            <a:endParaRPr lang="en-US" altLang="zh-CN" dirty="0"/>
          </a:p>
          <a:p>
            <a:endParaRPr lang="zh-CN" altLang="en-US" dirty="0"/>
          </a:p>
        </p:txBody>
      </p:sp>
      <p:sp>
        <p:nvSpPr>
          <p:cNvPr id="3" name="标题 2"/>
          <p:cNvSpPr>
            <a:spLocks noGrp="1"/>
          </p:cNvSpPr>
          <p:nvPr>
            <p:ph type="title"/>
          </p:nvPr>
        </p:nvSpPr>
        <p:spPr>
          <a:xfrm>
            <a:off x="746300" y="176980"/>
            <a:ext cx="3096197" cy="248285"/>
          </a:xfrm>
        </p:spPr>
        <p:txBody>
          <a:bodyPr/>
          <a:lstStyle/>
          <a:p>
            <a:r>
              <a:rPr lang="en-US" altLang="zh-CN" dirty="0">
                <a:solidFill>
                  <a:srgbClr val="002060"/>
                </a:solidFill>
              </a:rPr>
              <a:t>7.5 </a:t>
            </a:r>
            <a:r>
              <a:rPr lang="zh-CN" altLang="en-US" dirty="0">
                <a:solidFill>
                  <a:srgbClr val="002060"/>
                </a:solidFill>
              </a:rPr>
              <a:t>有向无环图的应用</a:t>
            </a:r>
            <a:endParaRPr lang="zh-CN" altLang="en-US" kern="1200" dirty="0">
              <a:solidFill>
                <a:srgbClr val="000066"/>
              </a:solidFill>
              <a:cs typeface="+mj-cs"/>
            </a:endParaRPr>
          </a:p>
        </p:txBody>
      </p:sp>
      <p:pic>
        <p:nvPicPr>
          <p:cNvPr id="4" name="图片 3"/>
          <p:cNvPicPr>
            <a:picLocks noChangeAspect="1"/>
          </p:cNvPicPr>
          <p:nvPr>
            <p:custDataLst>
              <p:tags r:id="rId1"/>
            </p:custDataLst>
          </p:nvPr>
        </p:nvPicPr>
        <p:blipFill>
          <a:blip r:embed="rId2"/>
          <a:srcRect t="2549"/>
          <a:stretch>
            <a:fillRect/>
          </a:stretch>
        </p:blipFill>
        <p:spPr>
          <a:xfrm>
            <a:off x="198120" y="697865"/>
            <a:ext cx="6715760" cy="398081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2"/>
            <a:r>
              <a:rPr lang="zh-CN" altLang="en-US" dirty="0" smtClean="0"/>
              <a:t>完全图</a:t>
            </a:r>
            <a:r>
              <a:rPr lang="zh-CN" altLang="en-US" dirty="0"/>
              <a:t>：</a:t>
            </a:r>
            <a:endParaRPr lang="zh-CN" altLang="en-US" dirty="0"/>
          </a:p>
          <a:p>
            <a:pPr marL="478155" lvl="2" indent="-342900">
              <a:buFont typeface="Wingdings" panose="05000000000000000000" pitchFamily="2" charset="2"/>
              <a:buChar char="Ø"/>
            </a:pPr>
            <a:r>
              <a:rPr lang="zh-CN" altLang="en-US" dirty="0"/>
              <a:t>有向</a:t>
            </a:r>
            <a:r>
              <a:rPr lang="zh-CN" altLang="en-US" dirty="0" smtClean="0"/>
              <a:t>完全图：一</a:t>
            </a:r>
            <a:r>
              <a:rPr lang="zh-CN" altLang="en-US" dirty="0"/>
              <a:t>个含有</a:t>
            </a:r>
            <a:r>
              <a:rPr lang="en-US" altLang="zh-CN" dirty="0"/>
              <a:t>n</a:t>
            </a:r>
            <a:r>
              <a:rPr lang="zh-CN" altLang="en-US" dirty="0"/>
              <a:t>个顶点的有向</a:t>
            </a:r>
            <a:r>
              <a:rPr lang="zh-CN" altLang="en-US" dirty="0" smtClean="0"/>
              <a:t>完全图，</a:t>
            </a:r>
            <a:r>
              <a:rPr lang="zh-CN" altLang="en-US" dirty="0"/>
              <a:t>有</a:t>
            </a:r>
            <a:r>
              <a:rPr lang="en-US" altLang="zh-CN" dirty="0">
                <a:solidFill>
                  <a:srgbClr val="FF0000"/>
                </a:solidFill>
              </a:rPr>
              <a:t>n(n-1)</a:t>
            </a:r>
            <a:r>
              <a:rPr lang="zh-CN" altLang="en-US" dirty="0"/>
              <a:t>条弧。</a:t>
            </a:r>
            <a:endParaRPr lang="zh-CN" altLang="en-US" dirty="0"/>
          </a:p>
          <a:p>
            <a:pPr marL="478155" lvl="2" indent="-342900">
              <a:buFont typeface="Wingdings" panose="05000000000000000000" pitchFamily="2" charset="2"/>
              <a:buChar char="Ø"/>
            </a:pPr>
            <a:r>
              <a:rPr lang="zh-CN" altLang="en-US">
                <a:sym typeface="+mn-ea"/>
              </a:rPr>
              <a:t>无向完全图</a:t>
            </a:r>
            <a:r>
              <a:rPr lang="zh-CN" altLang="en-US" smtClean="0">
                <a:sym typeface="+mn-ea"/>
              </a:rPr>
              <a:t>：一</a:t>
            </a:r>
            <a:r>
              <a:rPr lang="zh-CN" altLang="en-US">
                <a:sym typeface="+mn-ea"/>
              </a:rPr>
              <a:t>个含有</a:t>
            </a:r>
            <a:r>
              <a:rPr>
                <a:sym typeface="+mn-ea"/>
              </a:rPr>
              <a:t>n</a:t>
            </a:r>
            <a:r>
              <a:rPr lang="zh-CN" altLang="en-US">
                <a:sym typeface="+mn-ea"/>
              </a:rPr>
              <a:t>个顶点的无向</a:t>
            </a:r>
            <a:r>
              <a:rPr lang="zh-CN" altLang="en-US" smtClean="0">
                <a:sym typeface="+mn-ea"/>
              </a:rPr>
              <a:t>完全图，</a:t>
            </a:r>
            <a:r>
              <a:rPr lang="zh-CN" altLang="en-US">
                <a:sym typeface="+mn-ea"/>
              </a:rPr>
              <a:t>有</a:t>
            </a:r>
            <a:r>
              <a:rPr>
                <a:solidFill>
                  <a:srgbClr val="FF0000"/>
                </a:solidFill>
                <a:sym typeface="+mn-ea"/>
              </a:rPr>
              <a:t>n(n-1)/2</a:t>
            </a:r>
            <a:r>
              <a:rPr lang="zh-CN" altLang="en-US">
                <a:sym typeface="+mn-ea"/>
              </a:rPr>
              <a:t>条边。</a:t>
            </a:r>
            <a:endParaRPr lang="zh-CN" altLang="en-US" dirty="0"/>
          </a:p>
          <a:p>
            <a:pPr marL="478155" lvl="2" indent="-342900">
              <a:buFont typeface="Wingdings" panose="05000000000000000000" pitchFamily="2" charset="2"/>
              <a:buChar char="Ø"/>
            </a:pPr>
            <a:r>
              <a:rPr lang="zh-CN" altLang="en-US" dirty="0"/>
              <a:t>稀疏图、稠密图</a:t>
            </a:r>
            <a:endParaRPr lang="zh-CN" altLang="en-US" dirty="0"/>
          </a:p>
          <a:p>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smtClean="0">
                <a:sym typeface="+mn-ea"/>
              </a:rPr>
              <a:t>7.1 </a:t>
            </a:r>
            <a:r>
              <a:rPr smtClean="0">
                <a:sym typeface="+mn-ea"/>
              </a:rPr>
              <a:t>图的定义和术语</a:t>
            </a:r>
            <a:endParaRPr lang="zh-CN" altLang="en-US" dirty="0"/>
          </a:p>
        </p:txBody>
      </p:sp>
      <p:grpSp>
        <p:nvGrpSpPr>
          <p:cNvPr id="4" name="组合 3"/>
          <p:cNvGrpSpPr/>
          <p:nvPr/>
        </p:nvGrpSpPr>
        <p:grpSpPr>
          <a:xfrm>
            <a:off x="3633478" y="2456622"/>
            <a:ext cx="1414462" cy="1283494"/>
            <a:chOff x="3633478" y="2456622"/>
            <a:chExt cx="1414462" cy="1283494"/>
          </a:xfrm>
        </p:grpSpPr>
        <p:sp>
          <p:nvSpPr>
            <p:cNvPr id="45" name="Line 27"/>
            <p:cNvSpPr>
              <a:spLocks noChangeShapeType="1"/>
            </p:cNvSpPr>
            <p:nvPr/>
          </p:nvSpPr>
          <p:spPr bwMode="auto">
            <a:xfrm>
              <a:off x="3897796" y="2872150"/>
              <a:ext cx="0" cy="490538"/>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46" name="Line 28"/>
            <p:cNvSpPr>
              <a:spLocks noChangeShapeType="1"/>
            </p:cNvSpPr>
            <p:nvPr/>
          </p:nvSpPr>
          <p:spPr bwMode="auto">
            <a:xfrm>
              <a:off x="4057340" y="3566284"/>
              <a:ext cx="602456"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47" name="Line 29"/>
            <p:cNvSpPr>
              <a:spLocks noChangeShapeType="1"/>
            </p:cNvSpPr>
            <p:nvPr/>
          </p:nvSpPr>
          <p:spPr bwMode="auto">
            <a:xfrm>
              <a:off x="4057340" y="2668553"/>
              <a:ext cx="561975"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sp>
          <p:nvSpPr>
            <p:cNvPr id="48" name="Line 30"/>
            <p:cNvSpPr>
              <a:spLocks noChangeShapeType="1"/>
            </p:cNvSpPr>
            <p:nvPr/>
          </p:nvSpPr>
          <p:spPr bwMode="auto">
            <a:xfrm flipH="1" flipV="1">
              <a:off x="3962090" y="2754278"/>
              <a:ext cx="800100" cy="74295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1015"/>
            </a:p>
          </p:txBody>
        </p:sp>
        <p:grpSp>
          <p:nvGrpSpPr>
            <p:cNvPr id="49" name="Group 31"/>
            <p:cNvGrpSpPr/>
            <p:nvPr/>
          </p:nvGrpSpPr>
          <p:grpSpPr bwMode="auto">
            <a:xfrm>
              <a:off x="3633478" y="2456622"/>
              <a:ext cx="485775" cy="369094"/>
              <a:chOff x="396" y="1670"/>
              <a:chExt cx="408" cy="310"/>
            </a:xfrm>
          </p:grpSpPr>
          <p:sp>
            <p:nvSpPr>
              <p:cNvPr id="59" name="Oval 3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60" name="Text Box 33"/>
              <p:cNvSpPr txBox="1">
                <a:spLocks noChangeArrowheads="1"/>
              </p:cNvSpPr>
              <p:nvPr/>
            </p:nvSpPr>
            <p:spPr bwMode="auto">
              <a:xfrm>
                <a:off x="396" y="1670"/>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50" name="Group 34"/>
            <p:cNvGrpSpPr/>
            <p:nvPr/>
          </p:nvGrpSpPr>
          <p:grpSpPr bwMode="auto">
            <a:xfrm>
              <a:off x="4562165" y="2459003"/>
              <a:ext cx="485775" cy="369094"/>
              <a:chOff x="408" y="1670"/>
              <a:chExt cx="408" cy="310"/>
            </a:xfrm>
          </p:grpSpPr>
          <p:sp>
            <p:nvSpPr>
              <p:cNvPr id="57" name="Oval 3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58" name="Text Box 36"/>
              <p:cNvSpPr txBox="1">
                <a:spLocks noChangeArrowheads="1"/>
              </p:cNvSpPr>
              <p:nvPr/>
            </p:nvSpPr>
            <p:spPr bwMode="auto">
              <a:xfrm>
                <a:off x="408" y="1670"/>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51" name="Group 37"/>
            <p:cNvGrpSpPr/>
            <p:nvPr/>
          </p:nvGrpSpPr>
          <p:grpSpPr bwMode="auto">
            <a:xfrm>
              <a:off x="3639431" y="3371022"/>
              <a:ext cx="485775" cy="369094"/>
              <a:chOff x="401" y="1670"/>
              <a:chExt cx="408" cy="310"/>
            </a:xfrm>
          </p:grpSpPr>
          <p:sp>
            <p:nvSpPr>
              <p:cNvPr id="55" name="Oval 3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56" name="Text Box 39"/>
              <p:cNvSpPr txBox="1">
                <a:spLocks noChangeArrowheads="1"/>
              </p:cNvSpPr>
              <p:nvPr/>
            </p:nvSpPr>
            <p:spPr bwMode="auto">
              <a:xfrm>
                <a:off x="401" y="1670"/>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nvGrpSpPr>
            <p:cNvPr id="52" name="Group 40"/>
            <p:cNvGrpSpPr/>
            <p:nvPr/>
          </p:nvGrpSpPr>
          <p:grpSpPr bwMode="auto">
            <a:xfrm>
              <a:off x="4552640" y="3357925"/>
              <a:ext cx="485775" cy="378619"/>
              <a:chOff x="400" y="1659"/>
              <a:chExt cx="408" cy="318"/>
            </a:xfrm>
          </p:grpSpPr>
          <p:sp>
            <p:nvSpPr>
              <p:cNvPr id="53" name="Oval 41"/>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54" name="Text Box 42"/>
              <p:cNvSpPr txBox="1">
                <a:spLocks noChangeArrowheads="1"/>
              </p:cNvSpPr>
              <p:nvPr/>
            </p:nvSpPr>
            <p:spPr bwMode="auto">
              <a:xfrm>
                <a:off x="400" y="1659"/>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cxnSp>
        <p:nvCxnSpPr>
          <p:cNvPr id="61" name="曲线连接符 60"/>
          <p:cNvCxnSpPr/>
          <p:nvPr/>
        </p:nvCxnSpPr>
        <p:spPr>
          <a:xfrm rot="16200000" flipV="1">
            <a:off x="4317104" y="2044069"/>
            <a:ext cx="4761" cy="831056"/>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形状 59"/>
          <p:cNvCxnSpPr>
            <a:endCxn id="53" idx="6"/>
          </p:cNvCxnSpPr>
          <p:nvPr/>
        </p:nvCxnSpPr>
        <p:spPr>
          <a:xfrm rot="16200000" flipH="1">
            <a:off x="4555616" y="3135874"/>
            <a:ext cx="842963" cy="8334"/>
          </a:xfrm>
          <a:prstGeom prst="curvedConnector4">
            <a:avLst>
              <a:gd name="adj1" fmla="val 39619"/>
              <a:gd name="adj2" fmla="val 547672"/>
            </a:avLst>
          </a:prstGeom>
          <a:ln w="381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3" name="形状 61"/>
          <p:cNvCxnSpPr>
            <a:endCxn id="57" idx="4"/>
          </p:cNvCxnSpPr>
          <p:nvPr/>
        </p:nvCxnSpPr>
        <p:spPr>
          <a:xfrm rot="5400000" flipH="1" flipV="1">
            <a:off x="4478226" y="3104917"/>
            <a:ext cx="590550" cy="51197"/>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形状 66"/>
          <p:cNvCxnSpPr>
            <a:stCxn id="60" idx="2"/>
          </p:cNvCxnSpPr>
          <p:nvPr/>
        </p:nvCxnSpPr>
        <p:spPr>
          <a:xfrm rot="16200000" flipH="1">
            <a:off x="3948049" y="2754277"/>
            <a:ext cx="631031" cy="775096"/>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曲线连接符 64"/>
          <p:cNvCxnSpPr>
            <a:cxnSpLocks noChangeShapeType="1"/>
            <a:stCxn id="53" idx="4"/>
            <a:endCxn id="56" idx="2"/>
          </p:cNvCxnSpPr>
          <p:nvPr/>
        </p:nvCxnSpPr>
        <p:spPr bwMode="auto">
          <a:xfrm rot="5400000">
            <a:off x="4338626" y="3280237"/>
            <a:ext cx="3572" cy="916186"/>
          </a:xfrm>
          <a:prstGeom prst="curvedConnector3">
            <a:avLst>
              <a:gd name="adj1" fmla="val 6499776"/>
            </a:avLst>
          </a:prstGeom>
          <a:noFill/>
          <a:ln w="38100" algn="ctr">
            <a:solidFill>
              <a:srgbClr val="FF0000"/>
            </a:solidFill>
            <a:round/>
            <a:tailEnd type="triangle" w="med" len="med"/>
          </a:ln>
          <a:extLst>
            <a:ext uri="{909E8E84-426E-40DD-AFC4-6F175D3DCCD1}">
              <a14:hiddenFill xmlns:a14="http://schemas.microsoft.com/office/drawing/2010/main">
                <a:noFill/>
              </a14:hiddenFill>
            </a:ext>
          </a:extLst>
        </p:spPr>
      </p:cxnSp>
      <p:cxnSp>
        <p:nvCxnSpPr>
          <p:cNvPr id="66" name="形状 76"/>
          <p:cNvCxnSpPr/>
          <p:nvPr/>
        </p:nvCxnSpPr>
        <p:spPr>
          <a:xfrm rot="5400000" flipH="1" flipV="1">
            <a:off x="3909703" y="2699510"/>
            <a:ext cx="740569" cy="671513"/>
          </a:xfrm>
          <a:prstGeom prst="curvedConnector3">
            <a:avLst>
              <a:gd name="adj1" fmla="val 76171"/>
            </a:avLst>
          </a:prstGeom>
          <a:ln w="381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7" name="形状 77"/>
          <p:cNvCxnSpPr/>
          <p:nvPr/>
        </p:nvCxnSpPr>
        <p:spPr>
          <a:xfrm rot="5400000" flipH="1" flipV="1">
            <a:off x="3981736" y="2871556"/>
            <a:ext cx="812006" cy="613172"/>
          </a:xfrm>
          <a:prstGeom prst="curvedConnector3">
            <a:avLst>
              <a:gd name="adj1" fmla="val 50000"/>
            </a:avLst>
          </a:prstGeom>
          <a:ln w="38100">
            <a:solidFill>
              <a:srgbClr val="FF0000"/>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68" name="曲线连接符 67"/>
          <p:cNvCxnSpPr>
            <a:cxnSpLocks noChangeShapeType="1"/>
          </p:cNvCxnSpPr>
          <p:nvPr/>
        </p:nvCxnSpPr>
        <p:spPr bwMode="auto">
          <a:xfrm rot="10800000">
            <a:off x="3709599" y="2717370"/>
            <a:ext cx="25004" cy="921544"/>
          </a:xfrm>
          <a:prstGeom prst="curvedConnector3">
            <a:avLst>
              <a:gd name="adj1" fmla="val 785713"/>
            </a:avLst>
          </a:prstGeom>
          <a:noFill/>
          <a:ln w="38100" algn="ctr">
            <a:solidFill>
              <a:srgbClr val="FF0000"/>
            </a:solidFill>
            <a:roun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down)">
                                      <p:cBhvr>
                                        <p:cTn id="7" dur="500"/>
                                        <p:tgtEl>
                                          <p:spTgt spid="67"/>
                                        </p:tgtEl>
                                      </p:cBhvr>
                                    </p:animEffect>
                                  </p:childTnLst>
                                </p:cTn>
                              </p:par>
                              <p:par>
                                <p:cTn id="8" presetID="22" presetClass="entr" presetSubtype="4"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
                                        <p:tgtEl>
                                          <p:spTgt spid="66"/>
                                        </p:tgtEl>
                                      </p:cBhvr>
                                    </p:animEffect>
                                  </p:childTnLst>
                                </p:cTn>
                              </p:par>
                              <p:par>
                                <p:cTn id="11" presetID="22" presetClass="entr" presetSubtype="4"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wipe(down)">
                                      <p:cBhvr>
                                        <p:cTn id="13" dur="500"/>
                                        <p:tgtEl>
                                          <p:spTgt spid="65"/>
                                        </p:tgtEl>
                                      </p:cBhvr>
                                    </p:animEffect>
                                  </p:childTnLst>
                                </p:cTn>
                              </p:par>
                              <p:par>
                                <p:cTn id="14" presetID="22" presetClass="entr" presetSubtype="4" fill="hold"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wipe(down)">
                                      <p:cBhvr>
                                        <p:cTn id="16" dur="500"/>
                                        <p:tgtEl>
                                          <p:spTgt spid="64"/>
                                        </p:tgtEl>
                                      </p:cBhvr>
                                    </p:animEffect>
                                  </p:childTnLst>
                                </p:cTn>
                              </p:par>
                              <p:par>
                                <p:cTn id="17" presetID="22" presetClass="entr" presetSubtype="4"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500"/>
                                        <p:tgtEl>
                                          <p:spTgt spid="61"/>
                                        </p:tgtEl>
                                      </p:cBhvr>
                                    </p:animEffect>
                                  </p:childTnLst>
                                </p:cTn>
                              </p:par>
                              <p:par>
                                <p:cTn id="20" presetID="22" presetClass="entr" presetSubtype="4"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wipe(down)">
                                      <p:cBhvr>
                                        <p:cTn id="22" dur="500"/>
                                        <p:tgtEl>
                                          <p:spTgt spid="63"/>
                                        </p:tgtEl>
                                      </p:cBhvr>
                                    </p:animEffect>
                                  </p:childTnLst>
                                </p:cTn>
                              </p:par>
                              <p:par>
                                <p:cTn id="23" presetID="22" presetClass="entr" presetSubtype="4"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down)">
                                      <p:cBhvr>
                                        <p:cTn id="25" dur="500"/>
                                        <p:tgtEl>
                                          <p:spTgt spid="62"/>
                                        </p:tgtEl>
                                      </p:cBhvr>
                                    </p:animEffect>
                                  </p:childTnLst>
                                </p:cTn>
                              </p:par>
                              <p:par>
                                <p:cTn id="26" presetID="22" presetClass="entr" presetSubtype="4" fill="hold" nodeType="with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wipe(down)">
                                      <p:cBhvr>
                                        <p:cTn id="2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34950" y="557530"/>
            <a:ext cx="4566920" cy="4085590"/>
          </a:xfrm>
        </p:spPr>
        <p:txBody>
          <a:bodyPr/>
          <a:lstStyle/>
          <a:p>
            <a:r>
              <a:rPr lang="en-US" altLang="zh-CN" sz="2100" dirty="0">
                <a:solidFill>
                  <a:schemeClr val="tx1"/>
                </a:solidFill>
                <a:latin typeface="华文楷体" panose="02010600040101010101" pitchFamily="2" charset="-122"/>
                <a:ea typeface="华文楷体" panose="02010600040101010101" pitchFamily="2" charset="-122"/>
              </a:rPr>
              <a:t>1.</a:t>
            </a:r>
            <a:r>
              <a:rPr lang="zh-CN" altLang="en-US" sz="2100" dirty="0">
                <a:solidFill>
                  <a:schemeClr val="tx1"/>
                </a:solidFill>
                <a:latin typeface="华文楷体" panose="02010600040101010101" pitchFamily="2" charset="-122"/>
                <a:ea typeface="华文楷体" panose="02010600040101010101" pitchFamily="2" charset="-122"/>
              </a:rPr>
              <a:t>计算顶点的入度；</a:t>
            </a:r>
            <a:endParaRPr lang="zh-CN" altLang="en-US" sz="2100" dirty="0">
              <a:solidFill>
                <a:schemeClr val="tx1"/>
              </a:solidFill>
              <a:latin typeface="华文楷体" panose="02010600040101010101" pitchFamily="2" charset="-122"/>
              <a:ea typeface="华文楷体" panose="02010600040101010101" pitchFamily="2" charset="-122"/>
            </a:endParaRPr>
          </a:p>
          <a:p>
            <a:r>
              <a:rPr sz="2100" dirty="0">
                <a:solidFill>
                  <a:schemeClr val="tx1"/>
                </a:solidFill>
                <a:latin typeface="华文楷体" panose="02010600040101010101" pitchFamily="2" charset="-122"/>
                <a:ea typeface="华文楷体" panose="02010600040101010101" pitchFamily="2" charset="-122"/>
              </a:rPr>
              <a:t>2.</a:t>
            </a:r>
            <a:r>
              <a:rPr lang="zh-CN" altLang="en-US" sz="2100" dirty="0">
                <a:solidFill>
                  <a:schemeClr val="tx1"/>
                </a:solidFill>
                <a:latin typeface="华文楷体" panose="02010600040101010101" pitchFamily="2" charset="-122"/>
                <a:ea typeface="华文楷体" panose="02010600040101010101" pitchFamily="2" charset="-122"/>
              </a:rPr>
              <a:t>为了避免重复检测入度为</a:t>
            </a:r>
            <a:r>
              <a:rPr sz="2100" dirty="0">
                <a:solidFill>
                  <a:schemeClr val="tx1"/>
                </a:solidFill>
                <a:latin typeface="华文楷体" panose="02010600040101010101" pitchFamily="2" charset="-122"/>
                <a:ea typeface="华文楷体" panose="02010600040101010101" pitchFamily="2" charset="-122"/>
              </a:rPr>
              <a:t>0</a:t>
            </a:r>
            <a:r>
              <a:rPr lang="zh-CN" altLang="en-US" sz="2100" dirty="0">
                <a:solidFill>
                  <a:schemeClr val="tx1"/>
                </a:solidFill>
                <a:latin typeface="华文楷体" panose="02010600040101010101" pitchFamily="2" charset="-122"/>
                <a:ea typeface="华文楷体" panose="02010600040101010101" pitchFamily="2" charset="-122"/>
              </a:rPr>
              <a:t>的顶点，另设一栈暂存所有入度为</a:t>
            </a:r>
            <a:r>
              <a:rPr sz="2100" dirty="0">
                <a:solidFill>
                  <a:schemeClr val="tx1"/>
                </a:solidFill>
                <a:latin typeface="华文楷体" panose="02010600040101010101" pitchFamily="2" charset="-122"/>
                <a:ea typeface="华文楷体" panose="02010600040101010101" pitchFamily="2" charset="-122"/>
              </a:rPr>
              <a:t>0</a:t>
            </a:r>
            <a:r>
              <a:rPr lang="zh-CN" altLang="en-US" sz="2100" dirty="0">
                <a:solidFill>
                  <a:schemeClr val="tx1"/>
                </a:solidFill>
                <a:latin typeface="华文楷体" panose="02010600040101010101" pitchFamily="2" charset="-122"/>
                <a:ea typeface="华文楷体" panose="02010600040101010101" pitchFamily="2" charset="-122"/>
              </a:rPr>
              <a:t>的顶点；</a:t>
            </a:r>
            <a:endParaRPr lang="zh-CN" altLang="en-US" sz="2100" dirty="0">
              <a:solidFill>
                <a:schemeClr val="tx1"/>
              </a:solidFill>
              <a:latin typeface="华文楷体" panose="02010600040101010101" pitchFamily="2" charset="-122"/>
              <a:ea typeface="华文楷体" panose="02010600040101010101" pitchFamily="2" charset="-122"/>
            </a:endParaRPr>
          </a:p>
          <a:p>
            <a:r>
              <a:rPr sz="2100" dirty="0">
                <a:solidFill>
                  <a:schemeClr val="tx1"/>
                </a:solidFill>
                <a:latin typeface="华文楷体" panose="02010600040101010101" pitchFamily="2" charset="-122"/>
                <a:ea typeface="华文楷体" panose="02010600040101010101" pitchFamily="2" charset="-122"/>
              </a:rPr>
              <a:t>3.</a:t>
            </a:r>
            <a:r>
              <a:rPr lang="zh-CN" altLang="en-US" sz="2100" dirty="0">
                <a:solidFill>
                  <a:schemeClr val="tx1"/>
                </a:solidFill>
                <a:latin typeface="华文楷体" panose="02010600040101010101" pitchFamily="2" charset="-122"/>
                <a:ea typeface="华文楷体" panose="02010600040101010101" pitchFamily="2" charset="-122"/>
              </a:rPr>
              <a:t>在栈非空的情况下，栈顶元素</a:t>
            </a:r>
            <a:r>
              <a:rPr sz="2100" dirty="0">
                <a:solidFill>
                  <a:schemeClr val="tx1"/>
                </a:solidFill>
                <a:latin typeface="华文楷体" panose="02010600040101010101" pitchFamily="2" charset="-122"/>
                <a:ea typeface="华文楷体" panose="02010600040101010101" pitchFamily="2" charset="-122"/>
              </a:rPr>
              <a:t>C2</a:t>
            </a:r>
            <a:r>
              <a:rPr lang="zh-CN" altLang="en-US" sz="2100" dirty="0">
                <a:solidFill>
                  <a:schemeClr val="tx1"/>
                </a:solidFill>
                <a:latin typeface="华文楷体" panose="02010600040101010101" pitchFamily="2" charset="-122"/>
                <a:ea typeface="华文楷体" panose="02010600040101010101" pitchFamily="2" charset="-122"/>
              </a:rPr>
              <a:t>出栈，并输出；删除</a:t>
            </a:r>
            <a:r>
              <a:rPr sz="2100" dirty="0">
                <a:solidFill>
                  <a:schemeClr val="tx1"/>
                </a:solidFill>
                <a:latin typeface="华文楷体" panose="02010600040101010101" pitchFamily="2" charset="-122"/>
                <a:ea typeface="华文楷体" panose="02010600040101010101" pitchFamily="2" charset="-122"/>
              </a:rPr>
              <a:t>C2</a:t>
            </a:r>
            <a:r>
              <a:rPr lang="zh-CN" altLang="en-US" sz="2100" dirty="0">
                <a:solidFill>
                  <a:schemeClr val="tx1"/>
                </a:solidFill>
                <a:latin typeface="华文楷体" panose="02010600040101010101" pitchFamily="2" charset="-122"/>
                <a:ea typeface="华文楷体" panose="02010600040101010101" pitchFamily="2" charset="-122"/>
              </a:rPr>
              <a:t>发出的弧，让</a:t>
            </a:r>
            <a:r>
              <a:rPr sz="2100" dirty="0">
                <a:solidFill>
                  <a:schemeClr val="tx1"/>
                </a:solidFill>
                <a:latin typeface="华文楷体" panose="02010600040101010101" pitchFamily="2" charset="-122"/>
                <a:ea typeface="华文楷体" panose="02010600040101010101" pitchFamily="2" charset="-122"/>
              </a:rPr>
              <a:t>C3</a:t>
            </a:r>
            <a:r>
              <a:rPr lang="zh-CN" altLang="en-US" sz="2100" dirty="0">
                <a:solidFill>
                  <a:schemeClr val="tx1"/>
                </a:solidFill>
                <a:latin typeface="华文楷体" panose="02010600040101010101" pitchFamily="2" charset="-122"/>
                <a:ea typeface="华文楷体" panose="02010600040101010101" pitchFamily="2" charset="-122"/>
              </a:rPr>
              <a:t>、</a:t>
            </a:r>
            <a:r>
              <a:rPr sz="2100" dirty="0">
                <a:solidFill>
                  <a:schemeClr val="tx1"/>
                </a:solidFill>
                <a:latin typeface="华文楷体" panose="02010600040101010101" pitchFamily="2" charset="-122"/>
                <a:ea typeface="华文楷体" panose="02010600040101010101" pitchFamily="2" charset="-122"/>
              </a:rPr>
              <a:t>C4</a:t>
            </a:r>
            <a:r>
              <a:rPr lang="zh-CN" altLang="en-US" sz="2100" dirty="0">
                <a:solidFill>
                  <a:schemeClr val="tx1"/>
                </a:solidFill>
                <a:latin typeface="华文楷体" panose="02010600040101010101" pitchFamily="2" charset="-122"/>
                <a:ea typeface="华文楷体" panose="02010600040101010101" pitchFamily="2" charset="-122"/>
              </a:rPr>
              <a:t>、</a:t>
            </a:r>
            <a:r>
              <a:rPr sz="2100" dirty="0">
                <a:solidFill>
                  <a:schemeClr val="tx1"/>
                </a:solidFill>
                <a:latin typeface="华文楷体" panose="02010600040101010101" pitchFamily="2" charset="-122"/>
                <a:ea typeface="华文楷体" panose="02010600040101010101" pitchFamily="2" charset="-122"/>
              </a:rPr>
              <a:t>C5</a:t>
            </a:r>
            <a:r>
              <a:rPr lang="zh-CN" altLang="en-US" sz="2100" dirty="0">
                <a:solidFill>
                  <a:schemeClr val="tx1"/>
                </a:solidFill>
                <a:latin typeface="华文楷体" panose="02010600040101010101" pitchFamily="2" charset="-122"/>
                <a:ea typeface="华文楷体" panose="02010600040101010101" pitchFamily="2" charset="-122"/>
              </a:rPr>
              <a:t>的入度减一，如为</a:t>
            </a:r>
            <a:r>
              <a:rPr sz="2100" dirty="0">
                <a:solidFill>
                  <a:schemeClr val="tx1"/>
                </a:solidFill>
                <a:latin typeface="华文楷体" panose="02010600040101010101" pitchFamily="2" charset="-122"/>
                <a:ea typeface="华文楷体" panose="02010600040101010101" pitchFamily="2" charset="-122"/>
              </a:rPr>
              <a:t>0</a:t>
            </a:r>
            <a:r>
              <a:rPr lang="zh-CN" altLang="en-US" sz="2100" dirty="0">
                <a:solidFill>
                  <a:schemeClr val="tx1"/>
                </a:solidFill>
                <a:latin typeface="华文楷体" panose="02010600040101010101" pitchFamily="2" charset="-122"/>
                <a:ea typeface="华文楷体" panose="02010600040101010101" pitchFamily="2" charset="-122"/>
              </a:rPr>
              <a:t>，则入栈。</a:t>
            </a:r>
            <a:endParaRPr lang="zh-CN" altLang="en-US" sz="2100" dirty="0">
              <a:solidFill>
                <a:schemeClr val="tx1"/>
              </a:solidFill>
              <a:latin typeface="华文楷体" panose="02010600040101010101" pitchFamily="2" charset="-122"/>
              <a:ea typeface="华文楷体" panose="02010600040101010101" pitchFamily="2" charset="-122"/>
            </a:endParaRPr>
          </a:p>
          <a:p>
            <a:r>
              <a:rPr sz="2100" dirty="0">
                <a:solidFill>
                  <a:schemeClr val="tx1"/>
                </a:solidFill>
                <a:latin typeface="华文楷体" panose="02010600040101010101" pitchFamily="2" charset="-122"/>
                <a:ea typeface="华文楷体" panose="02010600040101010101" pitchFamily="2" charset="-122"/>
              </a:rPr>
              <a:t>4.</a:t>
            </a:r>
            <a:r>
              <a:rPr lang="zh-CN" altLang="en-US" sz="2100" dirty="0">
                <a:solidFill>
                  <a:schemeClr val="tx1"/>
                </a:solidFill>
                <a:latin typeface="华文楷体" panose="02010600040101010101" pitchFamily="2" charset="-122"/>
                <a:ea typeface="华文楷体" panose="02010600040101010101" pitchFamily="2" charset="-122"/>
              </a:rPr>
              <a:t>重复</a:t>
            </a:r>
            <a:r>
              <a:rPr sz="2100" dirty="0">
                <a:solidFill>
                  <a:schemeClr val="tx1"/>
                </a:solidFill>
                <a:latin typeface="华文楷体" panose="02010600040101010101" pitchFamily="2" charset="-122"/>
                <a:ea typeface="华文楷体" panose="02010600040101010101" pitchFamily="2" charset="-122"/>
              </a:rPr>
              <a:t>3</a:t>
            </a:r>
            <a:r>
              <a:rPr lang="zh-CN" altLang="en-US" sz="2100" dirty="0">
                <a:solidFill>
                  <a:schemeClr val="tx1"/>
                </a:solidFill>
                <a:latin typeface="华文楷体" panose="02010600040101010101" pitchFamily="2" charset="-122"/>
                <a:ea typeface="华文楷体" panose="02010600040101010101" pitchFamily="2" charset="-122"/>
              </a:rPr>
              <a:t>；判断是否成功？</a:t>
            </a:r>
            <a:endParaRPr lang="zh-CN" altLang="en-US" sz="2100" dirty="0">
              <a:solidFill>
                <a:schemeClr val="tx1"/>
              </a:solidFill>
              <a:latin typeface="华文楷体" panose="02010600040101010101" pitchFamily="2" charset="-122"/>
              <a:ea typeface="华文楷体" panose="02010600040101010101" pitchFamily="2" charset="-122"/>
            </a:endParaRPr>
          </a:p>
          <a:p>
            <a:endParaRPr lang="zh-CN" altLang="en-US" sz="2100" b="0" dirty="0">
              <a:solidFill>
                <a:schemeClr val="tx1"/>
              </a:solidFill>
              <a:latin typeface="华文楷体" panose="02010600040101010101" pitchFamily="2" charset="-122"/>
              <a:ea typeface="华文楷体" panose="02010600040101010101" pitchFamily="2" charset="-122"/>
            </a:endParaRPr>
          </a:p>
        </p:txBody>
      </p:sp>
      <p:sp>
        <p:nvSpPr>
          <p:cNvPr id="3" name="标题 2"/>
          <p:cNvSpPr>
            <a:spLocks noGrp="1"/>
          </p:cNvSpPr>
          <p:nvPr>
            <p:ph type="title"/>
          </p:nvPr>
        </p:nvSpPr>
        <p:spPr>
          <a:xfrm>
            <a:off x="746300" y="176980"/>
            <a:ext cx="3096197" cy="248285"/>
          </a:xfrm>
        </p:spPr>
        <p:txBody>
          <a:bodyPr/>
          <a:lstStyle/>
          <a:p>
            <a:r>
              <a:rPr lang="en-US" altLang="zh-CN" dirty="0">
                <a:solidFill>
                  <a:srgbClr val="002060"/>
                </a:solidFill>
              </a:rPr>
              <a:t>7.5 </a:t>
            </a:r>
            <a:r>
              <a:rPr lang="zh-CN" altLang="en-US" dirty="0">
                <a:solidFill>
                  <a:srgbClr val="002060"/>
                </a:solidFill>
              </a:rPr>
              <a:t>有向无环图的应用</a:t>
            </a:r>
            <a:endParaRPr lang="zh-CN" altLang="en-US" kern="1200" dirty="0">
              <a:solidFill>
                <a:srgbClr val="000066"/>
              </a:solidFill>
              <a:cs typeface="+mj-cs"/>
            </a:endParaRPr>
          </a:p>
        </p:txBody>
      </p:sp>
      <p:pic>
        <p:nvPicPr>
          <p:cNvPr id="69634" name="Picture 4"/>
          <p:cNvPicPr>
            <a:picLocks noChangeAspect="1"/>
          </p:cNvPicPr>
          <p:nvPr/>
        </p:nvPicPr>
        <p:blipFill>
          <a:blip r:embed="rId1" cstate="print"/>
          <a:stretch>
            <a:fillRect/>
          </a:stretch>
        </p:blipFill>
        <p:spPr>
          <a:xfrm>
            <a:off x="4881245" y="425450"/>
            <a:ext cx="3717925" cy="2087245"/>
          </a:xfrm>
          <a:prstGeom prst="rect">
            <a:avLst/>
          </a:prstGeom>
          <a:noFill/>
          <a:ln w="9525">
            <a:noFill/>
          </a:ln>
        </p:spPr>
      </p:pic>
      <p:pic>
        <p:nvPicPr>
          <p:cNvPr id="4" name="图片 3"/>
          <p:cNvPicPr>
            <a:picLocks noChangeAspect="1"/>
          </p:cNvPicPr>
          <p:nvPr/>
        </p:nvPicPr>
        <p:blipFill>
          <a:blip r:embed="rId2" cstate="print"/>
          <a:srcRect r="2312" b="986"/>
          <a:stretch>
            <a:fillRect/>
          </a:stretch>
        </p:blipFill>
        <p:spPr>
          <a:xfrm>
            <a:off x="4881245" y="2205990"/>
            <a:ext cx="1180465" cy="2806700"/>
          </a:xfrm>
          <a:prstGeom prst="rect">
            <a:avLst/>
          </a:prstGeom>
        </p:spPr>
      </p:pic>
      <p:pic>
        <p:nvPicPr>
          <p:cNvPr id="5" name="图片 4"/>
          <p:cNvPicPr>
            <a:picLocks noChangeAspect="1"/>
          </p:cNvPicPr>
          <p:nvPr/>
        </p:nvPicPr>
        <p:blipFill>
          <a:blip r:embed="rId3" cstate="print"/>
          <a:stretch>
            <a:fillRect/>
          </a:stretch>
        </p:blipFill>
        <p:spPr>
          <a:xfrm>
            <a:off x="6901815" y="3157220"/>
            <a:ext cx="1249045" cy="1485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fade">
                                      <p:cBhvr>
                                        <p:cTn id="28" dur="500"/>
                                        <p:tgtEl>
                                          <p:spTgt spid="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5686425" y="4499610"/>
            <a:ext cx="400685" cy="245745"/>
          </a:xfrm>
          <a:prstGeom prst="rect">
            <a:avLst/>
          </a:prstGeom>
          <a:solidFill>
            <a:schemeClr val="accent1">
              <a:lumMod val="40000"/>
              <a:lumOff val="60000"/>
            </a:schemeClr>
          </a:solidFill>
        </p:spPr>
        <p:txBody>
          <a:bodyPr wrap="square" tIns="0" bIns="0" rtlCol="0">
            <a:spAutoFit/>
          </a:bodyPr>
          <a:lstStyle/>
          <a:p>
            <a:r>
              <a:rPr lang="en-US" altLang="zh-CN" sz="1600" b="1"/>
              <a:t>C9</a:t>
            </a:r>
            <a:endParaRPr lang="en-US" altLang="zh-CN" sz="1600" b="1"/>
          </a:p>
        </p:txBody>
      </p:sp>
      <p:sp>
        <p:nvSpPr>
          <p:cNvPr id="24" name="文本框 23"/>
          <p:cNvSpPr txBox="1"/>
          <p:nvPr/>
        </p:nvSpPr>
        <p:spPr>
          <a:xfrm>
            <a:off x="5686425" y="4044315"/>
            <a:ext cx="400685" cy="245745"/>
          </a:xfrm>
          <a:prstGeom prst="rect">
            <a:avLst/>
          </a:prstGeom>
          <a:solidFill>
            <a:schemeClr val="accent1">
              <a:lumMod val="40000"/>
              <a:lumOff val="60000"/>
            </a:schemeClr>
          </a:solidFill>
        </p:spPr>
        <p:txBody>
          <a:bodyPr wrap="square" tIns="0" bIns="0" rtlCol="0">
            <a:spAutoFit/>
          </a:bodyPr>
          <a:lstStyle/>
          <a:p>
            <a:r>
              <a:rPr lang="en-US" altLang="zh-CN" sz="1600" b="1"/>
              <a:t>C3</a:t>
            </a:r>
            <a:endParaRPr lang="en-US" altLang="zh-CN" sz="1600" b="1"/>
          </a:p>
        </p:txBody>
      </p:sp>
      <p:sp>
        <p:nvSpPr>
          <p:cNvPr id="25" name="文本框 24"/>
          <p:cNvSpPr txBox="1"/>
          <p:nvPr/>
        </p:nvSpPr>
        <p:spPr>
          <a:xfrm>
            <a:off x="5708650" y="4094480"/>
            <a:ext cx="400685" cy="245745"/>
          </a:xfrm>
          <a:prstGeom prst="rect">
            <a:avLst/>
          </a:prstGeom>
          <a:solidFill>
            <a:schemeClr val="accent1">
              <a:lumMod val="40000"/>
              <a:lumOff val="60000"/>
            </a:schemeClr>
          </a:solidFill>
        </p:spPr>
        <p:txBody>
          <a:bodyPr wrap="square" tIns="0" bIns="0" rtlCol="0">
            <a:spAutoFit/>
          </a:bodyPr>
          <a:lstStyle/>
          <a:p>
            <a:r>
              <a:rPr lang="en-US" altLang="zh-CN" sz="1600" b="1"/>
              <a:t>C2</a:t>
            </a:r>
            <a:endParaRPr lang="en-US" altLang="zh-CN" sz="1600" b="1"/>
          </a:p>
        </p:txBody>
      </p:sp>
      <p:sp>
        <p:nvSpPr>
          <p:cNvPr id="3" name="标题 2"/>
          <p:cNvSpPr>
            <a:spLocks noGrp="1"/>
          </p:cNvSpPr>
          <p:nvPr>
            <p:ph type="title"/>
          </p:nvPr>
        </p:nvSpPr>
        <p:spPr>
          <a:xfrm>
            <a:off x="746300" y="176980"/>
            <a:ext cx="3096197" cy="248285"/>
          </a:xfrm>
        </p:spPr>
        <p:txBody>
          <a:bodyPr/>
          <a:lstStyle/>
          <a:p>
            <a:r>
              <a:rPr lang="en-US" altLang="zh-CN" dirty="0">
                <a:solidFill>
                  <a:srgbClr val="002060"/>
                </a:solidFill>
              </a:rPr>
              <a:t>7.5 </a:t>
            </a:r>
            <a:r>
              <a:rPr lang="zh-CN" altLang="en-US" dirty="0">
                <a:solidFill>
                  <a:srgbClr val="002060"/>
                </a:solidFill>
              </a:rPr>
              <a:t>有向无环图的应用</a:t>
            </a:r>
            <a:endParaRPr lang="zh-CN" altLang="en-US" kern="1200" dirty="0">
              <a:solidFill>
                <a:srgbClr val="000066"/>
              </a:solidFill>
              <a:cs typeface="+mj-cs"/>
            </a:endParaRPr>
          </a:p>
        </p:txBody>
      </p:sp>
      <p:pic>
        <p:nvPicPr>
          <p:cNvPr id="69634" name="Picture 4"/>
          <p:cNvPicPr>
            <a:picLocks noChangeAspect="1"/>
          </p:cNvPicPr>
          <p:nvPr/>
        </p:nvPicPr>
        <p:blipFill>
          <a:blip r:embed="rId1" cstate="print"/>
          <a:stretch>
            <a:fillRect/>
          </a:stretch>
        </p:blipFill>
        <p:spPr>
          <a:xfrm>
            <a:off x="234950" y="557530"/>
            <a:ext cx="3717925" cy="2087245"/>
          </a:xfrm>
          <a:prstGeom prst="rect">
            <a:avLst/>
          </a:prstGeom>
          <a:noFill/>
          <a:ln w="9525">
            <a:noFill/>
          </a:ln>
        </p:spPr>
      </p:pic>
      <p:pic>
        <p:nvPicPr>
          <p:cNvPr id="4" name="图片 3"/>
          <p:cNvPicPr>
            <a:picLocks noChangeAspect="1"/>
          </p:cNvPicPr>
          <p:nvPr/>
        </p:nvPicPr>
        <p:blipFill>
          <a:blip r:embed="rId2" cstate="print"/>
          <a:srcRect r="2312" b="986"/>
          <a:stretch>
            <a:fillRect/>
          </a:stretch>
        </p:blipFill>
        <p:spPr>
          <a:xfrm>
            <a:off x="7134225" y="1836420"/>
            <a:ext cx="1180465" cy="2806700"/>
          </a:xfrm>
          <a:prstGeom prst="rect">
            <a:avLst/>
          </a:prstGeom>
        </p:spPr>
      </p:pic>
      <p:graphicFrame>
        <p:nvGraphicFramePr>
          <p:cNvPr id="6" name="对象 5"/>
          <p:cNvGraphicFramePr/>
          <p:nvPr/>
        </p:nvGraphicFramePr>
        <p:xfrm>
          <a:off x="4258944" y="177165"/>
          <a:ext cx="4008755" cy="2616835"/>
        </p:xfrm>
        <a:graphic>
          <a:graphicData uri="http://schemas.openxmlformats.org/presentationml/2006/ole">
            <mc:AlternateContent xmlns:mc="http://schemas.openxmlformats.org/markup-compatibility/2006">
              <mc:Choice xmlns:v="urn:schemas-microsoft-com:vml" Requires="v">
                <p:oleObj spid="_x0000_s1069" name="Visio" r:id="rId3" imgW="5854700" imgH="4445000" progId="Visio.Drawing.11">
                  <p:embed/>
                </p:oleObj>
              </mc:Choice>
              <mc:Fallback>
                <p:oleObj name="Visio" r:id="rId3" imgW="5854700" imgH="4445000" progId="Visio.Drawing.11">
                  <p:embed/>
                  <p:pic>
                    <p:nvPicPr>
                      <p:cNvPr id="0" name="Picture 1" descr="image1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8944" y="177165"/>
                        <a:ext cx="4008755" cy="26168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内容占位符 7"/>
          <p:cNvSpPr>
            <a:spLocks noGrp="1"/>
          </p:cNvSpPr>
          <p:nvPr>
            <p:ph idx="1"/>
          </p:nvPr>
        </p:nvSpPr>
        <p:spPr>
          <a:xfrm>
            <a:off x="234950" y="2808605"/>
            <a:ext cx="4721225" cy="554990"/>
          </a:xfrm>
        </p:spPr>
        <p:txBody>
          <a:bodyPr/>
          <a:lstStyle/>
          <a:p>
            <a:r>
              <a:rPr lang="zh-CN" altLang="en-US" dirty="0"/>
              <a:t>拓扑排序序列为：</a:t>
            </a:r>
            <a:endParaRPr lang="zh-CN" altLang="en-US" dirty="0"/>
          </a:p>
          <a:p>
            <a:endParaRPr dirty="0"/>
          </a:p>
        </p:txBody>
      </p:sp>
      <p:sp>
        <p:nvSpPr>
          <p:cNvPr id="9" name="文本框 8"/>
          <p:cNvSpPr txBox="1"/>
          <p:nvPr/>
        </p:nvSpPr>
        <p:spPr>
          <a:xfrm>
            <a:off x="8028305" y="2803525"/>
            <a:ext cx="286385" cy="245745"/>
          </a:xfrm>
          <a:prstGeom prst="rect">
            <a:avLst/>
          </a:prstGeom>
          <a:solidFill>
            <a:schemeClr val="accent1">
              <a:lumMod val="40000"/>
              <a:lumOff val="60000"/>
            </a:schemeClr>
          </a:solidFill>
        </p:spPr>
        <p:txBody>
          <a:bodyPr wrap="square" tIns="0" bIns="0" rtlCol="0">
            <a:spAutoFit/>
          </a:bodyPr>
          <a:lstStyle/>
          <a:p>
            <a:r>
              <a:rPr lang="en-US" altLang="zh-CN" sz="1600" b="1"/>
              <a:t>1</a:t>
            </a:r>
            <a:endParaRPr lang="en-US" altLang="zh-CN" sz="1600" b="1"/>
          </a:p>
        </p:txBody>
      </p:sp>
      <p:sp>
        <p:nvSpPr>
          <p:cNvPr id="11" name="文本框 10"/>
          <p:cNvSpPr txBox="1"/>
          <p:nvPr/>
        </p:nvSpPr>
        <p:spPr>
          <a:xfrm>
            <a:off x="8028305" y="3049270"/>
            <a:ext cx="286385" cy="245745"/>
          </a:xfrm>
          <a:prstGeom prst="rect">
            <a:avLst/>
          </a:prstGeom>
          <a:solidFill>
            <a:schemeClr val="accent1">
              <a:lumMod val="40000"/>
              <a:lumOff val="60000"/>
            </a:schemeClr>
          </a:solidFill>
        </p:spPr>
        <p:txBody>
          <a:bodyPr wrap="square" tIns="0" bIns="0" rtlCol="0">
            <a:spAutoFit/>
          </a:bodyPr>
          <a:lstStyle/>
          <a:p>
            <a:r>
              <a:rPr lang="en-US" altLang="zh-CN" sz="1600" b="1"/>
              <a:t>1</a:t>
            </a:r>
            <a:endParaRPr lang="en-US" altLang="zh-CN" sz="1600" b="1"/>
          </a:p>
        </p:txBody>
      </p:sp>
      <p:sp>
        <p:nvSpPr>
          <p:cNvPr id="12" name="文本框 11"/>
          <p:cNvSpPr txBox="1"/>
          <p:nvPr/>
        </p:nvSpPr>
        <p:spPr>
          <a:xfrm>
            <a:off x="8028305" y="3300095"/>
            <a:ext cx="286385" cy="245745"/>
          </a:xfrm>
          <a:prstGeom prst="rect">
            <a:avLst/>
          </a:prstGeom>
          <a:solidFill>
            <a:schemeClr val="accent1">
              <a:lumMod val="40000"/>
              <a:lumOff val="60000"/>
            </a:schemeClr>
          </a:solidFill>
        </p:spPr>
        <p:txBody>
          <a:bodyPr wrap="square" tIns="0" bIns="0" rtlCol="0">
            <a:spAutoFit/>
          </a:bodyPr>
          <a:lstStyle/>
          <a:p>
            <a:r>
              <a:rPr lang="en-US" altLang="zh-CN" sz="1600" b="1"/>
              <a:t>0</a:t>
            </a:r>
            <a:endParaRPr lang="en-US" altLang="zh-CN" sz="1600" b="1"/>
          </a:p>
        </p:txBody>
      </p:sp>
      <p:sp>
        <p:nvSpPr>
          <p:cNvPr id="13" name="文本框 12"/>
          <p:cNvSpPr txBox="1"/>
          <p:nvPr/>
        </p:nvSpPr>
        <p:spPr>
          <a:xfrm>
            <a:off x="5686425" y="4044315"/>
            <a:ext cx="400685" cy="245745"/>
          </a:xfrm>
          <a:prstGeom prst="rect">
            <a:avLst/>
          </a:prstGeom>
          <a:solidFill>
            <a:schemeClr val="accent1">
              <a:lumMod val="40000"/>
              <a:lumOff val="60000"/>
            </a:schemeClr>
          </a:solidFill>
        </p:spPr>
        <p:txBody>
          <a:bodyPr wrap="square" tIns="0" bIns="0" rtlCol="0">
            <a:spAutoFit/>
          </a:bodyPr>
          <a:lstStyle/>
          <a:p>
            <a:r>
              <a:rPr lang="en-US" altLang="zh-CN" sz="1600" b="1"/>
              <a:t>C5</a:t>
            </a:r>
            <a:endParaRPr lang="en-US" altLang="zh-CN" sz="1600" b="1"/>
          </a:p>
        </p:txBody>
      </p:sp>
      <p:sp>
        <p:nvSpPr>
          <p:cNvPr id="14" name="文本框 13"/>
          <p:cNvSpPr txBox="1"/>
          <p:nvPr/>
        </p:nvSpPr>
        <p:spPr>
          <a:xfrm>
            <a:off x="8028305" y="3602990"/>
            <a:ext cx="286385" cy="245745"/>
          </a:xfrm>
          <a:prstGeom prst="rect">
            <a:avLst/>
          </a:prstGeom>
          <a:solidFill>
            <a:schemeClr val="accent1">
              <a:lumMod val="40000"/>
              <a:lumOff val="60000"/>
            </a:schemeClr>
          </a:solidFill>
        </p:spPr>
        <p:txBody>
          <a:bodyPr wrap="square" tIns="0" bIns="0" rtlCol="0">
            <a:spAutoFit/>
          </a:bodyPr>
          <a:lstStyle/>
          <a:p>
            <a:r>
              <a:rPr lang="en-US" altLang="zh-CN" sz="1600" b="1"/>
              <a:t>1</a:t>
            </a:r>
            <a:endParaRPr lang="en-US" altLang="zh-CN" sz="1600" b="1"/>
          </a:p>
        </p:txBody>
      </p:sp>
      <p:sp>
        <p:nvSpPr>
          <p:cNvPr id="2" name="文本框 1"/>
          <p:cNvSpPr txBox="1"/>
          <p:nvPr/>
        </p:nvSpPr>
        <p:spPr>
          <a:xfrm>
            <a:off x="5686425" y="4535805"/>
            <a:ext cx="400685" cy="245745"/>
          </a:xfrm>
          <a:prstGeom prst="rect">
            <a:avLst/>
          </a:prstGeom>
          <a:solidFill>
            <a:schemeClr val="accent1">
              <a:lumMod val="40000"/>
              <a:lumOff val="60000"/>
            </a:schemeClr>
          </a:solidFill>
        </p:spPr>
        <p:txBody>
          <a:bodyPr wrap="square" tIns="0" bIns="0" rtlCol="0">
            <a:spAutoFit/>
          </a:bodyPr>
          <a:lstStyle/>
          <a:p>
            <a:r>
              <a:rPr lang="en-US" altLang="zh-CN" sz="1600" b="1"/>
              <a:t>C1</a:t>
            </a:r>
            <a:endParaRPr lang="en-US" altLang="zh-CN" sz="1600" b="1"/>
          </a:p>
        </p:txBody>
      </p:sp>
      <p:sp>
        <p:nvSpPr>
          <p:cNvPr id="10" name="文本框 9"/>
          <p:cNvSpPr txBox="1"/>
          <p:nvPr/>
        </p:nvSpPr>
        <p:spPr>
          <a:xfrm>
            <a:off x="5708650" y="4044315"/>
            <a:ext cx="400685" cy="245745"/>
          </a:xfrm>
          <a:prstGeom prst="rect">
            <a:avLst/>
          </a:prstGeom>
          <a:solidFill>
            <a:schemeClr val="accent1">
              <a:lumMod val="40000"/>
              <a:lumOff val="60000"/>
            </a:schemeClr>
          </a:solidFill>
        </p:spPr>
        <p:txBody>
          <a:bodyPr wrap="square" tIns="0" bIns="0" rtlCol="0">
            <a:spAutoFit/>
          </a:bodyPr>
          <a:lstStyle/>
          <a:p>
            <a:r>
              <a:rPr lang="en-US" altLang="zh-CN" sz="1600" b="1"/>
              <a:t>C6</a:t>
            </a:r>
            <a:endParaRPr lang="en-US" altLang="zh-CN" sz="1600" b="1"/>
          </a:p>
        </p:txBody>
      </p:sp>
      <p:sp>
        <p:nvSpPr>
          <p:cNvPr id="23" name="文本框 22"/>
          <p:cNvSpPr txBox="1"/>
          <p:nvPr/>
        </p:nvSpPr>
        <p:spPr>
          <a:xfrm>
            <a:off x="5686425" y="4044315"/>
            <a:ext cx="400685" cy="245745"/>
          </a:xfrm>
          <a:prstGeom prst="rect">
            <a:avLst/>
          </a:prstGeom>
          <a:solidFill>
            <a:schemeClr val="accent1">
              <a:lumMod val="40000"/>
              <a:lumOff val="60000"/>
            </a:schemeClr>
          </a:solidFill>
        </p:spPr>
        <p:txBody>
          <a:bodyPr wrap="square" tIns="0" bIns="0" rtlCol="0">
            <a:spAutoFit/>
          </a:bodyPr>
          <a:lstStyle/>
          <a:p>
            <a:r>
              <a:rPr lang="en-US" altLang="zh-CN" sz="1600" b="1"/>
              <a:t>C4</a:t>
            </a:r>
            <a:endParaRPr lang="en-US" altLang="zh-CN" sz="1600" b="1"/>
          </a:p>
        </p:txBody>
      </p:sp>
      <p:sp>
        <p:nvSpPr>
          <p:cNvPr id="26" name="文本框 25"/>
          <p:cNvSpPr txBox="1"/>
          <p:nvPr/>
        </p:nvSpPr>
        <p:spPr>
          <a:xfrm>
            <a:off x="5708650" y="4499610"/>
            <a:ext cx="400685" cy="245745"/>
          </a:xfrm>
          <a:prstGeom prst="rect">
            <a:avLst/>
          </a:prstGeom>
          <a:solidFill>
            <a:schemeClr val="accent1">
              <a:lumMod val="40000"/>
              <a:lumOff val="60000"/>
            </a:schemeClr>
          </a:solidFill>
        </p:spPr>
        <p:txBody>
          <a:bodyPr wrap="square" tIns="0" bIns="0" rtlCol="0">
            <a:spAutoFit/>
          </a:bodyPr>
          <a:lstStyle/>
          <a:p>
            <a:r>
              <a:rPr lang="en-US" altLang="zh-CN" sz="1600" b="1"/>
              <a:t>C7</a:t>
            </a:r>
            <a:endParaRPr lang="en-US" altLang="zh-CN" sz="1600" b="1"/>
          </a:p>
        </p:txBody>
      </p:sp>
      <p:sp>
        <p:nvSpPr>
          <p:cNvPr id="27" name="文本框 26"/>
          <p:cNvSpPr txBox="1"/>
          <p:nvPr/>
        </p:nvSpPr>
        <p:spPr>
          <a:xfrm>
            <a:off x="5589270" y="4535805"/>
            <a:ext cx="400685" cy="245745"/>
          </a:xfrm>
          <a:prstGeom prst="rect">
            <a:avLst/>
          </a:prstGeom>
          <a:solidFill>
            <a:schemeClr val="accent1">
              <a:lumMod val="40000"/>
              <a:lumOff val="60000"/>
            </a:schemeClr>
          </a:solidFill>
        </p:spPr>
        <p:txBody>
          <a:bodyPr wrap="square" tIns="0" bIns="0" rtlCol="0">
            <a:spAutoFit/>
          </a:bodyPr>
          <a:lstStyle/>
          <a:p>
            <a:r>
              <a:rPr lang="en-US" altLang="zh-CN" sz="1600" b="1"/>
              <a:t>C8</a:t>
            </a:r>
            <a:endParaRPr lang="en-US" altLang="zh-CN" sz="1600" b="1"/>
          </a:p>
        </p:txBody>
      </p:sp>
      <p:grpSp>
        <p:nvGrpSpPr>
          <p:cNvPr id="34" name="组合 33"/>
          <p:cNvGrpSpPr/>
          <p:nvPr/>
        </p:nvGrpSpPr>
        <p:grpSpPr>
          <a:xfrm>
            <a:off x="5442585" y="3049270"/>
            <a:ext cx="917575" cy="1766570"/>
            <a:chOff x="8571" y="4802"/>
            <a:chExt cx="1445" cy="2782"/>
          </a:xfrm>
        </p:grpSpPr>
        <p:sp>
          <p:nvSpPr>
            <p:cNvPr id="29" name="矩形 28"/>
            <p:cNvSpPr/>
            <p:nvPr/>
          </p:nvSpPr>
          <p:spPr>
            <a:xfrm>
              <a:off x="8571" y="4802"/>
              <a:ext cx="1399" cy="27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8594" y="6893"/>
              <a:ext cx="14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9" idx="1"/>
              <a:endCxn id="29" idx="3"/>
            </p:cNvCxnSpPr>
            <p:nvPr/>
          </p:nvCxnSpPr>
          <p:spPr>
            <a:xfrm>
              <a:off x="8571" y="6194"/>
              <a:ext cx="13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594" y="5453"/>
              <a:ext cx="14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a:off x="561975" y="3552825"/>
            <a:ext cx="400685" cy="245745"/>
          </a:xfrm>
          <a:prstGeom prst="rect">
            <a:avLst/>
          </a:prstGeom>
          <a:solidFill>
            <a:schemeClr val="accent1">
              <a:lumMod val="40000"/>
              <a:lumOff val="60000"/>
            </a:schemeClr>
          </a:solidFill>
        </p:spPr>
        <p:txBody>
          <a:bodyPr wrap="square" tIns="0" bIns="0" rtlCol="0">
            <a:spAutoFit/>
          </a:bodyPr>
          <a:lstStyle/>
          <a:p>
            <a:r>
              <a:rPr lang="en-US" altLang="zh-CN" sz="1600" b="1"/>
              <a:t>C2</a:t>
            </a:r>
            <a:endParaRPr lang="en-US" altLang="zh-CN" sz="1600" b="1"/>
          </a:p>
        </p:txBody>
      </p:sp>
      <p:sp>
        <p:nvSpPr>
          <p:cNvPr id="35" name="文本框 34"/>
          <p:cNvSpPr txBox="1"/>
          <p:nvPr/>
        </p:nvSpPr>
        <p:spPr>
          <a:xfrm>
            <a:off x="1229995" y="3552825"/>
            <a:ext cx="400685" cy="245745"/>
          </a:xfrm>
          <a:prstGeom prst="rect">
            <a:avLst/>
          </a:prstGeom>
          <a:solidFill>
            <a:schemeClr val="accent1">
              <a:lumMod val="40000"/>
              <a:lumOff val="60000"/>
            </a:schemeClr>
          </a:solidFill>
        </p:spPr>
        <p:txBody>
          <a:bodyPr wrap="square" tIns="0" bIns="0" rtlCol="0">
            <a:spAutoFit/>
          </a:bodyPr>
          <a:lstStyle/>
          <a:p>
            <a:r>
              <a:rPr lang="en-US" altLang="zh-CN" sz="1600" b="1"/>
              <a:t>C5</a:t>
            </a:r>
            <a:endParaRPr lang="en-US" altLang="zh-CN" sz="1600" b="1"/>
          </a:p>
        </p:txBody>
      </p:sp>
      <p:sp>
        <p:nvSpPr>
          <p:cNvPr id="36" name="文本框 35"/>
          <p:cNvSpPr txBox="1"/>
          <p:nvPr/>
        </p:nvSpPr>
        <p:spPr>
          <a:xfrm>
            <a:off x="1893570" y="3545840"/>
            <a:ext cx="400685" cy="245745"/>
          </a:xfrm>
          <a:prstGeom prst="rect">
            <a:avLst/>
          </a:prstGeom>
          <a:solidFill>
            <a:schemeClr val="accent1">
              <a:lumMod val="40000"/>
              <a:lumOff val="60000"/>
            </a:schemeClr>
          </a:solidFill>
        </p:spPr>
        <p:txBody>
          <a:bodyPr wrap="square" tIns="0" bIns="0" rtlCol="0">
            <a:spAutoFit/>
          </a:bodyPr>
          <a:lstStyle/>
          <a:p>
            <a:r>
              <a:rPr lang="en-US" altLang="zh-CN" sz="1600" b="1"/>
              <a:t>C1</a:t>
            </a:r>
            <a:endParaRPr lang="en-US" altLang="zh-CN" sz="1600" b="1"/>
          </a:p>
        </p:txBody>
      </p:sp>
      <p:sp>
        <p:nvSpPr>
          <p:cNvPr id="37" name="文本框 36"/>
          <p:cNvSpPr txBox="1"/>
          <p:nvPr/>
        </p:nvSpPr>
        <p:spPr>
          <a:xfrm>
            <a:off x="8028305" y="4094480"/>
            <a:ext cx="286385" cy="245745"/>
          </a:xfrm>
          <a:prstGeom prst="rect">
            <a:avLst/>
          </a:prstGeom>
          <a:solidFill>
            <a:schemeClr val="accent1">
              <a:lumMod val="40000"/>
              <a:lumOff val="60000"/>
            </a:schemeClr>
          </a:solidFill>
        </p:spPr>
        <p:txBody>
          <a:bodyPr wrap="square" tIns="0" bIns="0" rtlCol="0">
            <a:spAutoFit/>
          </a:bodyPr>
          <a:lstStyle/>
          <a:p>
            <a:r>
              <a:rPr lang="en-US" altLang="zh-CN" sz="1600" b="1"/>
              <a:t>0</a:t>
            </a:r>
            <a:endParaRPr lang="en-US" altLang="zh-CN" sz="1600" b="1"/>
          </a:p>
        </p:txBody>
      </p:sp>
      <p:sp>
        <p:nvSpPr>
          <p:cNvPr id="38" name="文本框 37"/>
          <p:cNvSpPr txBox="1"/>
          <p:nvPr/>
        </p:nvSpPr>
        <p:spPr>
          <a:xfrm>
            <a:off x="8028305" y="2808605"/>
            <a:ext cx="286385" cy="245745"/>
          </a:xfrm>
          <a:prstGeom prst="rect">
            <a:avLst/>
          </a:prstGeom>
          <a:solidFill>
            <a:schemeClr val="accent1">
              <a:lumMod val="40000"/>
              <a:lumOff val="60000"/>
            </a:schemeClr>
          </a:solidFill>
        </p:spPr>
        <p:txBody>
          <a:bodyPr wrap="square" tIns="0" bIns="0" rtlCol="0">
            <a:spAutoFit/>
          </a:bodyPr>
          <a:lstStyle/>
          <a:p>
            <a:r>
              <a:rPr lang="en-US" altLang="zh-CN" sz="1600" b="1"/>
              <a:t>0</a:t>
            </a:r>
            <a:endParaRPr lang="en-US" altLang="zh-CN" sz="1600" b="1"/>
          </a:p>
        </p:txBody>
      </p:sp>
      <p:sp>
        <p:nvSpPr>
          <p:cNvPr id="39" name="文本框 38"/>
          <p:cNvSpPr txBox="1"/>
          <p:nvPr/>
        </p:nvSpPr>
        <p:spPr>
          <a:xfrm>
            <a:off x="2544445" y="3545840"/>
            <a:ext cx="400685" cy="245745"/>
          </a:xfrm>
          <a:prstGeom prst="rect">
            <a:avLst/>
          </a:prstGeom>
          <a:solidFill>
            <a:schemeClr val="accent1">
              <a:lumMod val="40000"/>
              <a:lumOff val="60000"/>
            </a:schemeClr>
          </a:solidFill>
        </p:spPr>
        <p:txBody>
          <a:bodyPr wrap="square" tIns="0" bIns="0" rtlCol="0">
            <a:spAutoFit/>
          </a:bodyPr>
          <a:lstStyle/>
          <a:p>
            <a:r>
              <a:rPr lang="en-US" altLang="zh-CN" sz="1600" b="1"/>
              <a:t>C3</a:t>
            </a:r>
            <a:endParaRPr lang="en-US" altLang="zh-CN" sz="1600" b="1"/>
          </a:p>
        </p:txBody>
      </p:sp>
      <p:sp>
        <p:nvSpPr>
          <p:cNvPr id="40" name="文本框 39"/>
          <p:cNvSpPr txBox="1"/>
          <p:nvPr/>
        </p:nvSpPr>
        <p:spPr>
          <a:xfrm>
            <a:off x="8028305" y="3054350"/>
            <a:ext cx="286385" cy="245745"/>
          </a:xfrm>
          <a:prstGeom prst="rect">
            <a:avLst/>
          </a:prstGeom>
          <a:solidFill>
            <a:schemeClr val="accent1">
              <a:lumMod val="40000"/>
              <a:lumOff val="60000"/>
            </a:schemeClr>
          </a:solidFill>
        </p:spPr>
        <p:txBody>
          <a:bodyPr wrap="square" tIns="0" bIns="0" rtlCol="0">
            <a:spAutoFit/>
          </a:bodyPr>
          <a:lstStyle/>
          <a:p>
            <a:r>
              <a:rPr lang="en-US" altLang="zh-CN" sz="1600" b="1"/>
              <a:t>0</a:t>
            </a:r>
            <a:endParaRPr lang="en-US" altLang="zh-CN" sz="1600" b="1"/>
          </a:p>
        </p:txBody>
      </p:sp>
      <p:sp>
        <p:nvSpPr>
          <p:cNvPr id="41" name="文本框 40"/>
          <p:cNvSpPr txBox="1"/>
          <p:nvPr/>
        </p:nvSpPr>
        <p:spPr>
          <a:xfrm>
            <a:off x="3230245" y="3552825"/>
            <a:ext cx="400685" cy="245745"/>
          </a:xfrm>
          <a:prstGeom prst="rect">
            <a:avLst/>
          </a:prstGeom>
          <a:solidFill>
            <a:schemeClr val="accent1">
              <a:lumMod val="40000"/>
              <a:lumOff val="60000"/>
            </a:schemeClr>
          </a:solidFill>
        </p:spPr>
        <p:txBody>
          <a:bodyPr wrap="square" tIns="0" bIns="0" rtlCol="0">
            <a:spAutoFit/>
          </a:bodyPr>
          <a:lstStyle/>
          <a:p>
            <a:r>
              <a:rPr lang="en-US" altLang="zh-CN" sz="1600" b="1"/>
              <a:t>C4</a:t>
            </a:r>
            <a:endParaRPr lang="en-US" altLang="zh-CN" sz="1600" b="1"/>
          </a:p>
        </p:txBody>
      </p:sp>
      <p:sp>
        <p:nvSpPr>
          <p:cNvPr id="42" name="文本框 41"/>
          <p:cNvSpPr txBox="1"/>
          <p:nvPr/>
        </p:nvSpPr>
        <p:spPr>
          <a:xfrm>
            <a:off x="8028305" y="3848735"/>
            <a:ext cx="286385" cy="245745"/>
          </a:xfrm>
          <a:prstGeom prst="rect">
            <a:avLst/>
          </a:prstGeom>
          <a:solidFill>
            <a:schemeClr val="accent1">
              <a:lumMod val="40000"/>
              <a:lumOff val="60000"/>
            </a:schemeClr>
          </a:solidFill>
        </p:spPr>
        <p:txBody>
          <a:bodyPr wrap="square" tIns="0" bIns="0" rtlCol="0">
            <a:spAutoFit/>
          </a:bodyPr>
          <a:lstStyle/>
          <a:p>
            <a:r>
              <a:rPr lang="en-US" altLang="zh-CN" sz="1600" b="1"/>
              <a:t>1</a:t>
            </a:r>
            <a:endParaRPr lang="en-US" altLang="zh-CN" sz="1600" b="1"/>
          </a:p>
        </p:txBody>
      </p:sp>
      <p:sp>
        <p:nvSpPr>
          <p:cNvPr id="43" name="文本框 42"/>
          <p:cNvSpPr txBox="1"/>
          <p:nvPr/>
        </p:nvSpPr>
        <p:spPr>
          <a:xfrm>
            <a:off x="8028305" y="3552825"/>
            <a:ext cx="286385" cy="245745"/>
          </a:xfrm>
          <a:prstGeom prst="rect">
            <a:avLst/>
          </a:prstGeom>
          <a:solidFill>
            <a:schemeClr val="accent1">
              <a:lumMod val="40000"/>
              <a:lumOff val="60000"/>
            </a:schemeClr>
          </a:solidFill>
        </p:spPr>
        <p:txBody>
          <a:bodyPr wrap="square" tIns="0" bIns="0" rtlCol="0">
            <a:spAutoFit/>
          </a:bodyPr>
          <a:lstStyle/>
          <a:p>
            <a:r>
              <a:rPr lang="en-US" altLang="zh-CN" sz="1600" b="1"/>
              <a:t>0</a:t>
            </a:r>
            <a:endParaRPr lang="en-US" altLang="zh-CN" sz="1600" b="1"/>
          </a:p>
        </p:txBody>
      </p:sp>
      <p:sp>
        <p:nvSpPr>
          <p:cNvPr id="44" name="文本框 43"/>
          <p:cNvSpPr txBox="1"/>
          <p:nvPr/>
        </p:nvSpPr>
        <p:spPr>
          <a:xfrm>
            <a:off x="3952875" y="3552825"/>
            <a:ext cx="400685" cy="245745"/>
          </a:xfrm>
          <a:prstGeom prst="rect">
            <a:avLst/>
          </a:prstGeom>
          <a:solidFill>
            <a:schemeClr val="accent1">
              <a:lumMod val="40000"/>
              <a:lumOff val="60000"/>
            </a:schemeClr>
          </a:solidFill>
        </p:spPr>
        <p:txBody>
          <a:bodyPr wrap="square" tIns="0" bIns="0" rtlCol="0">
            <a:spAutoFit/>
          </a:bodyPr>
          <a:lstStyle/>
          <a:p>
            <a:r>
              <a:rPr lang="en-US" altLang="zh-CN" sz="1600" b="1"/>
              <a:t>C6</a:t>
            </a:r>
            <a:endParaRPr lang="en-US" altLang="zh-CN" sz="1600" b="1"/>
          </a:p>
        </p:txBody>
      </p:sp>
      <p:sp>
        <p:nvSpPr>
          <p:cNvPr id="45" name="文本框 44"/>
          <p:cNvSpPr txBox="1"/>
          <p:nvPr/>
        </p:nvSpPr>
        <p:spPr>
          <a:xfrm>
            <a:off x="8028305" y="4397375"/>
            <a:ext cx="286385" cy="245745"/>
          </a:xfrm>
          <a:prstGeom prst="rect">
            <a:avLst/>
          </a:prstGeom>
          <a:solidFill>
            <a:schemeClr val="accent1">
              <a:lumMod val="40000"/>
              <a:lumOff val="60000"/>
            </a:schemeClr>
          </a:solidFill>
        </p:spPr>
        <p:txBody>
          <a:bodyPr wrap="square" tIns="0" bIns="0" rtlCol="0">
            <a:spAutoFit/>
          </a:bodyPr>
          <a:lstStyle/>
          <a:p>
            <a:r>
              <a:rPr lang="en-US" altLang="zh-CN" sz="1600" b="1"/>
              <a:t>0</a:t>
            </a:r>
            <a:endParaRPr lang="en-US" altLang="zh-CN" sz="1600" b="1"/>
          </a:p>
        </p:txBody>
      </p:sp>
      <p:sp>
        <p:nvSpPr>
          <p:cNvPr id="46" name="文本框 45"/>
          <p:cNvSpPr txBox="1"/>
          <p:nvPr/>
        </p:nvSpPr>
        <p:spPr>
          <a:xfrm>
            <a:off x="8028305" y="3848735"/>
            <a:ext cx="286385" cy="245745"/>
          </a:xfrm>
          <a:prstGeom prst="rect">
            <a:avLst/>
          </a:prstGeom>
          <a:solidFill>
            <a:schemeClr val="accent1">
              <a:lumMod val="40000"/>
              <a:lumOff val="60000"/>
            </a:schemeClr>
          </a:solidFill>
        </p:spPr>
        <p:txBody>
          <a:bodyPr wrap="square" tIns="0" bIns="0" rtlCol="0">
            <a:spAutoFit/>
          </a:bodyPr>
          <a:lstStyle/>
          <a:p>
            <a:r>
              <a:rPr lang="en-US" altLang="zh-CN" sz="1600" b="1"/>
              <a:t>0</a:t>
            </a:r>
            <a:endParaRPr lang="en-US" altLang="zh-CN" sz="1600" b="1"/>
          </a:p>
        </p:txBody>
      </p:sp>
      <p:sp>
        <p:nvSpPr>
          <p:cNvPr id="47" name="文本框 46"/>
          <p:cNvSpPr txBox="1"/>
          <p:nvPr/>
        </p:nvSpPr>
        <p:spPr>
          <a:xfrm>
            <a:off x="561975" y="4253865"/>
            <a:ext cx="400685" cy="245745"/>
          </a:xfrm>
          <a:prstGeom prst="rect">
            <a:avLst/>
          </a:prstGeom>
          <a:solidFill>
            <a:schemeClr val="accent1">
              <a:lumMod val="40000"/>
              <a:lumOff val="60000"/>
            </a:schemeClr>
          </a:solidFill>
        </p:spPr>
        <p:txBody>
          <a:bodyPr wrap="square" tIns="0" bIns="0" rtlCol="0">
            <a:spAutoFit/>
          </a:bodyPr>
          <a:lstStyle/>
          <a:p>
            <a:r>
              <a:rPr lang="en-US" altLang="zh-CN" sz="1600" b="1"/>
              <a:t>C9</a:t>
            </a:r>
            <a:endParaRPr lang="en-US" altLang="zh-CN" sz="1600" b="1"/>
          </a:p>
        </p:txBody>
      </p:sp>
      <p:sp>
        <p:nvSpPr>
          <p:cNvPr id="48" name="文本框 47"/>
          <p:cNvSpPr txBox="1"/>
          <p:nvPr/>
        </p:nvSpPr>
        <p:spPr>
          <a:xfrm>
            <a:off x="1229995" y="4253865"/>
            <a:ext cx="400685" cy="245745"/>
          </a:xfrm>
          <a:prstGeom prst="rect">
            <a:avLst/>
          </a:prstGeom>
          <a:solidFill>
            <a:schemeClr val="accent1">
              <a:lumMod val="40000"/>
              <a:lumOff val="60000"/>
            </a:schemeClr>
          </a:solidFill>
        </p:spPr>
        <p:txBody>
          <a:bodyPr wrap="square" tIns="0" bIns="0" rtlCol="0">
            <a:spAutoFit/>
          </a:bodyPr>
          <a:lstStyle/>
          <a:p>
            <a:r>
              <a:rPr lang="en-US" altLang="zh-CN" sz="1600" b="1"/>
              <a:t>C7</a:t>
            </a:r>
            <a:endParaRPr lang="en-US" altLang="zh-CN" sz="1600" b="1"/>
          </a:p>
        </p:txBody>
      </p:sp>
      <p:sp>
        <p:nvSpPr>
          <p:cNvPr id="49" name="文本框 48"/>
          <p:cNvSpPr txBox="1"/>
          <p:nvPr/>
        </p:nvSpPr>
        <p:spPr>
          <a:xfrm>
            <a:off x="4555490" y="3545840"/>
            <a:ext cx="400685" cy="245745"/>
          </a:xfrm>
          <a:prstGeom prst="rect">
            <a:avLst/>
          </a:prstGeom>
          <a:solidFill>
            <a:schemeClr val="accent1">
              <a:lumMod val="40000"/>
              <a:lumOff val="60000"/>
            </a:schemeClr>
          </a:solidFill>
        </p:spPr>
        <p:txBody>
          <a:bodyPr wrap="square" tIns="0" bIns="0" rtlCol="0">
            <a:spAutoFit/>
          </a:bodyPr>
          <a:lstStyle/>
          <a:p>
            <a:r>
              <a:rPr lang="en-US" altLang="zh-CN" sz="1600" b="1"/>
              <a:t>C8</a:t>
            </a:r>
            <a:endParaRPr lang="en-US" altLang="zh-CN"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9634"/>
                                        </p:tgtEl>
                                        <p:attrNameLst>
                                          <p:attrName>style.visibility</p:attrName>
                                        </p:attrNameLst>
                                      </p:cBhvr>
                                      <p:to>
                                        <p:strVal val="visible"/>
                                      </p:to>
                                    </p:set>
                                    <p:animEffect transition="in" filter="blinds(horizontal)">
                                      <p:cBhvr>
                                        <p:cTn id="7" dur="500"/>
                                        <p:tgtEl>
                                          <p:spTgt spid="6963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500" fill="hold"/>
                                        <p:tgtEl>
                                          <p:spTgt spid="34"/>
                                        </p:tgtEl>
                                        <p:attrNameLst>
                                          <p:attrName>ppt_x</p:attrName>
                                        </p:attrNameLst>
                                      </p:cBhvr>
                                      <p:tavLst>
                                        <p:tav tm="0">
                                          <p:val>
                                            <p:strVal val="#ppt_x"/>
                                          </p:val>
                                        </p:tav>
                                        <p:tav tm="100000">
                                          <p:val>
                                            <p:strVal val="#ppt_x"/>
                                          </p:val>
                                        </p:tav>
                                      </p:tavLst>
                                    </p:anim>
                                    <p:anim calcmode="lin" valueType="num">
                                      <p:cBhvr additive="base">
                                        <p:cTn id="2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blinds(horizontal)">
                                      <p:cBhvr>
                                        <p:cTn id="28" dur="500"/>
                                        <p:tgtEl>
                                          <p:spTgt spid="8">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 presetClass="exit" presetSubtype="10" fill="hold" grpId="1" nodeType="clickEffect">
                                  <p:stCondLst>
                                    <p:cond delay="0"/>
                                  </p:stCondLst>
                                  <p:childTnLst>
                                    <p:animEffect transition="out" filter="blinds(horizontal)">
                                      <p:cBhvr>
                                        <p:cTn id="44" dur="500"/>
                                        <p:tgtEl>
                                          <p:spTgt spid="25"/>
                                        </p:tgtEl>
                                      </p:cBhvr>
                                    </p:animEffect>
                                    <p:set>
                                      <p:cBhvr>
                                        <p:cTn id="45" dur="1" fill="hold">
                                          <p:stCondLst>
                                            <p:cond delay="499"/>
                                          </p:stCondLst>
                                        </p:cTn>
                                        <p:tgtEl>
                                          <p:spTgt spid="25"/>
                                        </p:tgtEl>
                                        <p:attrNameLst>
                                          <p:attrName>style.visibility</p:attrName>
                                        </p:attrNameLst>
                                      </p:cBhvr>
                                      <p:to>
                                        <p:strVal val="hidden"/>
                                      </p:to>
                                    </p:set>
                                  </p:childTnLst>
                                </p:cTn>
                              </p:par>
                            </p:childTnLst>
                          </p:cTn>
                        </p:par>
                        <p:par>
                          <p:cTn id="46" fill="hold">
                            <p:stCondLst>
                              <p:cond delay="500"/>
                            </p:stCondLst>
                            <p:childTnLst>
                              <p:par>
                                <p:cTn id="47" presetID="2" presetClass="entr" presetSubtype="4"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fill="hold"/>
                                        <p:tgtEl>
                                          <p:spTgt spid="33"/>
                                        </p:tgtEl>
                                        <p:attrNameLst>
                                          <p:attrName>ppt_x</p:attrName>
                                        </p:attrNameLst>
                                      </p:cBhvr>
                                      <p:tavLst>
                                        <p:tav tm="0">
                                          <p:val>
                                            <p:strVal val="#ppt_x"/>
                                          </p:val>
                                        </p:tav>
                                        <p:tav tm="100000">
                                          <p:val>
                                            <p:strVal val="#ppt_x"/>
                                          </p:val>
                                        </p:tav>
                                      </p:tavLst>
                                    </p:anim>
                                    <p:anim calcmode="lin" valueType="num">
                                      <p:cBhvr additive="base">
                                        <p:cTn id="5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par>
                          <p:cTn id="57" fill="hold">
                            <p:stCondLst>
                              <p:cond delay="500"/>
                            </p:stCondLst>
                            <p:childTnLst>
                              <p:par>
                                <p:cTn id="58" presetID="2" presetClass="entr" presetSubtype="4"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500" fill="hold"/>
                                        <p:tgtEl>
                                          <p:spTgt spid="13"/>
                                        </p:tgtEl>
                                        <p:attrNameLst>
                                          <p:attrName>ppt_x</p:attrName>
                                        </p:attrNameLst>
                                      </p:cBhvr>
                                      <p:tavLst>
                                        <p:tav tm="0">
                                          <p:val>
                                            <p:strVal val="#ppt_x"/>
                                          </p:val>
                                        </p:tav>
                                        <p:tav tm="100000">
                                          <p:val>
                                            <p:strVal val="#ppt_x"/>
                                          </p:val>
                                        </p:tav>
                                      </p:tavLst>
                                    </p:anim>
                                    <p:anim calcmode="lin" valueType="num">
                                      <p:cBhvr additive="base">
                                        <p:cTn id="6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additive="base">
                                        <p:cTn id="66" dur="500" fill="hold"/>
                                        <p:tgtEl>
                                          <p:spTgt spid="11"/>
                                        </p:tgtEl>
                                        <p:attrNameLst>
                                          <p:attrName>ppt_x</p:attrName>
                                        </p:attrNameLst>
                                      </p:cBhvr>
                                      <p:tavLst>
                                        <p:tav tm="0">
                                          <p:val>
                                            <p:strVal val="#ppt_x"/>
                                          </p:val>
                                        </p:tav>
                                        <p:tav tm="100000">
                                          <p:val>
                                            <p:strVal val="#ppt_x"/>
                                          </p:val>
                                        </p:tav>
                                      </p:tavLst>
                                    </p:anim>
                                    <p:anim calcmode="lin" valueType="num">
                                      <p:cBhvr additive="base">
                                        <p:cTn id="67" dur="500" fill="hold"/>
                                        <p:tgtEl>
                                          <p:spTgt spid="11"/>
                                        </p:tgtEl>
                                        <p:attrNameLst>
                                          <p:attrName>ppt_y</p:attrName>
                                        </p:attrNameLst>
                                      </p:cBhvr>
                                      <p:tavLst>
                                        <p:tav tm="0">
                                          <p:val>
                                            <p:strVal val="1+#ppt_h/2"/>
                                          </p:val>
                                        </p:tav>
                                        <p:tav tm="100000">
                                          <p:val>
                                            <p:strVal val="#ppt_y"/>
                                          </p:val>
                                        </p:tav>
                                      </p:tavLst>
                                    </p:anim>
                                  </p:childTnLst>
                                </p:cTn>
                              </p:par>
                            </p:childTnLst>
                          </p:cTn>
                        </p:par>
                        <p:par>
                          <p:cTn id="68" fill="hold">
                            <p:stCondLst>
                              <p:cond delay="500"/>
                            </p:stCondLst>
                            <p:childTnLst>
                              <p:par>
                                <p:cTn id="69" presetID="2" presetClass="entr" presetSubtype="4" fill="hold" grpId="0" nodeType="after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500" fill="hold"/>
                                        <p:tgtEl>
                                          <p:spTgt spid="9"/>
                                        </p:tgtEl>
                                        <p:attrNameLst>
                                          <p:attrName>ppt_x</p:attrName>
                                        </p:attrNameLst>
                                      </p:cBhvr>
                                      <p:tavLst>
                                        <p:tav tm="0">
                                          <p:val>
                                            <p:strVal val="#ppt_x"/>
                                          </p:val>
                                        </p:tav>
                                        <p:tav tm="100000">
                                          <p:val>
                                            <p:strVal val="#ppt_x"/>
                                          </p:val>
                                        </p:tav>
                                      </p:tavLst>
                                    </p:anim>
                                    <p:anim calcmode="lin" valueType="num">
                                      <p:cBhvr additive="base">
                                        <p:cTn id="7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5"/>
                                        </p:tgtEl>
                                        <p:attrNameLst>
                                          <p:attrName>style.visibility</p:attrName>
                                        </p:attrNameLst>
                                      </p:cBhvr>
                                      <p:to>
                                        <p:strVal val="visible"/>
                                      </p:to>
                                    </p:set>
                                    <p:anim calcmode="lin" valueType="num">
                                      <p:cBhvr additive="base">
                                        <p:cTn id="77" dur="500" fill="hold"/>
                                        <p:tgtEl>
                                          <p:spTgt spid="35"/>
                                        </p:tgtEl>
                                        <p:attrNameLst>
                                          <p:attrName>ppt_x</p:attrName>
                                        </p:attrNameLst>
                                      </p:cBhvr>
                                      <p:tavLst>
                                        <p:tav tm="0">
                                          <p:val>
                                            <p:strVal val="#ppt_x"/>
                                          </p:val>
                                        </p:tav>
                                        <p:tav tm="100000">
                                          <p:val>
                                            <p:strVal val="#ppt_x"/>
                                          </p:val>
                                        </p:tav>
                                      </p:tavLst>
                                    </p:anim>
                                    <p:anim calcmode="lin" valueType="num">
                                      <p:cBhvr additive="base">
                                        <p:cTn id="78" dur="500" fill="hold"/>
                                        <p:tgtEl>
                                          <p:spTgt spid="35"/>
                                        </p:tgtEl>
                                        <p:attrNameLst>
                                          <p:attrName>ppt_y</p:attrName>
                                        </p:attrNameLst>
                                      </p:cBhvr>
                                      <p:tavLst>
                                        <p:tav tm="0">
                                          <p:val>
                                            <p:strVal val="1+#ppt_h/2"/>
                                          </p:val>
                                        </p:tav>
                                        <p:tav tm="100000">
                                          <p:val>
                                            <p:strVal val="#ppt_y"/>
                                          </p:val>
                                        </p:tav>
                                      </p:tavLst>
                                    </p:anim>
                                  </p:childTnLst>
                                </p:cTn>
                              </p:par>
                            </p:childTnLst>
                          </p:cTn>
                        </p:par>
                        <p:par>
                          <p:cTn id="79" fill="hold">
                            <p:stCondLst>
                              <p:cond delay="500"/>
                            </p:stCondLst>
                            <p:childTnLst>
                              <p:par>
                                <p:cTn id="80" presetID="3" presetClass="exit" presetSubtype="10" fill="hold" grpId="1" nodeType="afterEffect">
                                  <p:stCondLst>
                                    <p:cond delay="0"/>
                                  </p:stCondLst>
                                  <p:childTnLst>
                                    <p:animEffect transition="out" filter="blinds(horizontal)">
                                      <p:cBhvr>
                                        <p:cTn id="81" dur="500"/>
                                        <p:tgtEl>
                                          <p:spTgt spid="13"/>
                                        </p:tgtEl>
                                      </p:cBhvr>
                                    </p:animEffect>
                                    <p:set>
                                      <p:cBhvr>
                                        <p:cTn id="82" dur="1" fill="hold">
                                          <p:stCondLst>
                                            <p:cond delay="499"/>
                                          </p:stCondLst>
                                        </p:cTn>
                                        <p:tgtEl>
                                          <p:spTgt spid="1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500" fill="hold"/>
                                        <p:tgtEl>
                                          <p:spTgt spid="14"/>
                                        </p:tgtEl>
                                        <p:attrNameLst>
                                          <p:attrName>ppt_x</p:attrName>
                                        </p:attrNameLst>
                                      </p:cBhvr>
                                      <p:tavLst>
                                        <p:tav tm="0">
                                          <p:val>
                                            <p:strVal val="#ppt_x"/>
                                          </p:val>
                                        </p:tav>
                                        <p:tav tm="100000">
                                          <p:val>
                                            <p:strVal val="#ppt_x"/>
                                          </p:val>
                                        </p:tav>
                                      </p:tavLst>
                                    </p:anim>
                                    <p:anim calcmode="lin" valueType="num">
                                      <p:cBhvr additive="base">
                                        <p:cTn id="8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36"/>
                                        </p:tgtEl>
                                        <p:attrNameLst>
                                          <p:attrName>style.visibility</p:attrName>
                                        </p:attrNameLst>
                                      </p:cBhvr>
                                      <p:to>
                                        <p:strVal val="visible"/>
                                      </p:to>
                                    </p:set>
                                    <p:anim calcmode="lin" valueType="num">
                                      <p:cBhvr additive="base">
                                        <p:cTn id="93" dur="500" fill="hold"/>
                                        <p:tgtEl>
                                          <p:spTgt spid="36"/>
                                        </p:tgtEl>
                                        <p:attrNameLst>
                                          <p:attrName>ppt_x</p:attrName>
                                        </p:attrNameLst>
                                      </p:cBhvr>
                                      <p:tavLst>
                                        <p:tav tm="0">
                                          <p:val>
                                            <p:strVal val="#ppt_x"/>
                                          </p:val>
                                        </p:tav>
                                        <p:tav tm="100000">
                                          <p:val>
                                            <p:strVal val="#ppt_x"/>
                                          </p:val>
                                        </p:tav>
                                      </p:tavLst>
                                    </p:anim>
                                    <p:anim calcmode="lin" valueType="num">
                                      <p:cBhvr additive="base">
                                        <p:cTn id="94" dur="500" fill="hold"/>
                                        <p:tgtEl>
                                          <p:spTgt spid="36"/>
                                        </p:tgtEl>
                                        <p:attrNameLst>
                                          <p:attrName>ppt_y</p:attrName>
                                        </p:attrNameLst>
                                      </p:cBhvr>
                                      <p:tavLst>
                                        <p:tav tm="0">
                                          <p:val>
                                            <p:strVal val="1+#ppt_h/2"/>
                                          </p:val>
                                        </p:tav>
                                        <p:tav tm="100000">
                                          <p:val>
                                            <p:strVal val="#ppt_y"/>
                                          </p:val>
                                        </p:tav>
                                      </p:tavLst>
                                    </p:anim>
                                  </p:childTnLst>
                                </p:cTn>
                              </p:par>
                            </p:childTnLst>
                          </p:cTn>
                        </p:par>
                        <p:par>
                          <p:cTn id="95" fill="hold">
                            <p:stCondLst>
                              <p:cond delay="500"/>
                            </p:stCondLst>
                            <p:childTnLst>
                              <p:par>
                                <p:cTn id="96" presetID="3" presetClass="exit" presetSubtype="10" fill="hold" grpId="1" nodeType="afterEffect">
                                  <p:stCondLst>
                                    <p:cond delay="0"/>
                                  </p:stCondLst>
                                  <p:childTnLst>
                                    <p:animEffect transition="out" filter="blinds(horizontal)">
                                      <p:cBhvr>
                                        <p:cTn id="97" dur="500"/>
                                        <p:tgtEl>
                                          <p:spTgt spid="2"/>
                                        </p:tgtEl>
                                      </p:cBhvr>
                                    </p:animEffect>
                                    <p:set>
                                      <p:cBhvr>
                                        <p:cTn id="98" dur="1" fill="hold">
                                          <p:stCondLst>
                                            <p:cond delay="499"/>
                                          </p:stCondLst>
                                        </p:cTn>
                                        <p:tgtEl>
                                          <p:spTgt spid="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7"/>
                                        </p:tgtEl>
                                        <p:attrNameLst>
                                          <p:attrName>style.visibility</p:attrName>
                                        </p:attrNameLst>
                                      </p:cBhvr>
                                      <p:to>
                                        <p:strVal val="visible"/>
                                      </p:to>
                                    </p:set>
                                    <p:anim calcmode="lin" valueType="num">
                                      <p:cBhvr additive="base">
                                        <p:cTn id="103" dur="500" fill="hold"/>
                                        <p:tgtEl>
                                          <p:spTgt spid="37"/>
                                        </p:tgtEl>
                                        <p:attrNameLst>
                                          <p:attrName>ppt_x</p:attrName>
                                        </p:attrNameLst>
                                      </p:cBhvr>
                                      <p:tavLst>
                                        <p:tav tm="0">
                                          <p:val>
                                            <p:strVal val="#ppt_x"/>
                                          </p:val>
                                        </p:tav>
                                        <p:tav tm="100000">
                                          <p:val>
                                            <p:strVal val="#ppt_x"/>
                                          </p:val>
                                        </p:tav>
                                      </p:tavLst>
                                    </p:anim>
                                    <p:anim calcmode="lin" valueType="num">
                                      <p:cBhvr additive="base">
                                        <p:cTn id="104" dur="500" fill="hold"/>
                                        <p:tgtEl>
                                          <p:spTgt spid="37"/>
                                        </p:tgtEl>
                                        <p:attrNameLst>
                                          <p:attrName>ppt_y</p:attrName>
                                        </p:attrNameLst>
                                      </p:cBhvr>
                                      <p:tavLst>
                                        <p:tav tm="0">
                                          <p:val>
                                            <p:strVal val="1+#ppt_h/2"/>
                                          </p:val>
                                        </p:tav>
                                        <p:tav tm="100000">
                                          <p:val>
                                            <p:strVal val="#ppt_y"/>
                                          </p:val>
                                        </p:tav>
                                      </p:tavLst>
                                    </p:anim>
                                  </p:childTnLst>
                                </p:cTn>
                              </p:par>
                            </p:childTnLst>
                          </p:cTn>
                        </p:par>
                        <p:par>
                          <p:cTn id="105" fill="hold">
                            <p:stCondLst>
                              <p:cond delay="500"/>
                            </p:stCondLst>
                            <p:childTnLst>
                              <p:par>
                                <p:cTn id="106" presetID="2" presetClass="entr" presetSubtype="4" fill="hold" grpId="0" nodeType="afterEffect">
                                  <p:stCondLst>
                                    <p:cond delay="0"/>
                                  </p:stCondLst>
                                  <p:childTnLst>
                                    <p:set>
                                      <p:cBhvr>
                                        <p:cTn id="107" dur="1" fill="hold">
                                          <p:stCondLst>
                                            <p:cond delay="0"/>
                                          </p:stCondLst>
                                        </p:cTn>
                                        <p:tgtEl>
                                          <p:spTgt spid="27"/>
                                        </p:tgtEl>
                                        <p:attrNameLst>
                                          <p:attrName>style.visibility</p:attrName>
                                        </p:attrNameLst>
                                      </p:cBhvr>
                                      <p:to>
                                        <p:strVal val="visible"/>
                                      </p:to>
                                    </p:set>
                                    <p:anim calcmode="lin" valueType="num">
                                      <p:cBhvr additive="base">
                                        <p:cTn id="108" dur="500" fill="hold"/>
                                        <p:tgtEl>
                                          <p:spTgt spid="27"/>
                                        </p:tgtEl>
                                        <p:attrNameLst>
                                          <p:attrName>ppt_x</p:attrName>
                                        </p:attrNameLst>
                                      </p:cBhvr>
                                      <p:tavLst>
                                        <p:tav tm="0">
                                          <p:val>
                                            <p:strVal val="#ppt_x"/>
                                          </p:val>
                                        </p:tav>
                                        <p:tav tm="100000">
                                          <p:val>
                                            <p:strVal val="#ppt_x"/>
                                          </p:val>
                                        </p:tav>
                                      </p:tavLst>
                                    </p:anim>
                                    <p:anim calcmode="lin" valueType="num">
                                      <p:cBhvr additive="base">
                                        <p:cTn id="10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38"/>
                                        </p:tgtEl>
                                        <p:attrNameLst>
                                          <p:attrName>style.visibility</p:attrName>
                                        </p:attrNameLst>
                                      </p:cBhvr>
                                      <p:to>
                                        <p:strVal val="visible"/>
                                      </p:to>
                                    </p:set>
                                    <p:anim calcmode="lin" valueType="num">
                                      <p:cBhvr additive="base">
                                        <p:cTn id="114" dur="500" fill="hold"/>
                                        <p:tgtEl>
                                          <p:spTgt spid="38"/>
                                        </p:tgtEl>
                                        <p:attrNameLst>
                                          <p:attrName>ppt_x</p:attrName>
                                        </p:attrNameLst>
                                      </p:cBhvr>
                                      <p:tavLst>
                                        <p:tav tm="0">
                                          <p:val>
                                            <p:strVal val="#ppt_x"/>
                                          </p:val>
                                        </p:tav>
                                        <p:tav tm="100000">
                                          <p:val>
                                            <p:strVal val="#ppt_x"/>
                                          </p:val>
                                        </p:tav>
                                      </p:tavLst>
                                    </p:anim>
                                    <p:anim calcmode="lin" valueType="num">
                                      <p:cBhvr additive="base">
                                        <p:cTn id="11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Par">
                                  <p:stCondLst>
                                    <p:cond delay="0"/>
                                  </p:stCondLst>
                                  <p:childTnLst>
                                    <p:set>
                                      <p:cBhvr>
                                        <p:cTn id="119" dur="1" fill="hold">
                                          <p:stCondLst>
                                            <p:cond delay="0"/>
                                          </p:stCondLst>
                                        </p:cTn>
                                        <p:tgtEl>
                                          <p:spTgt spid="24"/>
                                        </p:tgtEl>
                                        <p:attrNameLst>
                                          <p:attrName>style.visibility</p:attrName>
                                        </p:attrNameLst>
                                      </p:cBhvr>
                                      <p:to>
                                        <p:strVal val="visible"/>
                                      </p:to>
                                    </p:set>
                                    <p:anim calcmode="lin" valueType="num">
                                      <p:cBhvr additive="base">
                                        <p:cTn id="120" dur="500" fill="hold"/>
                                        <p:tgtEl>
                                          <p:spTgt spid="24"/>
                                        </p:tgtEl>
                                        <p:attrNameLst>
                                          <p:attrName>ppt_x</p:attrName>
                                        </p:attrNameLst>
                                      </p:cBhvr>
                                      <p:tavLst>
                                        <p:tav tm="0">
                                          <p:val>
                                            <p:strVal val="#ppt_x"/>
                                          </p:val>
                                        </p:tav>
                                        <p:tav tm="100000">
                                          <p:val>
                                            <p:strVal val="#ppt_x"/>
                                          </p:val>
                                        </p:tav>
                                      </p:tavLst>
                                    </p:anim>
                                    <p:anim calcmode="lin" valueType="num">
                                      <p:cBhvr additive="base">
                                        <p:cTn id="12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39"/>
                                        </p:tgtEl>
                                        <p:attrNameLst>
                                          <p:attrName>style.visibility</p:attrName>
                                        </p:attrNameLst>
                                      </p:cBhvr>
                                      <p:to>
                                        <p:strVal val="visible"/>
                                      </p:to>
                                    </p:set>
                                    <p:anim calcmode="lin" valueType="num">
                                      <p:cBhvr additive="base">
                                        <p:cTn id="126" dur="500" fill="hold"/>
                                        <p:tgtEl>
                                          <p:spTgt spid="39"/>
                                        </p:tgtEl>
                                        <p:attrNameLst>
                                          <p:attrName>ppt_x</p:attrName>
                                        </p:attrNameLst>
                                      </p:cBhvr>
                                      <p:tavLst>
                                        <p:tav tm="0">
                                          <p:val>
                                            <p:strVal val="#ppt_x"/>
                                          </p:val>
                                        </p:tav>
                                        <p:tav tm="100000">
                                          <p:val>
                                            <p:strVal val="#ppt_x"/>
                                          </p:val>
                                        </p:tav>
                                      </p:tavLst>
                                    </p:anim>
                                    <p:anim calcmode="lin" valueType="num">
                                      <p:cBhvr additive="base">
                                        <p:cTn id="127" dur="500" fill="hold"/>
                                        <p:tgtEl>
                                          <p:spTgt spid="39"/>
                                        </p:tgtEl>
                                        <p:attrNameLst>
                                          <p:attrName>ppt_y</p:attrName>
                                        </p:attrNameLst>
                                      </p:cBhvr>
                                      <p:tavLst>
                                        <p:tav tm="0">
                                          <p:val>
                                            <p:strVal val="1+#ppt_h/2"/>
                                          </p:val>
                                        </p:tav>
                                        <p:tav tm="100000">
                                          <p:val>
                                            <p:strVal val="#ppt_y"/>
                                          </p:val>
                                        </p:tav>
                                      </p:tavLst>
                                    </p:anim>
                                  </p:childTnLst>
                                </p:cTn>
                              </p:par>
                            </p:childTnLst>
                          </p:cTn>
                        </p:par>
                        <p:par>
                          <p:cTn id="128" fill="hold">
                            <p:stCondLst>
                              <p:cond delay="500"/>
                            </p:stCondLst>
                            <p:childTnLst>
                              <p:par>
                                <p:cTn id="129" presetID="3" presetClass="exit" presetSubtype="10" fill="hold" grpId="1" nodeType="afterEffect">
                                  <p:stCondLst>
                                    <p:cond delay="0"/>
                                  </p:stCondLst>
                                  <p:childTnLst>
                                    <p:animEffect transition="out" filter="blinds(horizontal)">
                                      <p:cBhvr>
                                        <p:cTn id="130" dur="500"/>
                                        <p:tgtEl>
                                          <p:spTgt spid="24"/>
                                        </p:tgtEl>
                                      </p:cBhvr>
                                    </p:animEffect>
                                    <p:set>
                                      <p:cBhvr>
                                        <p:cTn id="131" dur="1" fill="hold">
                                          <p:stCondLst>
                                            <p:cond delay="499"/>
                                          </p:stCondLst>
                                        </p:cTn>
                                        <p:tgtEl>
                                          <p:spTgt spid="24"/>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2" presetClass="entr" presetSubtype="4" fill="hold" grpId="0" nodeType="clickEffect">
                                  <p:stCondLst>
                                    <p:cond delay="0"/>
                                  </p:stCondLst>
                                  <p:childTnLst>
                                    <p:set>
                                      <p:cBhvr>
                                        <p:cTn id="135" dur="1" fill="hold">
                                          <p:stCondLst>
                                            <p:cond delay="0"/>
                                          </p:stCondLst>
                                        </p:cTn>
                                        <p:tgtEl>
                                          <p:spTgt spid="40"/>
                                        </p:tgtEl>
                                        <p:attrNameLst>
                                          <p:attrName>style.visibility</p:attrName>
                                        </p:attrNameLst>
                                      </p:cBhvr>
                                      <p:to>
                                        <p:strVal val="visible"/>
                                      </p:to>
                                    </p:set>
                                    <p:anim calcmode="lin" valueType="num">
                                      <p:cBhvr additive="base">
                                        <p:cTn id="136" dur="500" fill="hold"/>
                                        <p:tgtEl>
                                          <p:spTgt spid="40"/>
                                        </p:tgtEl>
                                        <p:attrNameLst>
                                          <p:attrName>ppt_x</p:attrName>
                                        </p:attrNameLst>
                                      </p:cBhvr>
                                      <p:tavLst>
                                        <p:tav tm="0">
                                          <p:val>
                                            <p:strVal val="#ppt_x"/>
                                          </p:val>
                                        </p:tav>
                                        <p:tav tm="100000">
                                          <p:val>
                                            <p:strVal val="#ppt_x"/>
                                          </p:val>
                                        </p:tav>
                                      </p:tavLst>
                                    </p:anim>
                                    <p:anim calcmode="lin" valueType="num">
                                      <p:cBhvr additive="base">
                                        <p:cTn id="137" dur="500" fill="hold"/>
                                        <p:tgtEl>
                                          <p:spTgt spid="40"/>
                                        </p:tgtEl>
                                        <p:attrNameLst>
                                          <p:attrName>ppt_y</p:attrName>
                                        </p:attrNameLst>
                                      </p:cBhvr>
                                      <p:tavLst>
                                        <p:tav tm="0">
                                          <p:val>
                                            <p:strVal val="1+#ppt_h/2"/>
                                          </p:val>
                                        </p:tav>
                                        <p:tav tm="100000">
                                          <p:val>
                                            <p:strVal val="#ppt_y"/>
                                          </p:val>
                                        </p:tav>
                                      </p:tavLst>
                                    </p:anim>
                                  </p:childTnLst>
                                </p:cTn>
                              </p:par>
                            </p:childTnLst>
                          </p:cTn>
                        </p:par>
                        <p:par>
                          <p:cTn id="138" fill="hold">
                            <p:stCondLst>
                              <p:cond delay="500"/>
                            </p:stCondLst>
                            <p:childTnLst>
                              <p:par>
                                <p:cTn id="139" presetID="2" presetClass="entr" presetSubtype="4" fill="hold" grpId="0" nodeType="afterEffect">
                                  <p:stCondLst>
                                    <p:cond delay="0"/>
                                  </p:stCondLst>
                                  <p:childTnLst>
                                    <p:set>
                                      <p:cBhvr>
                                        <p:cTn id="140" dur="1" fill="hold">
                                          <p:stCondLst>
                                            <p:cond delay="0"/>
                                          </p:stCondLst>
                                        </p:cTn>
                                        <p:tgtEl>
                                          <p:spTgt spid="23"/>
                                        </p:tgtEl>
                                        <p:attrNameLst>
                                          <p:attrName>style.visibility</p:attrName>
                                        </p:attrNameLst>
                                      </p:cBhvr>
                                      <p:to>
                                        <p:strVal val="visible"/>
                                      </p:to>
                                    </p:set>
                                    <p:anim calcmode="lin" valueType="num">
                                      <p:cBhvr additive="base">
                                        <p:cTn id="141" dur="500" fill="hold"/>
                                        <p:tgtEl>
                                          <p:spTgt spid="23"/>
                                        </p:tgtEl>
                                        <p:attrNameLst>
                                          <p:attrName>ppt_x</p:attrName>
                                        </p:attrNameLst>
                                      </p:cBhvr>
                                      <p:tavLst>
                                        <p:tav tm="0">
                                          <p:val>
                                            <p:strVal val="#ppt_x"/>
                                          </p:val>
                                        </p:tav>
                                        <p:tav tm="100000">
                                          <p:val>
                                            <p:strVal val="#ppt_x"/>
                                          </p:val>
                                        </p:tav>
                                      </p:tavLst>
                                    </p:anim>
                                    <p:anim calcmode="lin" valueType="num">
                                      <p:cBhvr additive="base">
                                        <p:cTn id="14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41"/>
                                        </p:tgtEl>
                                        <p:attrNameLst>
                                          <p:attrName>style.visibility</p:attrName>
                                        </p:attrNameLst>
                                      </p:cBhvr>
                                      <p:to>
                                        <p:strVal val="visible"/>
                                      </p:to>
                                    </p:set>
                                    <p:anim calcmode="lin" valueType="num">
                                      <p:cBhvr additive="base">
                                        <p:cTn id="147" dur="500" fill="hold"/>
                                        <p:tgtEl>
                                          <p:spTgt spid="41"/>
                                        </p:tgtEl>
                                        <p:attrNameLst>
                                          <p:attrName>ppt_x</p:attrName>
                                        </p:attrNameLst>
                                      </p:cBhvr>
                                      <p:tavLst>
                                        <p:tav tm="0">
                                          <p:val>
                                            <p:strVal val="#ppt_x"/>
                                          </p:val>
                                        </p:tav>
                                        <p:tav tm="100000">
                                          <p:val>
                                            <p:strVal val="#ppt_x"/>
                                          </p:val>
                                        </p:tav>
                                      </p:tavLst>
                                    </p:anim>
                                    <p:anim calcmode="lin" valueType="num">
                                      <p:cBhvr additive="base">
                                        <p:cTn id="14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3" presetClass="exit" presetSubtype="10" fill="hold" grpId="1" nodeType="clickPar">
                                  <p:stCondLst>
                                    <p:cond delay="0"/>
                                  </p:stCondLst>
                                  <p:childTnLst>
                                    <p:animEffect transition="out" filter="blinds(horizontal)">
                                      <p:cBhvr>
                                        <p:cTn id="152" dur="500"/>
                                        <p:tgtEl>
                                          <p:spTgt spid="23"/>
                                        </p:tgtEl>
                                      </p:cBhvr>
                                    </p:animEffect>
                                    <p:set>
                                      <p:cBhvr>
                                        <p:cTn id="153" dur="1" fill="hold">
                                          <p:stCondLst>
                                            <p:cond delay="499"/>
                                          </p:stCondLst>
                                        </p:cTn>
                                        <p:tgtEl>
                                          <p:spTgt spid="23"/>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grpId="0" nodeType="clickEffect">
                                  <p:stCondLst>
                                    <p:cond delay="0"/>
                                  </p:stCondLst>
                                  <p:childTnLst>
                                    <p:set>
                                      <p:cBhvr>
                                        <p:cTn id="157" dur="1" fill="hold">
                                          <p:stCondLst>
                                            <p:cond delay="0"/>
                                          </p:stCondLst>
                                        </p:cTn>
                                        <p:tgtEl>
                                          <p:spTgt spid="42"/>
                                        </p:tgtEl>
                                        <p:attrNameLst>
                                          <p:attrName>style.visibility</p:attrName>
                                        </p:attrNameLst>
                                      </p:cBhvr>
                                      <p:to>
                                        <p:strVal val="visible"/>
                                      </p:to>
                                    </p:set>
                                    <p:anim calcmode="lin" valueType="num">
                                      <p:cBhvr additive="base">
                                        <p:cTn id="158" dur="500" fill="hold"/>
                                        <p:tgtEl>
                                          <p:spTgt spid="42"/>
                                        </p:tgtEl>
                                        <p:attrNameLst>
                                          <p:attrName>ppt_x</p:attrName>
                                        </p:attrNameLst>
                                      </p:cBhvr>
                                      <p:tavLst>
                                        <p:tav tm="0">
                                          <p:val>
                                            <p:strVal val="#ppt_x"/>
                                          </p:val>
                                        </p:tav>
                                        <p:tav tm="100000">
                                          <p:val>
                                            <p:strVal val="#ppt_x"/>
                                          </p:val>
                                        </p:tav>
                                      </p:tavLst>
                                    </p:anim>
                                    <p:anim calcmode="lin" valueType="num">
                                      <p:cBhvr additive="base">
                                        <p:cTn id="159"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2" presetClass="entr" presetSubtype="4" fill="hold" grpId="0" nodeType="clickEffect">
                                  <p:stCondLst>
                                    <p:cond delay="0"/>
                                  </p:stCondLst>
                                  <p:childTnLst>
                                    <p:set>
                                      <p:cBhvr>
                                        <p:cTn id="163" dur="1" fill="hold">
                                          <p:stCondLst>
                                            <p:cond delay="0"/>
                                          </p:stCondLst>
                                        </p:cTn>
                                        <p:tgtEl>
                                          <p:spTgt spid="43"/>
                                        </p:tgtEl>
                                        <p:attrNameLst>
                                          <p:attrName>style.visibility</p:attrName>
                                        </p:attrNameLst>
                                      </p:cBhvr>
                                      <p:to>
                                        <p:strVal val="visible"/>
                                      </p:to>
                                    </p:set>
                                    <p:anim calcmode="lin" valueType="num">
                                      <p:cBhvr additive="base">
                                        <p:cTn id="164" dur="500" fill="hold"/>
                                        <p:tgtEl>
                                          <p:spTgt spid="43"/>
                                        </p:tgtEl>
                                        <p:attrNameLst>
                                          <p:attrName>ppt_x</p:attrName>
                                        </p:attrNameLst>
                                      </p:cBhvr>
                                      <p:tavLst>
                                        <p:tav tm="0">
                                          <p:val>
                                            <p:strVal val="#ppt_x"/>
                                          </p:val>
                                        </p:tav>
                                        <p:tav tm="100000">
                                          <p:val>
                                            <p:strVal val="#ppt_x"/>
                                          </p:val>
                                        </p:tav>
                                      </p:tavLst>
                                    </p:anim>
                                    <p:anim calcmode="lin" valueType="num">
                                      <p:cBhvr additive="base">
                                        <p:cTn id="165" dur="500" fill="hold"/>
                                        <p:tgtEl>
                                          <p:spTgt spid="43"/>
                                        </p:tgtEl>
                                        <p:attrNameLst>
                                          <p:attrName>ppt_y</p:attrName>
                                        </p:attrNameLst>
                                      </p:cBhvr>
                                      <p:tavLst>
                                        <p:tav tm="0">
                                          <p:val>
                                            <p:strVal val="1+#ppt_h/2"/>
                                          </p:val>
                                        </p:tav>
                                        <p:tav tm="100000">
                                          <p:val>
                                            <p:strVal val="#ppt_y"/>
                                          </p:val>
                                        </p:tav>
                                      </p:tavLst>
                                    </p:anim>
                                  </p:childTnLst>
                                </p:cTn>
                              </p:par>
                            </p:childTnLst>
                          </p:cTn>
                        </p:par>
                        <p:par>
                          <p:cTn id="166" fill="hold">
                            <p:stCondLst>
                              <p:cond delay="500"/>
                            </p:stCondLst>
                            <p:childTnLst>
                              <p:par>
                                <p:cTn id="167" presetID="2" presetClass="entr" presetSubtype="4" fill="hold" grpId="0" nodeType="afterEffect">
                                  <p:stCondLst>
                                    <p:cond delay="0"/>
                                  </p:stCondLst>
                                  <p:childTnLst>
                                    <p:set>
                                      <p:cBhvr>
                                        <p:cTn id="168" dur="1" fill="hold">
                                          <p:stCondLst>
                                            <p:cond delay="0"/>
                                          </p:stCondLst>
                                        </p:cTn>
                                        <p:tgtEl>
                                          <p:spTgt spid="10"/>
                                        </p:tgtEl>
                                        <p:attrNameLst>
                                          <p:attrName>style.visibility</p:attrName>
                                        </p:attrNameLst>
                                      </p:cBhvr>
                                      <p:to>
                                        <p:strVal val="visible"/>
                                      </p:to>
                                    </p:set>
                                    <p:anim calcmode="lin" valueType="num">
                                      <p:cBhvr additive="base">
                                        <p:cTn id="169" dur="500" fill="hold"/>
                                        <p:tgtEl>
                                          <p:spTgt spid="10"/>
                                        </p:tgtEl>
                                        <p:attrNameLst>
                                          <p:attrName>ppt_x</p:attrName>
                                        </p:attrNameLst>
                                      </p:cBhvr>
                                      <p:tavLst>
                                        <p:tav tm="0">
                                          <p:val>
                                            <p:strVal val="#ppt_x"/>
                                          </p:val>
                                        </p:tav>
                                        <p:tav tm="100000">
                                          <p:val>
                                            <p:strVal val="#ppt_x"/>
                                          </p:val>
                                        </p:tav>
                                      </p:tavLst>
                                    </p:anim>
                                    <p:anim calcmode="lin" valueType="num">
                                      <p:cBhvr additive="base">
                                        <p:cTn id="17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44"/>
                                        </p:tgtEl>
                                        <p:attrNameLst>
                                          <p:attrName>style.visibility</p:attrName>
                                        </p:attrNameLst>
                                      </p:cBhvr>
                                      <p:to>
                                        <p:strVal val="visible"/>
                                      </p:to>
                                    </p:set>
                                    <p:anim calcmode="lin" valueType="num">
                                      <p:cBhvr additive="base">
                                        <p:cTn id="175" dur="500" fill="hold"/>
                                        <p:tgtEl>
                                          <p:spTgt spid="44"/>
                                        </p:tgtEl>
                                        <p:attrNameLst>
                                          <p:attrName>ppt_x</p:attrName>
                                        </p:attrNameLst>
                                      </p:cBhvr>
                                      <p:tavLst>
                                        <p:tav tm="0">
                                          <p:val>
                                            <p:strVal val="#ppt_x"/>
                                          </p:val>
                                        </p:tav>
                                        <p:tav tm="100000">
                                          <p:val>
                                            <p:strVal val="#ppt_x"/>
                                          </p:val>
                                        </p:tav>
                                      </p:tavLst>
                                    </p:anim>
                                    <p:anim calcmode="lin" valueType="num">
                                      <p:cBhvr additive="base">
                                        <p:cTn id="176" dur="500" fill="hold"/>
                                        <p:tgtEl>
                                          <p:spTgt spid="44"/>
                                        </p:tgtEl>
                                        <p:attrNameLst>
                                          <p:attrName>ppt_y</p:attrName>
                                        </p:attrNameLst>
                                      </p:cBhvr>
                                      <p:tavLst>
                                        <p:tav tm="0">
                                          <p:val>
                                            <p:strVal val="1+#ppt_h/2"/>
                                          </p:val>
                                        </p:tav>
                                        <p:tav tm="100000">
                                          <p:val>
                                            <p:strVal val="#ppt_y"/>
                                          </p:val>
                                        </p:tav>
                                      </p:tavLst>
                                    </p:anim>
                                  </p:childTnLst>
                                </p:cTn>
                              </p:par>
                            </p:childTnLst>
                          </p:cTn>
                        </p:par>
                        <p:par>
                          <p:cTn id="177" fill="hold">
                            <p:stCondLst>
                              <p:cond delay="500"/>
                            </p:stCondLst>
                            <p:childTnLst>
                              <p:par>
                                <p:cTn id="178" presetID="3" presetClass="exit" presetSubtype="10" fill="hold" grpId="1" nodeType="afterEffect">
                                  <p:stCondLst>
                                    <p:cond delay="0"/>
                                  </p:stCondLst>
                                  <p:childTnLst>
                                    <p:animEffect transition="out" filter="blinds(horizontal)">
                                      <p:cBhvr>
                                        <p:cTn id="179" dur="500"/>
                                        <p:tgtEl>
                                          <p:spTgt spid="10"/>
                                        </p:tgtEl>
                                      </p:cBhvr>
                                    </p:animEffect>
                                    <p:set>
                                      <p:cBhvr>
                                        <p:cTn id="180" dur="1" fill="hold">
                                          <p:stCondLst>
                                            <p:cond delay="499"/>
                                          </p:stCondLst>
                                        </p:cTn>
                                        <p:tgtEl>
                                          <p:spTgt spid="10"/>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3" presetClass="exit" presetSubtype="10" fill="hold" grpId="1" nodeType="clickEffect">
                                  <p:stCondLst>
                                    <p:cond delay="0"/>
                                  </p:stCondLst>
                                  <p:childTnLst>
                                    <p:animEffect transition="out" filter="blinds(horizontal)">
                                      <p:cBhvr>
                                        <p:cTn id="184" dur="500"/>
                                        <p:tgtEl>
                                          <p:spTgt spid="27"/>
                                        </p:tgtEl>
                                      </p:cBhvr>
                                    </p:animEffect>
                                    <p:set>
                                      <p:cBhvr>
                                        <p:cTn id="185" dur="1" fill="hold">
                                          <p:stCondLst>
                                            <p:cond delay="499"/>
                                          </p:stCondLst>
                                        </p:cTn>
                                        <p:tgtEl>
                                          <p:spTgt spid="27"/>
                                        </p:tgtEl>
                                        <p:attrNameLst>
                                          <p:attrName>style.visibility</p:attrName>
                                        </p:attrNameLst>
                                      </p:cBhvr>
                                      <p:to>
                                        <p:strVal val="hidden"/>
                                      </p:to>
                                    </p:set>
                                  </p:childTnLst>
                                </p:cTn>
                              </p:par>
                            </p:childTnLst>
                          </p:cTn>
                        </p:par>
                        <p:par>
                          <p:cTn id="186" fill="hold">
                            <p:stCondLst>
                              <p:cond delay="500"/>
                            </p:stCondLst>
                            <p:childTnLst>
                              <p:par>
                                <p:cTn id="187" presetID="2" presetClass="entr" presetSubtype="4" fill="hold" grpId="0" nodeType="afterEffect">
                                  <p:stCondLst>
                                    <p:cond delay="0"/>
                                  </p:stCondLst>
                                  <p:childTnLst>
                                    <p:set>
                                      <p:cBhvr>
                                        <p:cTn id="188" dur="1" fill="hold">
                                          <p:stCondLst>
                                            <p:cond delay="0"/>
                                          </p:stCondLst>
                                        </p:cTn>
                                        <p:tgtEl>
                                          <p:spTgt spid="49"/>
                                        </p:tgtEl>
                                        <p:attrNameLst>
                                          <p:attrName>style.visibility</p:attrName>
                                        </p:attrNameLst>
                                      </p:cBhvr>
                                      <p:to>
                                        <p:strVal val="visible"/>
                                      </p:to>
                                    </p:set>
                                    <p:anim calcmode="lin" valueType="num">
                                      <p:cBhvr additive="base">
                                        <p:cTn id="189" dur="500" fill="hold"/>
                                        <p:tgtEl>
                                          <p:spTgt spid="49"/>
                                        </p:tgtEl>
                                        <p:attrNameLst>
                                          <p:attrName>ppt_x</p:attrName>
                                        </p:attrNameLst>
                                      </p:cBhvr>
                                      <p:tavLst>
                                        <p:tav tm="0">
                                          <p:val>
                                            <p:strVal val="#ppt_x"/>
                                          </p:val>
                                        </p:tav>
                                        <p:tav tm="100000">
                                          <p:val>
                                            <p:strVal val="#ppt_x"/>
                                          </p:val>
                                        </p:tav>
                                      </p:tavLst>
                                    </p:anim>
                                    <p:anim calcmode="lin" valueType="num">
                                      <p:cBhvr additive="base">
                                        <p:cTn id="19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 presetClass="entr" presetSubtype="4" fill="hold" grpId="0" nodeType="click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additive="base">
                                        <p:cTn id="195" dur="500" fill="hold"/>
                                        <p:tgtEl>
                                          <p:spTgt spid="45"/>
                                        </p:tgtEl>
                                        <p:attrNameLst>
                                          <p:attrName>ppt_x</p:attrName>
                                        </p:attrNameLst>
                                      </p:cBhvr>
                                      <p:tavLst>
                                        <p:tav tm="0">
                                          <p:val>
                                            <p:strVal val="#ppt_x"/>
                                          </p:val>
                                        </p:tav>
                                        <p:tav tm="100000">
                                          <p:val>
                                            <p:strVal val="#ppt_x"/>
                                          </p:val>
                                        </p:tav>
                                      </p:tavLst>
                                    </p:anim>
                                    <p:anim calcmode="lin" valueType="num">
                                      <p:cBhvr additive="base">
                                        <p:cTn id="196" dur="500" fill="hold"/>
                                        <p:tgtEl>
                                          <p:spTgt spid="45"/>
                                        </p:tgtEl>
                                        <p:attrNameLst>
                                          <p:attrName>ppt_y</p:attrName>
                                        </p:attrNameLst>
                                      </p:cBhvr>
                                      <p:tavLst>
                                        <p:tav tm="0">
                                          <p:val>
                                            <p:strVal val="1+#ppt_h/2"/>
                                          </p:val>
                                        </p:tav>
                                        <p:tav tm="100000">
                                          <p:val>
                                            <p:strVal val="#ppt_y"/>
                                          </p:val>
                                        </p:tav>
                                      </p:tavLst>
                                    </p:anim>
                                  </p:childTnLst>
                                </p:cTn>
                              </p:par>
                            </p:childTnLst>
                          </p:cTn>
                        </p:par>
                        <p:par>
                          <p:cTn id="197" fill="hold">
                            <p:stCondLst>
                              <p:cond delay="500"/>
                            </p:stCondLst>
                            <p:childTnLst>
                              <p:par>
                                <p:cTn id="198" presetID="2" presetClass="entr" presetSubtype="4" fill="hold" grpId="0" nodeType="afterEffect">
                                  <p:stCondLst>
                                    <p:cond delay="0"/>
                                  </p:stCondLst>
                                  <p:childTnLst>
                                    <p:set>
                                      <p:cBhvr>
                                        <p:cTn id="199" dur="1" fill="hold">
                                          <p:stCondLst>
                                            <p:cond delay="0"/>
                                          </p:stCondLst>
                                        </p:cTn>
                                        <p:tgtEl>
                                          <p:spTgt spid="28"/>
                                        </p:tgtEl>
                                        <p:attrNameLst>
                                          <p:attrName>style.visibility</p:attrName>
                                        </p:attrNameLst>
                                      </p:cBhvr>
                                      <p:to>
                                        <p:strVal val="visible"/>
                                      </p:to>
                                    </p:set>
                                    <p:anim calcmode="lin" valueType="num">
                                      <p:cBhvr additive="base">
                                        <p:cTn id="200" dur="500" fill="hold"/>
                                        <p:tgtEl>
                                          <p:spTgt spid="28"/>
                                        </p:tgtEl>
                                        <p:attrNameLst>
                                          <p:attrName>ppt_x</p:attrName>
                                        </p:attrNameLst>
                                      </p:cBhvr>
                                      <p:tavLst>
                                        <p:tav tm="0">
                                          <p:val>
                                            <p:strVal val="#ppt_x"/>
                                          </p:val>
                                        </p:tav>
                                        <p:tav tm="100000">
                                          <p:val>
                                            <p:strVal val="#ppt_x"/>
                                          </p:val>
                                        </p:tav>
                                      </p:tavLst>
                                    </p:anim>
                                    <p:anim calcmode="lin" valueType="num">
                                      <p:cBhvr additive="base">
                                        <p:cTn id="20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02" fill="hold">
                      <p:stCondLst>
                        <p:cond delay="indefinite"/>
                      </p:stCondLst>
                      <p:childTnLst>
                        <p:par>
                          <p:cTn id="203" fill="hold">
                            <p:stCondLst>
                              <p:cond delay="0"/>
                            </p:stCondLst>
                            <p:childTnLst>
                              <p:par>
                                <p:cTn id="204" presetID="2" presetClass="entr" presetSubtype="4" fill="hold" grpId="0" nodeType="clickEffect">
                                  <p:stCondLst>
                                    <p:cond delay="0"/>
                                  </p:stCondLst>
                                  <p:childTnLst>
                                    <p:set>
                                      <p:cBhvr>
                                        <p:cTn id="205" dur="1" fill="hold">
                                          <p:stCondLst>
                                            <p:cond delay="0"/>
                                          </p:stCondLst>
                                        </p:cTn>
                                        <p:tgtEl>
                                          <p:spTgt spid="47"/>
                                        </p:tgtEl>
                                        <p:attrNameLst>
                                          <p:attrName>style.visibility</p:attrName>
                                        </p:attrNameLst>
                                      </p:cBhvr>
                                      <p:to>
                                        <p:strVal val="visible"/>
                                      </p:to>
                                    </p:set>
                                    <p:anim calcmode="lin" valueType="num">
                                      <p:cBhvr additive="base">
                                        <p:cTn id="206" dur="500" fill="hold"/>
                                        <p:tgtEl>
                                          <p:spTgt spid="47"/>
                                        </p:tgtEl>
                                        <p:attrNameLst>
                                          <p:attrName>ppt_x</p:attrName>
                                        </p:attrNameLst>
                                      </p:cBhvr>
                                      <p:tavLst>
                                        <p:tav tm="0">
                                          <p:val>
                                            <p:strVal val="#ppt_x"/>
                                          </p:val>
                                        </p:tav>
                                        <p:tav tm="100000">
                                          <p:val>
                                            <p:strVal val="#ppt_x"/>
                                          </p:val>
                                        </p:tav>
                                      </p:tavLst>
                                    </p:anim>
                                    <p:anim calcmode="lin" valueType="num">
                                      <p:cBhvr additive="base">
                                        <p:cTn id="207" dur="500" fill="hold"/>
                                        <p:tgtEl>
                                          <p:spTgt spid="47"/>
                                        </p:tgtEl>
                                        <p:attrNameLst>
                                          <p:attrName>ppt_y</p:attrName>
                                        </p:attrNameLst>
                                      </p:cBhvr>
                                      <p:tavLst>
                                        <p:tav tm="0">
                                          <p:val>
                                            <p:strVal val="1+#ppt_h/2"/>
                                          </p:val>
                                        </p:tav>
                                        <p:tav tm="100000">
                                          <p:val>
                                            <p:strVal val="#ppt_y"/>
                                          </p:val>
                                        </p:tav>
                                      </p:tavLst>
                                    </p:anim>
                                  </p:childTnLst>
                                </p:cTn>
                              </p:par>
                            </p:childTnLst>
                          </p:cTn>
                        </p:par>
                        <p:par>
                          <p:cTn id="208" fill="hold">
                            <p:stCondLst>
                              <p:cond delay="500"/>
                            </p:stCondLst>
                            <p:childTnLst>
                              <p:par>
                                <p:cTn id="209" presetID="3" presetClass="exit" presetSubtype="10" fill="hold" grpId="1" nodeType="afterEffect">
                                  <p:stCondLst>
                                    <p:cond delay="0"/>
                                  </p:stCondLst>
                                  <p:childTnLst>
                                    <p:animEffect transition="out" filter="blinds(horizontal)">
                                      <p:cBhvr>
                                        <p:cTn id="210" dur="500"/>
                                        <p:tgtEl>
                                          <p:spTgt spid="28"/>
                                        </p:tgtEl>
                                      </p:cBhvr>
                                    </p:animEffect>
                                    <p:set>
                                      <p:cBhvr>
                                        <p:cTn id="211" dur="1" fill="hold">
                                          <p:stCondLst>
                                            <p:cond delay="499"/>
                                          </p:stCondLst>
                                        </p:cTn>
                                        <p:tgtEl>
                                          <p:spTgt spid="28"/>
                                        </p:tgtEl>
                                        <p:attrNameLst>
                                          <p:attrName>style.visibility</p:attrName>
                                        </p:attrNameLst>
                                      </p:cBhvr>
                                      <p:to>
                                        <p:strVal val="hidden"/>
                                      </p:to>
                                    </p:set>
                                  </p:childTnLst>
                                </p:cTn>
                              </p:par>
                            </p:childTnLst>
                          </p:cTn>
                        </p:par>
                      </p:childTnLst>
                    </p:cTn>
                  </p:par>
                  <p:par>
                    <p:cTn id="212" fill="hold">
                      <p:stCondLst>
                        <p:cond delay="indefinite"/>
                      </p:stCondLst>
                      <p:childTnLst>
                        <p:par>
                          <p:cTn id="213" fill="hold">
                            <p:stCondLst>
                              <p:cond delay="0"/>
                            </p:stCondLst>
                            <p:childTnLst>
                              <p:par>
                                <p:cTn id="214" presetID="2" presetClass="entr" presetSubtype="4" fill="hold" grpId="0" nodeType="clickEffect">
                                  <p:stCondLst>
                                    <p:cond delay="0"/>
                                  </p:stCondLst>
                                  <p:childTnLst>
                                    <p:set>
                                      <p:cBhvr>
                                        <p:cTn id="215" dur="1" fill="hold">
                                          <p:stCondLst>
                                            <p:cond delay="0"/>
                                          </p:stCondLst>
                                        </p:cTn>
                                        <p:tgtEl>
                                          <p:spTgt spid="46"/>
                                        </p:tgtEl>
                                        <p:attrNameLst>
                                          <p:attrName>style.visibility</p:attrName>
                                        </p:attrNameLst>
                                      </p:cBhvr>
                                      <p:to>
                                        <p:strVal val="visible"/>
                                      </p:to>
                                    </p:set>
                                    <p:anim calcmode="lin" valueType="num">
                                      <p:cBhvr additive="base">
                                        <p:cTn id="216" dur="500" fill="hold"/>
                                        <p:tgtEl>
                                          <p:spTgt spid="46"/>
                                        </p:tgtEl>
                                        <p:attrNameLst>
                                          <p:attrName>ppt_x</p:attrName>
                                        </p:attrNameLst>
                                      </p:cBhvr>
                                      <p:tavLst>
                                        <p:tav tm="0">
                                          <p:val>
                                            <p:strVal val="#ppt_x"/>
                                          </p:val>
                                        </p:tav>
                                        <p:tav tm="100000">
                                          <p:val>
                                            <p:strVal val="#ppt_x"/>
                                          </p:val>
                                        </p:tav>
                                      </p:tavLst>
                                    </p:anim>
                                    <p:anim calcmode="lin" valueType="num">
                                      <p:cBhvr additive="base">
                                        <p:cTn id="217" dur="500" fill="hold"/>
                                        <p:tgtEl>
                                          <p:spTgt spid="46"/>
                                        </p:tgtEl>
                                        <p:attrNameLst>
                                          <p:attrName>ppt_y</p:attrName>
                                        </p:attrNameLst>
                                      </p:cBhvr>
                                      <p:tavLst>
                                        <p:tav tm="0">
                                          <p:val>
                                            <p:strVal val="1+#ppt_h/2"/>
                                          </p:val>
                                        </p:tav>
                                        <p:tav tm="100000">
                                          <p:val>
                                            <p:strVal val="#ppt_y"/>
                                          </p:val>
                                        </p:tav>
                                      </p:tavLst>
                                    </p:anim>
                                  </p:childTnLst>
                                </p:cTn>
                              </p:par>
                            </p:childTnLst>
                          </p:cTn>
                        </p:par>
                        <p:par>
                          <p:cTn id="218" fill="hold">
                            <p:stCondLst>
                              <p:cond delay="500"/>
                            </p:stCondLst>
                            <p:childTnLst>
                              <p:par>
                                <p:cTn id="219" presetID="2" presetClass="entr" presetSubtype="4" fill="hold" grpId="0" nodeType="afterEffect">
                                  <p:stCondLst>
                                    <p:cond delay="0"/>
                                  </p:stCondLst>
                                  <p:childTnLst>
                                    <p:set>
                                      <p:cBhvr>
                                        <p:cTn id="220" dur="1" fill="hold">
                                          <p:stCondLst>
                                            <p:cond delay="0"/>
                                          </p:stCondLst>
                                        </p:cTn>
                                        <p:tgtEl>
                                          <p:spTgt spid="26"/>
                                        </p:tgtEl>
                                        <p:attrNameLst>
                                          <p:attrName>style.visibility</p:attrName>
                                        </p:attrNameLst>
                                      </p:cBhvr>
                                      <p:to>
                                        <p:strVal val="visible"/>
                                      </p:to>
                                    </p:set>
                                    <p:anim calcmode="lin" valueType="num">
                                      <p:cBhvr additive="base">
                                        <p:cTn id="221" dur="500" fill="hold"/>
                                        <p:tgtEl>
                                          <p:spTgt spid="26"/>
                                        </p:tgtEl>
                                        <p:attrNameLst>
                                          <p:attrName>ppt_x</p:attrName>
                                        </p:attrNameLst>
                                      </p:cBhvr>
                                      <p:tavLst>
                                        <p:tav tm="0">
                                          <p:val>
                                            <p:strVal val="#ppt_x"/>
                                          </p:val>
                                        </p:tav>
                                        <p:tav tm="100000">
                                          <p:val>
                                            <p:strVal val="#ppt_x"/>
                                          </p:val>
                                        </p:tav>
                                      </p:tavLst>
                                    </p:anim>
                                    <p:anim calcmode="lin" valueType="num">
                                      <p:cBhvr additive="base">
                                        <p:cTn id="2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2" presetClass="entr" presetSubtype="4" fill="hold" grpId="0" nodeType="clickEffect">
                                  <p:stCondLst>
                                    <p:cond delay="0"/>
                                  </p:stCondLst>
                                  <p:childTnLst>
                                    <p:set>
                                      <p:cBhvr>
                                        <p:cTn id="226" dur="1" fill="hold">
                                          <p:stCondLst>
                                            <p:cond delay="0"/>
                                          </p:stCondLst>
                                        </p:cTn>
                                        <p:tgtEl>
                                          <p:spTgt spid="48"/>
                                        </p:tgtEl>
                                        <p:attrNameLst>
                                          <p:attrName>style.visibility</p:attrName>
                                        </p:attrNameLst>
                                      </p:cBhvr>
                                      <p:to>
                                        <p:strVal val="visible"/>
                                      </p:to>
                                    </p:set>
                                    <p:anim calcmode="lin" valueType="num">
                                      <p:cBhvr additive="base">
                                        <p:cTn id="227" dur="500" fill="hold"/>
                                        <p:tgtEl>
                                          <p:spTgt spid="48"/>
                                        </p:tgtEl>
                                        <p:attrNameLst>
                                          <p:attrName>ppt_x</p:attrName>
                                        </p:attrNameLst>
                                      </p:cBhvr>
                                      <p:tavLst>
                                        <p:tav tm="0">
                                          <p:val>
                                            <p:strVal val="#ppt_x"/>
                                          </p:val>
                                        </p:tav>
                                        <p:tav tm="100000">
                                          <p:val>
                                            <p:strVal val="#ppt_x"/>
                                          </p:val>
                                        </p:tav>
                                      </p:tavLst>
                                    </p:anim>
                                    <p:anim calcmode="lin" valueType="num">
                                      <p:cBhvr additive="base">
                                        <p:cTn id="228" dur="500" fill="hold"/>
                                        <p:tgtEl>
                                          <p:spTgt spid="48"/>
                                        </p:tgtEl>
                                        <p:attrNameLst>
                                          <p:attrName>ppt_y</p:attrName>
                                        </p:attrNameLst>
                                      </p:cBhvr>
                                      <p:tavLst>
                                        <p:tav tm="0">
                                          <p:val>
                                            <p:strVal val="1+#ppt_h/2"/>
                                          </p:val>
                                        </p:tav>
                                        <p:tav tm="100000">
                                          <p:val>
                                            <p:strVal val="#ppt_y"/>
                                          </p:val>
                                        </p:tav>
                                      </p:tavLst>
                                    </p:anim>
                                  </p:childTnLst>
                                </p:cTn>
                              </p:par>
                            </p:childTnLst>
                          </p:cTn>
                        </p:par>
                        <p:par>
                          <p:cTn id="229" fill="hold">
                            <p:stCondLst>
                              <p:cond delay="500"/>
                            </p:stCondLst>
                            <p:childTnLst>
                              <p:par>
                                <p:cTn id="230" presetID="3" presetClass="exit" presetSubtype="10" fill="hold" grpId="1" nodeType="afterEffect">
                                  <p:stCondLst>
                                    <p:cond delay="0"/>
                                  </p:stCondLst>
                                  <p:childTnLst>
                                    <p:animEffect transition="out" filter="blinds(horizontal)">
                                      <p:cBhvr>
                                        <p:cTn id="231" dur="500"/>
                                        <p:tgtEl>
                                          <p:spTgt spid="26"/>
                                        </p:tgtEl>
                                      </p:cBhvr>
                                    </p:animEffect>
                                    <p:set>
                                      <p:cBhvr>
                                        <p:cTn id="232"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8" grpId="1" bldLvl="0" animBg="1"/>
      <p:bldP spid="24" grpId="0" bldLvl="0" animBg="1"/>
      <p:bldP spid="24" grpId="1" bldLvl="0" animBg="1"/>
      <p:bldP spid="25" grpId="0" bldLvl="0" animBg="1"/>
      <p:bldP spid="25" grpId="1" bldLvl="0" animBg="1"/>
      <p:bldP spid="8" grpId="0" build="p"/>
      <p:bldP spid="9" grpId="0" bldLvl="0" animBg="1"/>
      <p:bldP spid="11" grpId="0" bldLvl="0" animBg="1"/>
      <p:bldP spid="12" grpId="0" bldLvl="0" animBg="1"/>
      <p:bldP spid="13" grpId="0" bldLvl="0" animBg="1"/>
      <p:bldP spid="13" grpId="1" bldLvl="0" animBg="1"/>
      <p:bldP spid="14" grpId="0" bldLvl="0" animBg="1"/>
      <p:bldP spid="2" grpId="0" bldLvl="0" animBg="1"/>
      <p:bldP spid="2" grpId="1" bldLvl="0" animBg="1"/>
      <p:bldP spid="10" grpId="0" bldLvl="0" animBg="1"/>
      <p:bldP spid="10" grpId="1" bldLvl="0" animBg="1"/>
      <p:bldP spid="23" grpId="0" bldLvl="0" animBg="1"/>
      <p:bldP spid="23" grpId="1" bldLvl="0" animBg="1"/>
      <p:bldP spid="26" grpId="0" bldLvl="0" animBg="1"/>
      <p:bldP spid="26" grpId="1" bldLvl="0" animBg="1"/>
      <p:bldP spid="27" grpId="0" bldLvl="0" animBg="1"/>
      <p:bldP spid="27" grpId="1" bldLvl="0" animBg="1"/>
      <p:bldP spid="33" grpId="0" bldLvl="0" animBg="1"/>
      <p:bldP spid="35" grpId="0" bldLvl="0" animBg="1"/>
      <p:bldP spid="36" grpId="0" bldLvl="0" animBg="1"/>
      <p:bldP spid="37" grpId="0" bldLvl="0" animBg="1"/>
      <p:bldP spid="38" grpId="0" bldLvl="0" animBg="1"/>
      <p:bldP spid="39" grpId="0" bldLvl="0" animBg="1"/>
      <p:bldP spid="40" grpId="0" bldLvl="0" animBg="1"/>
      <p:bldP spid="41" grpId="0" bldLvl="0" animBg="1"/>
      <p:bldP spid="42" grpId="0" bldLvl="0" animBg="1"/>
      <p:bldP spid="43" grpId="0" bldLvl="0" animBg="1"/>
      <p:bldP spid="44" grpId="0" bldLvl="0" animBg="1"/>
      <p:bldP spid="45" grpId="0" bldLvl="0" animBg="1"/>
      <p:bldP spid="46" grpId="0" bldLvl="0" animBg="1"/>
      <p:bldP spid="47" grpId="0" bldLvl="0" animBg="1"/>
      <p:bldP spid="48" grpId="0" bldLvl="0" animBg="1"/>
      <p:bldP spid="49"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34925" y="557698"/>
            <a:ext cx="8424981" cy="4085639"/>
          </a:xfrm>
        </p:spPr>
        <p:txBody>
          <a:bodyPr/>
          <a:lstStyle/>
          <a:p>
            <a:pPr marL="478155" lvl="2" indent="-342900">
              <a:buFont typeface="Wingdings" panose="05000000000000000000" pitchFamily="2" charset="2"/>
              <a:buChar char="Ø"/>
            </a:pPr>
            <a:r>
              <a:rPr lang="zh-CN" altLang="en-US" dirty="0">
                <a:solidFill>
                  <a:schemeClr val="tx1"/>
                </a:solidFill>
              </a:rPr>
              <a:t>拓扑</a:t>
            </a:r>
            <a:r>
              <a:rPr lang="zh-CN" altLang="en-US" dirty="0" smtClean="0">
                <a:solidFill>
                  <a:schemeClr val="tx1"/>
                </a:solidFill>
              </a:rPr>
              <a:t>排序主要是为解决一个工程能否顺序进行的问题，</a:t>
            </a:r>
            <a:r>
              <a:rPr lang="zh-CN" altLang="en-US" dirty="0">
                <a:solidFill>
                  <a:schemeClr val="tx1"/>
                </a:solidFill>
                <a:sym typeface="+mn-ea"/>
              </a:rPr>
              <a:t>用顶点表示活动</a:t>
            </a:r>
            <a:r>
              <a:rPr lang="zh-CN" altLang="en-US" dirty="0" smtClean="0">
                <a:solidFill>
                  <a:schemeClr val="tx1"/>
                </a:solidFill>
                <a:sym typeface="+mn-ea"/>
              </a:rPr>
              <a:t>，用</a:t>
            </a:r>
            <a:r>
              <a:rPr lang="zh-CN" altLang="en-US" dirty="0">
                <a:solidFill>
                  <a:schemeClr val="tx1"/>
                </a:solidFill>
                <a:sym typeface="+mn-ea"/>
              </a:rPr>
              <a:t>有向弧表示活动间的优先关系</a:t>
            </a:r>
            <a:r>
              <a:rPr lang="zh-CN" altLang="en-US" dirty="0" smtClean="0">
                <a:solidFill>
                  <a:schemeClr val="tx1"/>
                </a:solidFill>
                <a:sym typeface="+mn-ea"/>
              </a:rPr>
              <a:t>，即</a:t>
            </a:r>
            <a:r>
              <a:rPr lang="zh-CN" altLang="en-US" dirty="0" smtClean="0">
                <a:solidFill>
                  <a:srgbClr val="FF0000"/>
                </a:solidFill>
                <a:sym typeface="+mn-ea"/>
              </a:rPr>
              <a:t>AOV-</a:t>
            </a:r>
            <a:r>
              <a:rPr lang="zh-CN" altLang="en-US" dirty="0">
                <a:solidFill>
                  <a:srgbClr val="FF0000"/>
                </a:solidFill>
                <a:sym typeface="+mn-ea"/>
              </a:rPr>
              <a:t>网</a:t>
            </a:r>
            <a:r>
              <a:rPr lang="zh-CN" altLang="en-US" dirty="0" smtClean="0">
                <a:solidFill>
                  <a:schemeClr val="tx1"/>
                </a:solidFill>
                <a:sym typeface="+mn-ea"/>
              </a:rPr>
              <a:t>。</a:t>
            </a:r>
            <a:endParaRPr lang="zh-CN" altLang="en-US" dirty="0">
              <a:solidFill>
                <a:schemeClr val="tx1"/>
              </a:solidFill>
            </a:endParaRPr>
          </a:p>
          <a:p>
            <a:pPr marL="478155" lvl="2" indent="-342900">
              <a:buFont typeface="Wingdings" panose="05000000000000000000" pitchFamily="2" charset="2"/>
              <a:buChar char="Ø"/>
            </a:pPr>
            <a:r>
              <a:rPr lang="zh-CN" altLang="en-US" dirty="0">
                <a:solidFill>
                  <a:schemeClr val="tx1"/>
                </a:solidFill>
                <a:sym typeface="+mn-ea"/>
              </a:rPr>
              <a:t>但有时我们还需要解决工程完成需要的最短时间问题，用顶点表示事件，用弧表示活动，弧的权值表示活动所需要的时间，</a:t>
            </a:r>
            <a:r>
              <a:rPr lang="zh-CN" altLang="en-US" dirty="0" smtClean="0">
                <a:solidFill>
                  <a:schemeClr val="tx1"/>
                </a:solidFill>
                <a:sym typeface="+mn-ea"/>
              </a:rPr>
              <a:t>简称</a:t>
            </a:r>
            <a:r>
              <a:rPr lang="zh-CN" altLang="en-US" dirty="0" smtClean="0">
                <a:solidFill>
                  <a:srgbClr val="FF0000"/>
                </a:solidFill>
                <a:sym typeface="+mn-ea"/>
              </a:rPr>
              <a:t>AOE-</a:t>
            </a:r>
            <a:r>
              <a:rPr lang="zh-CN" altLang="en-US" dirty="0">
                <a:solidFill>
                  <a:srgbClr val="FF0000"/>
                </a:solidFill>
                <a:sym typeface="+mn-ea"/>
              </a:rPr>
              <a:t>网</a:t>
            </a:r>
            <a:r>
              <a:rPr lang="zh-CN" altLang="en-US" dirty="0" smtClean="0">
                <a:solidFill>
                  <a:schemeClr val="tx1"/>
                </a:solidFill>
                <a:sym typeface="+mn-ea"/>
              </a:rPr>
              <a:t>。</a:t>
            </a:r>
            <a:endParaRPr lang="en-US" altLang="zh-CN" dirty="0">
              <a:solidFill>
                <a:schemeClr val="tx1"/>
              </a:solidFill>
            </a:endParaRPr>
          </a:p>
          <a:p>
            <a:endParaRPr lang="en-US" altLang="zh-CN" sz="2000" dirty="0"/>
          </a:p>
          <a:p>
            <a:endParaRPr lang="en-US" altLang="zh-CN" sz="2000" dirty="0" smtClean="0"/>
          </a:p>
          <a:p>
            <a:endParaRPr lang="en-US" altLang="zh-CN" sz="2000" dirty="0"/>
          </a:p>
          <a:p>
            <a:endParaRPr lang="en-US" altLang="zh-CN" sz="2000" dirty="0" smtClean="0"/>
          </a:p>
          <a:p>
            <a:pPr lvl="2"/>
            <a:endParaRPr lang="zh-CN" altLang="en-US" sz="2000" dirty="0"/>
          </a:p>
        </p:txBody>
      </p:sp>
      <p:sp>
        <p:nvSpPr>
          <p:cNvPr id="3" name="标题 2"/>
          <p:cNvSpPr>
            <a:spLocks noGrp="1"/>
          </p:cNvSpPr>
          <p:nvPr>
            <p:ph type="title"/>
          </p:nvPr>
        </p:nvSpPr>
        <p:spPr>
          <a:xfrm>
            <a:off x="746300" y="176980"/>
            <a:ext cx="3096197" cy="288220"/>
          </a:xfrm>
        </p:spPr>
        <p:txBody>
          <a:bodyPr/>
          <a:lstStyle/>
          <a:p>
            <a:pPr>
              <a:lnSpc>
                <a:spcPct val="120000"/>
              </a:lnSpc>
            </a:pPr>
            <a:r>
              <a:rPr lang="en-US" altLang="zh-CN" dirty="0">
                <a:solidFill>
                  <a:srgbClr val="002060"/>
                </a:solidFill>
              </a:rPr>
              <a:t>7.5 </a:t>
            </a:r>
            <a:r>
              <a:rPr lang="zh-CN" altLang="en-US" dirty="0">
                <a:solidFill>
                  <a:srgbClr val="002060"/>
                </a:solidFill>
              </a:rPr>
              <a:t>有向无环图的应用</a:t>
            </a:r>
            <a:endParaRPr lang="zh-CN" altLang="en-US" kern="1200" dirty="0">
              <a:solidFill>
                <a:srgbClr val="000066"/>
              </a:solidFill>
              <a:cs typeface="+mj-cs"/>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34950" y="557530"/>
            <a:ext cx="3599815" cy="4085590"/>
          </a:xfrm>
        </p:spPr>
        <p:txBody>
          <a:bodyPr/>
          <a:lstStyle/>
          <a:p>
            <a:pPr lvl="2"/>
            <a:r>
              <a:rPr lang="zh-CN" altLang="en-US" sz="1800" dirty="0">
                <a:solidFill>
                  <a:schemeClr val="tx1"/>
                </a:solidFill>
                <a:sym typeface="+mn-ea"/>
              </a:rPr>
              <a:t>如造一辆汽车</a:t>
            </a:r>
            <a:r>
              <a:rPr lang="zh-CN" altLang="en-US" sz="1800" dirty="0" smtClean="0">
                <a:solidFill>
                  <a:schemeClr val="tx1"/>
                </a:solidFill>
                <a:sym typeface="+mn-ea"/>
              </a:rPr>
              <a:t>，假如</a:t>
            </a:r>
            <a:r>
              <a:rPr lang="zh-CN" altLang="en-US" sz="1800" dirty="0">
                <a:solidFill>
                  <a:schemeClr val="tx1"/>
                </a:solidFill>
                <a:sym typeface="+mn-ea"/>
              </a:rPr>
              <a:t>，造一个轮子需要0.5天时间，造一个发动机需要3天时间，造一个车底盘需要2天时间，造一个外壳需要2天时间，其他零部件时间需要2天，全部零部件集中到一处需要0.5天，组装成车需要2天，问汽车厂造辆车，最短需要多少时间呢？</a:t>
            </a:r>
            <a:endParaRPr lang="zh-CN" altLang="en-US" sz="2000" dirty="0"/>
          </a:p>
        </p:txBody>
      </p:sp>
      <p:sp>
        <p:nvSpPr>
          <p:cNvPr id="3" name="标题 2"/>
          <p:cNvSpPr>
            <a:spLocks noGrp="1"/>
          </p:cNvSpPr>
          <p:nvPr>
            <p:ph type="title"/>
          </p:nvPr>
        </p:nvSpPr>
        <p:spPr>
          <a:xfrm>
            <a:off x="746300" y="176980"/>
            <a:ext cx="3096197" cy="288220"/>
          </a:xfrm>
        </p:spPr>
        <p:txBody>
          <a:bodyPr/>
          <a:lstStyle/>
          <a:p>
            <a:pPr>
              <a:lnSpc>
                <a:spcPct val="120000"/>
              </a:lnSpc>
            </a:pPr>
            <a:r>
              <a:rPr lang="en-US" altLang="zh-CN" dirty="0">
                <a:solidFill>
                  <a:srgbClr val="002060"/>
                </a:solidFill>
              </a:rPr>
              <a:t>7.5 </a:t>
            </a:r>
            <a:r>
              <a:rPr lang="zh-CN" altLang="en-US" dirty="0">
                <a:solidFill>
                  <a:srgbClr val="002060"/>
                </a:solidFill>
              </a:rPr>
              <a:t>有向无环图的应用</a:t>
            </a:r>
            <a:endParaRPr lang="zh-CN" altLang="en-US" kern="1200" dirty="0">
              <a:solidFill>
                <a:srgbClr val="000066"/>
              </a:solidFill>
              <a:cs typeface="+mj-cs"/>
            </a:endParaRPr>
          </a:p>
        </p:txBody>
      </p:sp>
      <p:graphicFrame>
        <p:nvGraphicFramePr>
          <p:cNvPr id="4" name="对象 3"/>
          <p:cNvGraphicFramePr>
            <a:graphicFrameLocks noChangeAspect="1"/>
          </p:cNvGraphicFramePr>
          <p:nvPr/>
        </p:nvGraphicFramePr>
        <p:xfrm>
          <a:off x="3842385" y="557530"/>
          <a:ext cx="4947285" cy="4060825"/>
        </p:xfrm>
        <a:graphic>
          <a:graphicData uri="http://schemas.openxmlformats.org/presentationml/2006/ole">
            <mc:AlternateContent xmlns:mc="http://schemas.openxmlformats.org/markup-compatibility/2006">
              <mc:Choice xmlns:v="urn:schemas-microsoft-com:vml" Requires="v">
                <p:oleObj spid="_x0000_s4138" name="" r:id="rId1" imgW="4943475" imgH="4057650" progId="PBrush">
                  <p:embed/>
                </p:oleObj>
              </mc:Choice>
              <mc:Fallback>
                <p:oleObj name="" r:id="rId1" imgW="4943475" imgH="4057650" progId="PBrush">
                  <p:embed/>
                  <p:pic>
                    <p:nvPicPr>
                      <p:cNvPr id="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2385" y="557530"/>
                        <a:ext cx="4947285" cy="4060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AOE</a:t>
            </a:r>
            <a:r>
              <a:rPr lang="zh-CN" altLang="en-US" dirty="0"/>
              <a:t>网可以解决</a:t>
            </a:r>
            <a:r>
              <a:rPr lang="zh-CN" altLang="en-US" dirty="0" smtClean="0"/>
              <a:t>：</a:t>
            </a:r>
            <a:endParaRPr lang="en-US" altLang="zh-CN" sz="2100" dirty="0" smtClean="0">
              <a:solidFill>
                <a:srgbClr val="00194C"/>
              </a:solidFill>
              <a:effectLst/>
              <a:latin typeface="华文楷体" panose="02010600040101010101" pitchFamily="2" charset="-122"/>
              <a:ea typeface="华文楷体" panose="02010600040101010101" pitchFamily="2" charset="-122"/>
              <a:sym typeface="+mn-ea"/>
            </a:endParaRPr>
          </a:p>
          <a:p>
            <a:pPr marL="342900" lvl="6" indent="-342900" algn="just" eaLnBrk="0" fontAlgn="base" hangingPunct="0">
              <a:lnSpc>
                <a:spcPts val="3400"/>
              </a:lnSpc>
              <a:spcAft>
                <a:spcPct val="0"/>
              </a:spcAft>
              <a:buSzTx/>
              <a:buFont typeface="Wingdings" panose="05000000000000000000" pitchFamily="2" charset="2"/>
              <a:buChar char="Ø"/>
              <a:defRPr/>
            </a:pPr>
            <a:r>
              <a:rPr lang="en-US" altLang="zh-CN" sz="2100" b="1" dirty="0" err="1">
                <a:latin typeface="华文楷体" panose="02010600040101010101" pitchFamily="2" charset="-122"/>
                <a:ea typeface="华文楷体" panose="02010600040101010101" pitchFamily="2" charset="-122"/>
                <a:sym typeface="+mn-ea"/>
              </a:rPr>
              <a:t>哪些活动是影响工程进度的关键活动</a:t>
            </a:r>
            <a:r>
              <a:rPr lang="en-US" altLang="zh-CN" sz="2100" b="1" dirty="0">
                <a:latin typeface="华文楷体" panose="02010600040101010101" pitchFamily="2" charset="-122"/>
                <a:ea typeface="华文楷体" panose="02010600040101010101" pitchFamily="2" charset="-122"/>
                <a:sym typeface="+mn-ea"/>
              </a:rPr>
              <a:t>？</a:t>
            </a:r>
            <a:endParaRPr lang="en-US" altLang="zh-CN" sz="2100" b="1" dirty="0">
              <a:latin typeface="华文楷体" panose="02010600040101010101" pitchFamily="2" charset="-122"/>
              <a:ea typeface="华文楷体" panose="02010600040101010101" pitchFamily="2" charset="-122"/>
              <a:sym typeface="+mn-ea"/>
            </a:endParaRPr>
          </a:p>
          <a:p>
            <a:pPr marL="342900" lvl="6" indent="-342900" algn="just" eaLnBrk="0" fontAlgn="base" hangingPunct="0">
              <a:lnSpc>
                <a:spcPts val="3400"/>
              </a:lnSpc>
              <a:spcAft>
                <a:spcPct val="0"/>
              </a:spcAft>
              <a:buSzTx/>
              <a:buFont typeface="Wingdings" panose="05000000000000000000" pitchFamily="2" charset="2"/>
              <a:buChar char="Ø"/>
              <a:defRPr/>
            </a:pPr>
            <a:r>
              <a:rPr lang="en-US" altLang="zh-CN" sz="2100" b="1" dirty="0" err="1">
                <a:latin typeface="华文楷体" panose="02010600040101010101" pitchFamily="2" charset="-122"/>
                <a:ea typeface="华文楷体" panose="02010600040101010101" pitchFamily="2" charset="-122"/>
                <a:sym typeface="+mn-ea"/>
              </a:rPr>
              <a:t>至少需要多长时间能完成整个工程</a:t>
            </a:r>
            <a:r>
              <a:rPr lang="en-US" altLang="zh-CN" sz="2100" b="1" dirty="0">
                <a:latin typeface="华文楷体" panose="02010600040101010101" pitchFamily="2" charset="-122"/>
                <a:ea typeface="华文楷体" panose="02010600040101010101" pitchFamily="2" charset="-122"/>
                <a:sym typeface="+mn-ea"/>
              </a:rPr>
              <a:t>？</a:t>
            </a:r>
            <a:endParaRPr lang="en-US" altLang="zh-CN" sz="2100" b="1" dirty="0">
              <a:latin typeface="华文楷体" panose="02010600040101010101" pitchFamily="2" charset="-122"/>
              <a:ea typeface="华文楷体" panose="02010600040101010101" pitchFamily="2" charset="-122"/>
              <a:sym typeface="+mn-ea"/>
            </a:endParaRPr>
          </a:p>
          <a:p>
            <a:pPr marL="342900" lvl="6" indent="-342900" algn="just" eaLnBrk="0" fontAlgn="base" hangingPunct="0">
              <a:lnSpc>
                <a:spcPts val="3400"/>
              </a:lnSpc>
              <a:spcAft>
                <a:spcPct val="0"/>
              </a:spcAft>
              <a:buSzTx/>
              <a:buFont typeface="Wingdings" panose="05000000000000000000" pitchFamily="2" charset="2"/>
              <a:buChar char="Ø"/>
              <a:defRPr/>
            </a:pPr>
            <a:r>
              <a:rPr lang="en-US" altLang="zh-CN" sz="2100" b="1" dirty="0" err="1">
                <a:latin typeface="华文楷体" panose="02010600040101010101" pitchFamily="2" charset="-122"/>
                <a:ea typeface="华文楷体" panose="02010600040101010101" pitchFamily="2" charset="-122"/>
                <a:sym typeface="+mn-ea"/>
              </a:rPr>
              <a:t>源点</a:t>
            </a:r>
            <a:r>
              <a:rPr lang="zh-CN" altLang="en-US" sz="2100" b="1" dirty="0">
                <a:latin typeface="华文楷体" panose="02010600040101010101" pitchFamily="2" charset="-122"/>
                <a:ea typeface="华文楷体" panose="02010600040101010101" pitchFamily="2" charset="-122"/>
                <a:sym typeface="+mn-ea"/>
              </a:rPr>
              <a:t>：</a:t>
            </a:r>
            <a:r>
              <a:rPr lang="en-US" altLang="zh-CN" sz="2100" b="1" dirty="0" err="1">
                <a:latin typeface="华文楷体" panose="02010600040101010101" pitchFamily="2" charset="-122"/>
                <a:ea typeface="华文楷体" panose="02010600040101010101" pitchFamily="2" charset="-122"/>
                <a:sym typeface="+mn-ea"/>
              </a:rPr>
              <a:t>AOE网中唯一的、入度为零的顶点</a:t>
            </a:r>
            <a:r>
              <a:rPr lang="zh-CN" altLang="en-US" sz="2100" b="1" dirty="0">
                <a:latin typeface="华文楷体" panose="02010600040101010101" pitchFamily="2" charset="-122"/>
                <a:ea typeface="华文楷体" panose="02010600040101010101" pitchFamily="2" charset="-122"/>
                <a:sym typeface="+mn-ea"/>
              </a:rPr>
              <a:t>。</a:t>
            </a:r>
            <a:endParaRPr lang="en-US" altLang="zh-CN" sz="2100" b="1" dirty="0">
              <a:latin typeface="华文楷体" panose="02010600040101010101" pitchFamily="2" charset="-122"/>
              <a:ea typeface="华文楷体" panose="02010600040101010101" pitchFamily="2" charset="-122"/>
              <a:sym typeface="+mn-ea"/>
            </a:endParaRPr>
          </a:p>
          <a:p>
            <a:pPr marL="342900" lvl="6" indent="-342900" algn="just" eaLnBrk="0" fontAlgn="base" hangingPunct="0">
              <a:lnSpc>
                <a:spcPts val="3400"/>
              </a:lnSpc>
              <a:spcAft>
                <a:spcPct val="0"/>
              </a:spcAft>
              <a:buSzTx/>
              <a:buFont typeface="Wingdings" panose="05000000000000000000" pitchFamily="2" charset="2"/>
              <a:buChar char="Ø"/>
              <a:defRPr/>
            </a:pPr>
            <a:r>
              <a:rPr lang="en-US" altLang="zh-CN" sz="2100" b="1" dirty="0" err="1">
                <a:latin typeface="华文楷体" panose="02010600040101010101" pitchFamily="2" charset="-122"/>
                <a:ea typeface="华文楷体" panose="02010600040101010101" pitchFamily="2" charset="-122"/>
                <a:sym typeface="+mn-ea"/>
              </a:rPr>
              <a:t>汇点</a:t>
            </a:r>
            <a:r>
              <a:rPr lang="zh-CN" altLang="en-US" sz="2100" b="1" dirty="0">
                <a:latin typeface="华文楷体" panose="02010600040101010101" pitchFamily="2" charset="-122"/>
                <a:ea typeface="华文楷体" panose="02010600040101010101" pitchFamily="2" charset="-122"/>
                <a:sym typeface="+mn-ea"/>
              </a:rPr>
              <a:t>：</a:t>
            </a:r>
            <a:r>
              <a:rPr lang="en-US" altLang="zh-CN" sz="2100" b="1" dirty="0" err="1">
                <a:latin typeface="华文楷体" panose="02010600040101010101" pitchFamily="2" charset="-122"/>
                <a:ea typeface="华文楷体" panose="02010600040101010101" pitchFamily="2" charset="-122"/>
                <a:sym typeface="+mn-ea"/>
              </a:rPr>
              <a:t>AOE网中唯一的、出度为零的顶点</a:t>
            </a:r>
            <a:r>
              <a:rPr lang="zh-CN" altLang="en-US" sz="2100" b="1" dirty="0">
                <a:latin typeface="华文楷体" panose="02010600040101010101" pitchFamily="2" charset="-122"/>
                <a:ea typeface="华文楷体" panose="02010600040101010101" pitchFamily="2" charset="-122"/>
                <a:sym typeface="+mn-ea"/>
              </a:rPr>
              <a:t>。</a:t>
            </a:r>
            <a:endParaRPr lang="en-US" altLang="zh-CN" sz="2100" b="1" dirty="0">
              <a:latin typeface="华文楷体" panose="02010600040101010101" pitchFamily="2" charset="-122"/>
              <a:ea typeface="华文楷体" panose="02010600040101010101" pitchFamily="2" charset="-122"/>
              <a:sym typeface="+mn-ea"/>
            </a:endParaRPr>
          </a:p>
          <a:p>
            <a:pPr marL="342900" lvl="6" indent="-342900" algn="just" eaLnBrk="0" fontAlgn="base" hangingPunct="0">
              <a:lnSpc>
                <a:spcPts val="3400"/>
              </a:lnSpc>
              <a:spcAft>
                <a:spcPct val="0"/>
              </a:spcAft>
              <a:buSzTx/>
              <a:buFont typeface="Wingdings" panose="05000000000000000000" pitchFamily="2" charset="2"/>
              <a:buChar char="Ø"/>
              <a:defRPr/>
            </a:pPr>
            <a:r>
              <a:rPr lang="en-US" altLang="zh-CN" sz="2100" b="1" dirty="0" err="1">
                <a:latin typeface="华文楷体" panose="02010600040101010101" pitchFamily="2" charset="-122"/>
                <a:ea typeface="华文楷体" panose="02010600040101010101" pitchFamily="2" charset="-122"/>
                <a:sym typeface="+mn-ea"/>
              </a:rPr>
              <a:t>关键路径</a:t>
            </a:r>
            <a:r>
              <a:rPr lang="zh-CN" altLang="en-US" sz="2100" b="1" dirty="0">
                <a:latin typeface="华文楷体" panose="02010600040101010101" pitchFamily="2" charset="-122"/>
                <a:ea typeface="华文楷体" panose="02010600040101010101" pitchFamily="2" charset="-122"/>
                <a:sym typeface="+mn-ea"/>
              </a:rPr>
              <a:t>：</a:t>
            </a:r>
            <a:r>
              <a:rPr lang="en-US" altLang="zh-CN" sz="2100" b="1" dirty="0" err="1">
                <a:latin typeface="华文楷体" panose="02010600040101010101" pitchFamily="2" charset="-122"/>
                <a:ea typeface="华文楷体" panose="02010600040101010101" pitchFamily="2" charset="-122"/>
                <a:sym typeface="+mn-ea"/>
              </a:rPr>
              <a:t>从源点到汇点的最长路径的长度</a:t>
            </a:r>
            <a:r>
              <a:rPr lang="zh-CN" altLang="en-US" sz="2100" b="1" dirty="0">
                <a:latin typeface="华文楷体" panose="02010600040101010101" pitchFamily="2" charset="-122"/>
                <a:ea typeface="华文楷体" panose="02010600040101010101" pitchFamily="2" charset="-122"/>
                <a:sym typeface="+mn-ea"/>
              </a:rPr>
              <a:t>，</a:t>
            </a:r>
            <a:r>
              <a:rPr lang="en-US" altLang="zh-CN" sz="2100" b="1" dirty="0" err="1">
                <a:latin typeface="华文楷体" panose="02010600040101010101" pitchFamily="2" charset="-122"/>
                <a:ea typeface="华文楷体" panose="02010600040101010101" pitchFamily="2" charset="-122"/>
                <a:sym typeface="+mn-ea"/>
              </a:rPr>
              <a:t>即完成整个工程任务所需的时间</a:t>
            </a:r>
            <a:r>
              <a:rPr lang="en-US" altLang="zh-CN" sz="2100" b="1" dirty="0">
                <a:latin typeface="华文楷体" panose="02010600040101010101" pitchFamily="2" charset="-122"/>
                <a:ea typeface="华文楷体" panose="02010600040101010101" pitchFamily="2" charset="-122"/>
                <a:sym typeface="+mn-ea"/>
              </a:rPr>
              <a:t>。</a:t>
            </a:r>
            <a:endParaRPr lang="en-US" altLang="zh-CN" sz="2100" b="1" dirty="0">
              <a:latin typeface="华文楷体" panose="02010600040101010101" pitchFamily="2" charset="-122"/>
              <a:ea typeface="华文楷体" panose="02010600040101010101" pitchFamily="2" charset="-122"/>
              <a:sym typeface="+mn-ea"/>
            </a:endParaRPr>
          </a:p>
          <a:p>
            <a:pPr marL="342900" lvl="6" indent="-342900" algn="just" eaLnBrk="0" fontAlgn="base" hangingPunct="0">
              <a:lnSpc>
                <a:spcPts val="3400"/>
              </a:lnSpc>
              <a:spcAft>
                <a:spcPct val="0"/>
              </a:spcAft>
              <a:buSzTx/>
              <a:buFont typeface="Wingdings" panose="05000000000000000000" pitchFamily="2" charset="2"/>
              <a:buChar char="Ø"/>
              <a:defRPr/>
            </a:pPr>
            <a:r>
              <a:rPr lang="en-US" altLang="zh-CN" sz="2100" b="1" dirty="0" err="1">
                <a:latin typeface="华文楷体" panose="02010600040101010101" pitchFamily="2" charset="-122"/>
                <a:ea typeface="华文楷体" panose="02010600040101010101" pitchFamily="2" charset="-122"/>
                <a:sym typeface="+mn-ea"/>
              </a:rPr>
              <a:t>关键活动</a:t>
            </a:r>
            <a:r>
              <a:rPr lang="zh-CN" altLang="en-US" sz="2100" b="1" dirty="0">
                <a:latin typeface="华文楷体" panose="02010600040101010101" pitchFamily="2" charset="-122"/>
                <a:ea typeface="华文楷体" panose="02010600040101010101" pitchFamily="2" charset="-122"/>
                <a:sym typeface="+mn-ea"/>
              </a:rPr>
              <a:t>：</a:t>
            </a:r>
            <a:r>
              <a:rPr lang="en-US" altLang="zh-CN" sz="2100" b="1" dirty="0" err="1">
                <a:latin typeface="华文楷体" panose="02010600040101010101" pitchFamily="2" charset="-122"/>
                <a:ea typeface="华文楷体" panose="02010600040101010101" pitchFamily="2" charset="-122"/>
                <a:sym typeface="+mn-ea"/>
              </a:rPr>
              <a:t>关键路径上的活动</a:t>
            </a:r>
            <a:r>
              <a:rPr lang="en-US" altLang="zh-CN" sz="2100" b="1" dirty="0">
                <a:latin typeface="华文楷体" panose="02010600040101010101" pitchFamily="2" charset="-122"/>
                <a:ea typeface="华文楷体" panose="02010600040101010101" pitchFamily="2" charset="-122"/>
                <a:sym typeface="+mn-ea"/>
              </a:rPr>
              <a:t>。</a:t>
            </a:r>
            <a:endParaRPr lang="zh-CN" altLang="en-US" sz="2100" b="1" dirty="0">
              <a:latin typeface="华文楷体" panose="02010600040101010101" pitchFamily="2" charset="-122"/>
              <a:ea typeface="华文楷体" panose="02010600040101010101" pitchFamily="2" charset="-122"/>
            </a:endParaRPr>
          </a:p>
        </p:txBody>
      </p:sp>
      <p:sp>
        <p:nvSpPr>
          <p:cNvPr id="3" name="标题 2"/>
          <p:cNvSpPr>
            <a:spLocks noGrp="1"/>
          </p:cNvSpPr>
          <p:nvPr>
            <p:ph type="title"/>
          </p:nvPr>
        </p:nvSpPr>
        <p:spPr>
          <a:xfrm>
            <a:off x="746299" y="171217"/>
            <a:ext cx="3126455" cy="288220"/>
          </a:xfrm>
        </p:spPr>
        <p:txBody>
          <a:bodyPr/>
          <a:lstStyle/>
          <a:p>
            <a:pPr>
              <a:lnSpc>
                <a:spcPct val="120000"/>
              </a:lnSpc>
            </a:pPr>
            <a:r>
              <a:rPr lang="en-US" altLang="zh-CN" dirty="0"/>
              <a:t>7.5 </a:t>
            </a:r>
            <a:r>
              <a:rPr lang="zh-CN" altLang="en-US" dirty="0"/>
              <a:t>有向无环图的应用</a:t>
            </a:r>
            <a:endParaRPr lang="zh-CN" altLang="en-US" kern="1200" dirty="0">
              <a:solidFill>
                <a:srgbClr val="000066"/>
              </a:solidFill>
              <a:cs typeface="+mj-cs"/>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en-US" altLang="zh-CN" sz="2000" dirty="0" smtClean="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pPr lvl="2"/>
            <a:endParaRPr lang="zh-CN" altLang="en-US" sz="2000" dirty="0"/>
          </a:p>
        </p:txBody>
      </p:sp>
      <p:sp>
        <p:nvSpPr>
          <p:cNvPr id="3" name="标题 2"/>
          <p:cNvSpPr>
            <a:spLocks noGrp="1"/>
          </p:cNvSpPr>
          <p:nvPr>
            <p:ph type="title"/>
          </p:nvPr>
        </p:nvSpPr>
        <p:spPr>
          <a:xfrm>
            <a:off x="746300" y="176980"/>
            <a:ext cx="3096197" cy="288220"/>
          </a:xfrm>
        </p:spPr>
        <p:txBody>
          <a:bodyPr/>
          <a:lstStyle/>
          <a:p>
            <a:pPr>
              <a:lnSpc>
                <a:spcPct val="120000"/>
              </a:lnSpc>
            </a:pPr>
            <a:r>
              <a:rPr lang="en-US" altLang="zh-CN" dirty="0">
                <a:solidFill>
                  <a:srgbClr val="002060"/>
                </a:solidFill>
              </a:rPr>
              <a:t>7.5 </a:t>
            </a:r>
            <a:r>
              <a:rPr lang="zh-CN" altLang="en-US" dirty="0">
                <a:solidFill>
                  <a:srgbClr val="002060"/>
                </a:solidFill>
              </a:rPr>
              <a:t>有向无环图的应用</a:t>
            </a:r>
            <a:endParaRPr lang="zh-CN" altLang="en-US" kern="1200" dirty="0">
              <a:solidFill>
                <a:srgbClr val="000066"/>
              </a:solidFill>
              <a:cs typeface="+mj-cs"/>
            </a:endParaRPr>
          </a:p>
        </p:txBody>
      </p:sp>
      <p:graphicFrame>
        <p:nvGraphicFramePr>
          <p:cNvPr id="4" name="Object 2"/>
          <p:cNvGraphicFramePr>
            <a:graphicFrameLocks noChangeAspect="1"/>
          </p:cNvGraphicFramePr>
          <p:nvPr/>
        </p:nvGraphicFramePr>
        <p:xfrm>
          <a:off x="746125" y="688975"/>
          <a:ext cx="7552055" cy="3562985"/>
        </p:xfrm>
        <a:graphic>
          <a:graphicData uri="http://schemas.openxmlformats.org/presentationml/2006/ole">
            <mc:AlternateContent xmlns:mc="http://schemas.openxmlformats.org/markup-compatibility/2006">
              <mc:Choice xmlns:v="urn:schemas-microsoft-com:vml" Requires="v">
                <p:oleObj spid="_x0000_s5161" name="" r:id="rId1" imgW="2834640" imgH="1615440" progId="Visio.Drawing.11">
                  <p:embed/>
                </p:oleObj>
              </mc:Choice>
              <mc:Fallback>
                <p:oleObj name="" r:id="rId1" imgW="2834640" imgH="1615440" progId="Visio.Drawing.11">
                  <p:embed/>
                  <p:pic>
                    <p:nvPicPr>
                      <p:cNvPr id="0" name="Picture 5"/>
                      <p:cNvPicPr>
                        <a:picLocks noChangeAspect="1" noChangeArrowheads="1"/>
                      </p:cNvPicPr>
                      <p:nvPr/>
                    </p:nvPicPr>
                    <p:blipFill>
                      <a:blip r:embed="rId2">
                        <a:extLst>
                          <a:ext uri="{28A0092B-C50C-407E-A947-70E740481C1C}">
                            <a14:useLocalDpi xmlns:a14="http://schemas.microsoft.com/office/drawing/2010/main" val="0"/>
                          </a:ext>
                        </a:extLst>
                      </a:blip>
                      <a:srcRect b="16051"/>
                      <a:stretch>
                        <a:fillRect/>
                      </a:stretch>
                    </p:blipFill>
                    <p:spPr bwMode="auto">
                      <a:xfrm>
                        <a:off x="746125" y="688975"/>
                        <a:ext cx="7552055" cy="3562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椭圆形标注 5"/>
          <p:cNvSpPr/>
          <p:nvPr/>
        </p:nvSpPr>
        <p:spPr>
          <a:xfrm>
            <a:off x="175895" y="1116965"/>
            <a:ext cx="768350" cy="447040"/>
          </a:xfrm>
          <a:prstGeom prst="wedgeEllipseCallout">
            <a:avLst>
              <a:gd name="adj1" fmla="val 44628"/>
              <a:gd name="adj2" fmla="val 968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源点</a:t>
            </a:r>
            <a:endParaRPr lang="zh-CN" altLang="en-US"/>
          </a:p>
        </p:txBody>
      </p:sp>
      <p:sp>
        <p:nvSpPr>
          <p:cNvPr id="7" name="椭圆形标注 6"/>
          <p:cNvSpPr/>
          <p:nvPr/>
        </p:nvSpPr>
        <p:spPr>
          <a:xfrm>
            <a:off x="7884160" y="948690"/>
            <a:ext cx="866140" cy="448310"/>
          </a:xfrm>
          <a:prstGeom prst="wedgeEllipseCallout">
            <a:avLst>
              <a:gd name="adj1" fmla="val -28885"/>
              <a:gd name="adj2" fmla="val 1310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汇点</a:t>
            </a:r>
            <a:endParaRPr lang="zh-CN" alt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478155" lvl="2" indent="-342900">
              <a:buFont typeface="Wingdings" panose="05000000000000000000" pitchFamily="2" charset="2"/>
              <a:buChar char="Ø"/>
            </a:pPr>
            <a:r>
              <a:rPr lang="zh-CN" altLang="en-US" dirty="0" smtClean="0">
                <a:sym typeface="+mn-ea"/>
              </a:rPr>
              <a:t>事件</a:t>
            </a:r>
            <a:r>
              <a:rPr lang="en-US" altLang="zh-CN" dirty="0">
                <a:sym typeface="+mn-ea"/>
              </a:rPr>
              <a:t>vi</a:t>
            </a:r>
            <a:r>
              <a:rPr lang="zh-CN" altLang="en-US" dirty="0">
                <a:sym typeface="+mn-ea"/>
              </a:rPr>
              <a:t>的最早发生时间</a:t>
            </a:r>
            <a:r>
              <a:rPr lang="en-US" altLang="zh-CN" dirty="0" err="1">
                <a:sym typeface="+mn-ea"/>
              </a:rPr>
              <a:t>ve</a:t>
            </a:r>
            <a:r>
              <a:rPr lang="en-US" altLang="zh-CN" dirty="0">
                <a:sym typeface="+mn-ea"/>
              </a:rPr>
              <a:t>(</a:t>
            </a:r>
            <a:r>
              <a:rPr lang="en-US" altLang="zh-CN" dirty="0" err="1">
                <a:sym typeface="+mn-ea"/>
              </a:rPr>
              <a:t>i</a:t>
            </a:r>
            <a:r>
              <a:rPr lang="en-US" altLang="zh-CN" dirty="0">
                <a:sym typeface="+mn-ea"/>
              </a:rPr>
              <a:t>)</a:t>
            </a:r>
            <a:r>
              <a:rPr lang="zh-CN" altLang="en-US" dirty="0">
                <a:sym typeface="+mn-ea"/>
              </a:rPr>
              <a:t>：从源点到顶点</a:t>
            </a:r>
            <a:r>
              <a:rPr lang="en-US" altLang="zh-CN" dirty="0">
                <a:sym typeface="+mn-ea"/>
              </a:rPr>
              <a:t>vi</a:t>
            </a:r>
            <a:r>
              <a:rPr lang="zh-CN" altLang="en-US" dirty="0">
                <a:sym typeface="+mn-ea"/>
              </a:rPr>
              <a:t>的最长路径的</a:t>
            </a:r>
            <a:r>
              <a:rPr lang="zh-CN" altLang="en-US" dirty="0" smtClean="0">
                <a:sym typeface="+mn-ea"/>
              </a:rPr>
              <a:t>长度。</a:t>
            </a:r>
            <a:endParaRPr lang="zh-CN" altLang="en-US" dirty="0">
              <a:sym typeface="+mn-ea"/>
            </a:endParaRPr>
          </a:p>
          <a:p>
            <a:pPr marL="478155" lvl="2" indent="-342900">
              <a:buFont typeface="Wingdings" panose="05000000000000000000" pitchFamily="2" charset="2"/>
              <a:buChar char="Ø"/>
            </a:pPr>
            <a:r>
              <a:rPr lang="zh-CN" altLang="en-US" dirty="0" smtClean="0">
                <a:sym typeface="+mn-ea"/>
              </a:rPr>
              <a:t>事件</a:t>
            </a:r>
            <a:r>
              <a:rPr lang="en-US" altLang="zh-CN" dirty="0">
                <a:sym typeface="+mn-ea"/>
              </a:rPr>
              <a:t>vi</a:t>
            </a:r>
            <a:r>
              <a:rPr lang="zh-CN" altLang="en-US" dirty="0">
                <a:sym typeface="+mn-ea"/>
              </a:rPr>
              <a:t>的最晚发生时间</a:t>
            </a:r>
            <a:r>
              <a:rPr lang="en-US" altLang="zh-CN" dirty="0" err="1">
                <a:sym typeface="+mn-ea"/>
              </a:rPr>
              <a:t>vl</a:t>
            </a:r>
            <a:r>
              <a:rPr lang="en-US" altLang="zh-CN" dirty="0">
                <a:sym typeface="+mn-ea"/>
              </a:rPr>
              <a:t>(</a:t>
            </a:r>
            <a:r>
              <a:rPr lang="en-US" altLang="zh-CN" dirty="0" err="1">
                <a:sym typeface="+mn-ea"/>
              </a:rPr>
              <a:t>i</a:t>
            </a:r>
            <a:r>
              <a:rPr lang="en-US" altLang="zh-CN" dirty="0">
                <a:sym typeface="+mn-ea"/>
              </a:rPr>
              <a:t>)</a:t>
            </a:r>
            <a:r>
              <a:rPr lang="zh-CN" altLang="en-US" dirty="0" smtClean="0">
                <a:sym typeface="+mn-ea"/>
              </a:rPr>
              <a:t>：在</a:t>
            </a:r>
            <a:r>
              <a:rPr lang="zh-CN" altLang="en-US" dirty="0">
                <a:sym typeface="+mn-ea"/>
              </a:rPr>
              <a:t>不推迟整个工期的前提下，该事件最迟必须发生的时间</a:t>
            </a:r>
            <a:r>
              <a:rPr lang="zh-CN" altLang="en-US" dirty="0" smtClean="0">
                <a:sym typeface="+mn-ea"/>
              </a:rPr>
              <a:t>。</a:t>
            </a:r>
            <a:endParaRPr lang="en-US" altLang="zh-CN" dirty="0" smtClean="0">
              <a:sym typeface="+mn-ea"/>
            </a:endParaRPr>
          </a:p>
          <a:p>
            <a:pPr marL="478155" lvl="2" indent="-342900">
              <a:buFont typeface="Wingdings" panose="05000000000000000000" pitchFamily="2" charset="2"/>
              <a:buChar char="Ø"/>
            </a:pPr>
            <a:r>
              <a:rPr lang="zh-CN" altLang="en-US" dirty="0">
                <a:sym typeface="+mn-ea"/>
              </a:rPr>
              <a:t>活动</a:t>
            </a:r>
            <a:r>
              <a:rPr lang="en-US" altLang="zh-CN" dirty="0" err="1">
                <a:sym typeface="+mn-ea"/>
              </a:rPr>
              <a:t>ai</a:t>
            </a:r>
            <a:r>
              <a:rPr lang="zh-CN" altLang="en-US" dirty="0">
                <a:sym typeface="+mn-ea"/>
              </a:rPr>
              <a:t>的最早开始时间</a:t>
            </a:r>
            <a:r>
              <a:rPr lang="en-US" altLang="zh-CN" dirty="0">
                <a:sym typeface="+mn-ea"/>
              </a:rPr>
              <a:t>e(</a:t>
            </a:r>
            <a:r>
              <a:rPr lang="en-US" altLang="zh-CN" dirty="0" err="1">
                <a:sym typeface="+mn-ea"/>
              </a:rPr>
              <a:t>i</a:t>
            </a:r>
            <a:r>
              <a:rPr lang="en-US" altLang="zh-CN" dirty="0" smtClean="0">
                <a:sym typeface="+mn-ea"/>
              </a:rPr>
              <a:t>)</a:t>
            </a:r>
            <a:r>
              <a:rPr lang="zh-CN" altLang="en-US" dirty="0" smtClean="0">
                <a:sym typeface="+mn-ea"/>
              </a:rPr>
              <a:t>：</a:t>
            </a:r>
            <a:r>
              <a:rPr lang="zh-CN" altLang="en-US" dirty="0">
                <a:sym typeface="+mn-ea"/>
              </a:rPr>
              <a:t>如果活动</a:t>
            </a:r>
            <a:r>
              <a:rPr lang="en-US" altLang="zh-CN" dirty="0" err="1">
                <a:sym typeface="+mn-ea"/>
              </a:rPr>
              <a:t>ai</a:t>
            </a:r>
            <a:r>
              <a:rPr lang="zh-CN" altLang="en-US" dirty="0">
                <a:sym typeface="+mn-ea"/>
              </a:rPr>
              <a:t>对应的弧为</a:t>
            </a:r>
            <a:r>
              <a:rPr lang="en-US" altLang="zh-CN" dirty="0">
                <a:sym typeface="+mn-ea"/>
              </a:rPr>
              <a:t>&lt;j, k&gt;</a:t>
            </a:r>
            <a:r>
              <a:rPr lang="zh-CN" altLang="en-US" dirty="0">
                <a:sym typeface="+mn-ea"/>
              </a:rPr>
              <a:t>，则</a:t>
            </a:r>
            <a:r>
              <a:rPr lang="en-US" altLang="zh-CN" dirty="0">
                <a:sym typeface="+mn-ea"/>
              </a:rPr>
              <a:t>e(</a:t>
            </a:r>
            <a:r>
              <a:rPr lang="en-US" altLang="zh-CN" dirty="0" err="1">
                <a:sym typeface="+mn-ea"/>
              </a:rPr>
              <a:t>i</a:t>
            </a:r>
            <a:r>
              <a:rPr lang="en-US" altLang="zh-CN" dirty="0">
                <a:sym typeface="+mn-ea"/>
              </a:rPr>
              <a:t>)</a:t>
            </a:r>
            <a:r>
              <a:rPr lang="zh-CN" altLang="en-US" dirty="0">
                <a:sym typeface="+mn-ea"/>
              </a:rPr>
              <a:t>等于从源点到顶点</a:t>
            </a:r>
            <a:r>
              <a:rPr lang="en-US" altLang="zh-CN" dirty="0">
                <a:sym typeface="+mn-ea"/>
              </a:rPr>
              <a:t>j</a:t>
            </a:r>
            <a:r>
              <a:rPr lang="zh-CN" altLang="en-US" dirty="0">
                <a:sym typeface="+mn-ea"/>
              </a:rPr>
              <a:t>的最长</a:t>
            </a:r>
            <a:r>
              <a:rPr lang="zh-CN" altLang="en-US" dirty="0" smtClean="0">
                <a:sym typeface="+mn-ea"/>
              </a:rPr>
              <a:t>路径长度</a:t>
            </a:r>
            <a:r>
              <a:rPr lang="zh-CN" altLang="en-US" dirty="0">
                <a:sym typeface="+mn-ea"/>
              </a:rPr>
              <a:t>，即：</a:t>
            </a:r>
            <a:r>
              <a:rPr lang="en-US" altLang="zh-CN" dirty="0">
                <a:sym typeface="+mn-ea"/>
              </a:rPr>
              <a:t>e(</a:t>
            </a:r>
            <a:r>
              <a:rPr lang="en-US" altLang="zh-CN" dirty="0" err="1">
                <a:sym typeface="+mn-ea"/>
              </a:rPr>
              <a:t>i</a:t>
            </a:r>
            <a:r>
              <a:rPr lang="en-US" altLang="zh-CN" dirty="0">
                <a:sym typeface="+mn-ea"/>
              </a:rPr>
              <a:t>)=</a:t>
            </a:r>
            <a:r>
              <a:rPr lang="en-US" altLang="zh-CN" dirty="0" err="1">
                <a:sym typeface="+mn-ea"/>
              </a:rPr>
              <a:t>ve</a:t>
            </a:r>
            <a:r>
              <a:rPr lang="en-US" altLang="zh-CN" dirty="0">
                <a:sym typeface="+mn-ea"/>
              </a:rPr>
              <a:t>(j</a:t>
            </a:r>
            <a:r>
              <a:rPr lang="en-US" altLang="zh-CN" dirty="0" smtClean="0">
                <a:sym typeface="+mn-ea"/>
              </a:rPr>
              <a:t>)</a:t>
            </a:r>
            <a:r>
              <a:rPr lang="zh-CN" altLang="en-US" dirty="0" smtClean="0">
                <a:sym typeface="+mn-ea"/>
              </a:rPr>
              <a:t>。</a:t>
            </a:r>
            <a:endParaRPr lang="zh-CN" altLang="en-US" dirty="0">
              <a:sym typeface="+mn-ea"/>
            </a:endParaRPr>
          </a:p>
          <a:p>
            <a:pPr marL="478155" lvl="2" indent="-342900">
              <a:buFont typeface="Wingdings" panose="05000000000000000000" pitchFamily="2" charset="2"/>
              <a:buChar char="Ø"/>
            </a:pPr>
            <a:r>
              <a:rPr lang="zh-CN" altLang="en-US" dirty="0" smtClean="0">
                <a:sym typeface="+mn-ea"/>
              </a:rPr>
              <a:t>活动</a:t>
            </a:r>
            <a:r>
              <a:rPr lang="en-US" altLang="zh-CN" dirty="0" err="1">
                <a:sym typeface="+mn-ea"/>
              </a:rPr>
              <a:t>ai</a:t>
            </a:r>
            <a:r>
              <a:rPr lang="zh-CN" altLang="en-US" dirty="0">
                <a:sym typeface="+mn-ea"/>
              </a:rPr>
              <a:t>的最晚开始时间</a:t>
            </a:r>
            <a:r>
              <a:rPr lang="en-US" altLang="zh-CN" dirty="0">
                <a:sym typeface="+mn-ea"/>
              </a:rPr>
              <a:t>l(</a:t>
            </a:r>
            <a:r>
              <a:rPr lang="en-US" altLang="zh-CN" dirty="0" err="1">
                <a:sym typeface="+mn-ea"/>
              </a:rPr>
              <a:t>i</a:t>
            </a:r>
            <a:r>
              <a:rPr lang="en-US" altLang="zh-CN" dirty="0" smtClean="0">
                <a:sym typeface="+mn-ea"/>
              </a:rPr>
              <a:t>)</a:t>
            </a:r>
            <a:r>
              <a:rPr lang="zh-CN" altLang="en-US" dirty="0" smtClean="0">
                <a:sym typeface="+mn-ea"/>
              </a:rPr>
              <a:t>：</a:t>
            </a:r>
            <a:r>
              <a:rPr lang="zh-CN" altLang="en-US" dirty="0">
                <a:sym typeface="+mn-ea"/>
              </a:rPr>
              <a:t>如果活动</a:t>
            </a:r>
            <a:r>
              <a:rPr lang="en-US" altLang="zh-CN" dirty="0" err="1">
                <a:sym typeface="+mn-ea"/>
              </a:rPr>
              <a:t>ai</a:t>
            </a:r>
            <a:r>
              <a:rPr lang="zh-CN" altLang="en-US" dirty="0">
                <a:sym typeface="+mn-ea"/>
              </a:rPr>
              <a:t>对应的弧为</a:t>
            </a:r>
            <a:r>
              <a:rPr lang="en-US" altLang="zh-CN" dirty="0">
                <a:sym typeface="+mn-ea"/>
              </a:rPr>
              <a:t>&lt;j, k&gt;</a:t>
            </a:r>
            <a:r>
              <a:rPr lang="zh-CN" altLang="en-US" dirty="0">
                <a:sym typeface="+mn-ea"/>
              </a:rPr>
              <a:t>，其持续时间为</a:t>
            </a:r>
            <a:r>
              <a:rPr lang="en-US" altLang="zh-CN" dirty="0" err="1">
                <a:sym typeface="+mn-ea"/>
              </a:rPr>
              <a:t>dut</a:t>
            </a:r>
            <a:r>
              <a:rPr lang="zh-CN" altLang="en-US" dirty="0">
                <a:sym typeface="+mn-ea"/>
              </a:rPr>
              <a:t>（</a:t>
            </a:r>
            <a:r>
              <a:rPr lang="en-US" altLang="zh-CN" dirty="0">
                <a:sym typeface="+mn-ea"/>
              </a:rPr>
              <a:t>&lt;j, k&gt;</a:t>
            </a:r>
            <a:r>
              <a:rPr lang="zh-CN" altLang="en-US" dirty="0">
                <a:sym typeface="+mn-ea"/>
              </a:rPr>
              <a:t>）</a:t>
            </a:r>
            <a:r>
              <a:rPr lang="en-US" altLang="zh-CN" dirty="0">
                <a:sym typeface="+mn-ea"/>
              </a:rPr>
              <a:t>, </a:t>
            </a:r>
            <a:r>
              <a:rPr lang="zh-CN" altLang="en-US" dirty="0">
                <a:sym typeface="+mn-ea"/>
              </a:rPr>
              <a:t>则有：</a:t>
            </a:r>
            <a:r>
              <a:rPr lang="en-US" altLang="zh-CN" dirty="0">
                <a:sym typeface="+mn-ea"/>
              </a:rPr>
              <a:t>l(</a:t>
            </a:r>
            <a:r>
              <a:rPr lang="en-US" altLang="zh-CN" dirty="0" err="1">
                <a:sym typeface="+mn-ea"/>
              </a:rPr>
              <a:t>i</a:t>
            </a:r>
            <a:r>
              <a:rPr lang="en-US" altLang="zh-CN" dirty="0">
                <a:sym typeface="+mn-ea"/>
              </a:rPr>
              <a:t>)=</a:t>
            </a:r>
            <a:r>
              <a:rPr lang="en-US" altLang="zh-CN" dirty="0" err="1">
                <a:sym typeface="+mn-ea"/>
              </a:rPr>
              <a:t>vl</a:t>
            </a:r>
            <a:r>
              <a:rPr lang="en-US" altLang="zh-CN" dirty="0">
                <a:sym typeface="+mn-ea"/>
              </a:rPr>
              <a:t>(k)- </a:t>
            </a:r>
            <a:r>
              <a:rPr lang="en-US" altLang="zh-CN" dirty="0" err="1">
                <a:sym typeface="+mn-ea"/>
              </a:rPr>
              <a:t>dut</a:t>
            </a:r>
            <a:r>
              <a:rPr lang="zh-CN" altLang="en-US" dirty="0">
                <a:sym typeface="+mn-ea"/>
              </a:rPr>
              <a:t>（</a:t>
            </a:r>
            <a:r>
              <a:rPr lang="en-US" altLang="zh-CN" dirty="0">
                <a:sym typeface="+mn-ea"/>
              </a:rPr>
              <a:t>&lt;j, k&gt;</a:t>
            </a:r>
            <a:r>
              <a:rPr lang="zh-CN" altLang="en-US" dirty="0" smtClean="0">
                <a:sym typeface="+mn-ea"/>
              </a:rPr>
              <a:t>）。</a:t>
            </a:r>
            <a:endParaRPr lang="zh-CN" altLang="en-US" dirty="0"/>
          </a:p>
        </p:txBody>
      </p:sp>
      <p:sp>
        <p:nvSpPr>
          <p:cNvPr id="3" name="标题 2"/>
          <p:cNvSpPr>
            <a:spLocks noGrp="1"/>
          </p:cNvSpPr>
          <p:nvPr>
            <p:ph type="title"/>
          </p:nvPr>
        </p:nvSpPr>
        <p:spPr>
          <a:xfrm>
            <a:off x="746299" y="171217"/>
            <a:ext cx="3126455" cy="288220"/>
          </a:xfrm>
        </p:spPr>
        <p:txBody>
          <a:bodyPr/>
          <a:lstStyle/>
          <a:p>
            <a:pPr>
              <a:lnSpc>
                <a:spcPct val="120000"/>
              </a:lnSpc>
            </a:pPr>
            <a:r>
              <a:rPr lang="en-US" altLang="zh-CN" dirty="0"/>
              <a:t>7.5 </a:t>
            </a:r>
            <a:r>
              <a:rPr lang="zh-CN" altLang="en-US" dirty="0"/>
              <a:t>有向无环图的应用</a:t>
            </a:r>
            <a:endParaRPr lang="zh-CN" altLang="en-US" kern="1200" dirty="0">
              <a:solidFill>
                <a:srgbClr val="000066"/>
              </a:solidFill>
              <a:cs typeface="+mj-cs"/>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478155" lvl="2" indent="-342900">
              <a:buFont typeface="Wingdings" panose="05000000000000000000" pitchFamily="2" charset="2"/>
              <a:buChar char="Ø"/>
            </a:pPr>
            <a:r>
              <a:rPr lang="zh-CN" altLang="en-US" dirty="0" smtClean="0">
                <a:sym typeface="+mn-ea"/>
              </a:rPr>
              <a:t>活动</a:t>
            </a:r>
            <a:r>
              <a:rPr lang="en-US" altLang="zh-CN" dirty="0" err="1">
                <a:sym typeface="+mn-ea"/>
              </a:rPr>
              <a:t>ai</a:t>
            </a:r>
            <a:r>
              <a:rPr lang="zh-CN" altLang="en-US" dirty="0">
                <a:sym typeface="+mn-ea"/>
              </a:rPr>
              <a:t>的松弛时间（时间余量）：</a:t>
            </a:r>
            <a:r>
              <a:rPr lang="en-US" altLang="zh-CN" dirty="0" err="1">
                <a:sym typeface="+mn-ea"/>
              </a:rPr>
              <a:t>ai</a:t>
            </a:r>
            <a:r>
              <a:rPr lang="zh-CN" altLang="en-US" dirty="0">
                <a:sym typeface="+mn-ea"/>
              </a:rPr>
              <a:t>的最晚开始时间与</a:t>
            </a:r>
            <a:r>
              <a:rPr lang="en-US" altLang="zh-CN" dirty="0" err="1">
                <a:sym typeface="+mn-ea"/>
              </a:rPr>
              <a:t>ai</a:t>
            </a:r>
            <a:r>
              <a:rPr lang="zh-CN" altLang="en-US" dirty="0">
                <a:sym typeface="+mn-ea"/>
              </a:rPr>
              <a:t>的最早开始时间之差：</a:t>
            </a:r>
            <a:r>
              <a:rPr lang="en-US" altLang="zh-CN" dirty="0">
                <a:sym typeface="+mn-ea"/>
              </a:rPr>
              <a:t>{l(</a:t>
            </a:r>
            <a:r>
              <a:rPr lang="en-US" altLang="zh-CN" dirty="0" err="1">
                <a:sym typeface="+mn-ea"/>
              </a:rPr>
              <a:t>i</a:t>
            </a:r>
            <a:r>
              <a:rPr lang="en-US" altLang="zh-CN" dirty="0">
                <a:sym typeface="+mn-ea"/>
              </a:rPr>
              <a:t>)-e(</a:t>
            </a:r>
            <a:r>
              <a:rPr lang="en-US" altLang="zh-CN" dirty="0" err="1">
                <a:sym typeface="+mn-ea"/>
              </a:rPr>
              <a:t>i</a:t>
            </a:r>
            <a:r>
              <a:rPr lang="en-US" altLang="zh-CN" dirty="0">
                <a:sym typeface="+mn-ea"/>
              </a:rPr>
              <a:t>)}</a:t>
            </a:r>
            <a:r>
              <a:rPr lang="zh-CN" altLang="en-US" dirty="0">
                <a:sym typeface="+mn-ea"/>
              </a:rPr>
              <a:t>。</a:t>
            </a:r>
            <a:endParaRPr lang="zh-CN" altLang="en-US" dirty="0"/>
          </a:p>
          <a:p>
            <a:pPr lvl="2"/>
            <a:endParaRPr lang="en-US" altLang="zh-CN" dirty="0" smtClean="0">
              <a:sym typeface="+mn-ea"/>
            </a:endParaRPr>
          </a:p>
          <a:p>
            <a:pPr lvl="2"/>
            <a:r>
              <a:rPr lang="zh-CN" altLang="en-US" dirty="0" smtClean="0">
                <a:sym typeface="+mn-ea"/>
              </a:rPr>
              <a:t>显然</a:t>
            </a:r>
            <a:r>
              <a:rPr lang="zh-CN" altLang="en-US" dirty="0">
                <a:sym typeface="+mn-ea"/>
              </a:rPr>
              <a:t>， </a:t>
            </a:r>
            <a:r>
              <a:rPr lang="zh-CN" altLang="en-US" dirty="0">
                <a:solidFill>
                  <a:srgbClr val="FF0000"/>
                </a:solidFill>
                <a:sym typeface="+mn-ea"/>
              </a:rPr>
              <a:t>松弛时间（时间余量）为</a:t>
            </a:r>
            <a:r>
              <a:rPr lang="en-US" altLang="zh-CN" dirty="0">
                <a:solidFill>
                  <a:srgbClr val="FF0000"/>
                </a:solidFill>
                <a:sym typeface="+mn-ea"/>
              </a:rPr>
              <a:t>0</a:t>
            </a:r>
            <a:r>
              <a:rPr lang="zh-CN" altLang="en-US" dirty="0">
                <a:solidFill>
                  <a:srgbClr val="FF0000"/>
                </a:solidFill>
                <a:sym typeface="+mn-ea"/>
              </a:rPr>
              <a:t>的活动为关键活动</a:t>
            </a:r>
            <a:r>
              <a:rPr lang="zh-CN" altLang="en-US" dirty="0">
                <a:sym typeface="+mn-ea"/>
              </a:rPr>
              <a:t>。</a:t>
            </a:r>
            <a:endParaRPr lang="zh-CN" altLang="en-US" dirty="0"/>
          </a:p>
          <a:p>
            <a:pPr marL="478155" lvl="2" indent="-342900">
              <a:buFont typeface="Wingdings" panose="05000000000000000000" pitchFamily="2" charset="2"/>
              <a:buChar char="Ø"/>
            </a:pPr>
            <a:endParaRPr lang="en-US" altLang="zh-CN" dirty="0" smtClean="0"/>
          </a:p>
          <a:p>
            <a:pPr marL="478155" lvl="2" indent="-342900">
              <a:buFont typeface="Wingdings" panose="05000000000000000000" pitchFamily="2" charset="2"/>
              <a:buChar char="Ø"/>
            </a:pPr>
            <a:endParaRPr lang="zh-CN" altLang="en-US" dirty="0"/>
          </a:p>
        </p:txBody>
      </p:sp>
      <p:sp>
        <p:nvSpPr>
          <p:cNvPr id="3" name="标题 2"/>
          <p:cNvSpPr>
            <a:spLocks noGrp="1"/>
          </p:cNvSpPr>
          <p:nvPr>
            <p:ph type="title"/>
          </p:nvPr>
        </p:nvSpPr>
        <p:spPr>
          <a:xfrm>
            <a:off x="746299" y="171217"/>
            <a:ext cx="3126455" cy="288220"/>
          </a:xfrm>
        </p:spPr>
        <p:txBody>
          <a:bodyPr/>
          <a:lstStyle/>
          <a:p>
            <a:pPr>
              <a:lnSpc>
                <a:spcPct val="120000"/>
              </a:lnSpc>
            </a:pPr>
            <a:r>
              <a:rPr lang="en-US" altLang="zh-CN" dirty="0"/>
              <a:t>7.5 </a:t>
            </a:r>
            <a:r>
              <a:rPr lang="zh-CN" altLang="en-US" dirty="0"/>
              <a:t>有向无环图的应用</a:t>
            </a:r>
            <a:endParaRPr lang="zh-CN" altLang="en-US" kern="1200" dirty="0">
              <a:solidFill>
                <a:srgbClr val="000066"/>
              </a:solidFill>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求</a:t>
            </a:r>
            <a:r>
              <a:rPr lang="zh-CN" altLang="en-US" dirty="0" smtClean="0">
                <a:sym typeface="+mn-ea"/>
              </a:rPr>
              <a:t>关键路径</a:t>
            </a:r>
            <a:r>
              <a:rPr lang="zh-CN" altLang="en-US" dirty="0">
                <a:sym typeface="+mn-ea"/>
              </a:rPr>
              <a:t>的基本</a:t>
            </a:r>
            <a:r>
              <a:rPr lang="zh-CN" altLang="en-US" dirty="0" smtClean="0">
                <a:sym typeface="+mn-ea"/>
              </a:rPr>
              <a:t>步骤： </a:t>
            </a:r>
            <a:endParaRPr lang="zh-CN" altLang="en-US" dirty="0"/>
          </a:p>
          <a:p>
            <a:pPr lvl="2"/>
            <a:r>
              <a:rPr lang="zh-CN" altLang="en-US" dirty="0" smtClean="0">
                <a:sym typeface="+mn-ea"/>
              </a:rPr>
              <a:t>（</a:t>
            </a:r>
            <a:r>
              <a:rPr lang="en-US" altLang="zh-CN" dirty="0">
                <a:sym typeface="+mn-ea"/>
              </a:rPr>
              <a:t>1</a:t>
            </a:r>
            <a:r>
              <a:rPr lang="zh-CN" altLang="en-US" dirty="0" smtClean="0">
                <a:sym typeface="+mn-ea"/>
              </a:rPr>
              <a:t>）对</a:t>
            </a:r>
            <a:r>
              <a:rPr lang="zh-CN" altLang="en-US" dirty="0">
                <a:sym typeface="+mn-ea"/>
              </a:rPr>
              <a:t>图中顶点进行拓扑排序，在排序过程中按拓扑序列求出每个事件的最早发生时间</a:t>
            </a:r>
            <a:r>
              <a:rPr lang="en-US" altLang="zh-CN" dirty="0" err="1">
                <a:sym typeface="+mn-ea"/>
              </a:rPr>
              <a:t>ve</a:t>
            </a:r>
            <a:r>
              <a:rPr lang="en-US" altLang="zh-CN" dirty="0">
                <a:sym typeface="+mn-ea"/>
              </a:rPr>
              <a:t>(</a:t>
            </a:r>
            <a:r>
              <a:rPr lang="en-US" altLang="zh-CN" dirty="0" err="1">
                <a:sym typeface="+mn-ea"/>
              </a:rPr>
              <a:t>i</a:t>
            </a:r>
            <a:r>
              <a:rPr lang="en-US" altLang="zh-CN" dirty="0">
                <a:sym typeface="+mn-ea"/>
              </a:rPr>
              <a:t>)</a:t>
            </a:r>
            <a:r>
              <a:rPr lang="zh-CN" altLang="en-US" dirty="0">
                <a:sym typeface="+mn-ea"/>
              </a:rPr>
              <a:t>；</a:t>
            </a:r>
            <a:endParaRPr lang="zh-CN" altLang="en-US" dirty="0"/>
          </a:p>
          <a:p>
            <a:pPr lvl="2"/>
            <a:r>
              <a:rPr lang="zh-CN" altLang="en-US" dirty="0" smtClean="0">
                <a:sym typeface="+mn-ea"/>
              </a:rPr>
              <a:t>（</a:t>
            </a:r>
            <a:r>
              <a:rPr lang="en-US" altLang="zh-CN" dirty="0">
                <a:sym typeface="+mn-ea"/>
              </a:rPr>
              <a:t>2</a:t>
            </a:r>
            <a:r>
              <a:rPr lang="zh-CN" altLang="en-US" dirty="0" smtClean="0">
                <a:sym typeface="+mn-ea"/>
              </a:rPr>
              <a:t>）按</a:t>
            </a:r>
            <a:r>
              <a:rPr lang="zh-CN" altLang="en-US" dirty="0">
                <a:sym typeface="+mn-ea"/>
              </a:rPr>
              <a:t>逆拓扑序列求每个事件的最晚发生时间</a:t>
            </a:r>
            <a:r>
              <a:rPr lang="en-US" altLang="zh-CN" dirty="0" err="1">
                <a:sym typeface="+mn-ea"/>
              </a:rPr>
              <a:t>vl</a:t>
            </a:r>
            <a:r>
              <a:rPr lang="en-US" altLang="zh-CN" dirty="0">
                <a:sym typeface="+mn-ea"/>
              </a:rPr>
              <a:t>(</a:t>
            </a:r>
            <a:r>
              <a:rPr lang="en-US" altLang="zh-CN" dirty="0" err="1">
                <a:sym typeface="+mn-ea"/>
              </a:rPr>
              <a:t>i</a:t>
            </a:r>
            <a:r>
              <a:rPr lang="en-US" altLang="zh-CN" dirty="0">
                <a:sym typeface="+mn-ea"/>
              </a:rPr>
              <a:t>)</a:t>
            </a:r>
            <a:r>
              <a:rPr lang="zh-CN" altLang="en-US" dirty="0">
                <a:sym typeface="+mn-ea"/>
              </a:rPr>
              <a:t>； </a:t>
            </a:r>
            <a:endParaRPr lang="zh-CN" altLang="en-US" dirty="0"/>
          </a:p>
          <a:p>
            <a:pPr lvl="2"/>
            <a:r>
              <a:rPr lang="zh-CN" altLang="en-US" dirty="0" smtClean="0">
                <a:sym typeface="+mn-ea"/>
              </a:rPr>
              <a:t>（</a:t>
            </a:r>
            <a:r>
              <a:rPr lang="en-US" altLang="zh-CN" dirty="0">
                <a:sym typeface="+mn-ea"/>
              </a:rPr>
              <a:t>3</a:t>
            </a:r>
            <a:r>
              <a:rPr lang="zh-CN" altLang="en-US" dirty="0" smtClean="0">
                <a:sym typeface="+mn-ea"/>
              </a:rPr>
              <a:t>）求</a:t>
            </a:r>
            <a:r>
              <a:rPr lang="zh-CN" altLang="en-US" dirty="0">
                <a:sym typeface="+mn-ea"/>
              </a:rPr>
              <a:t>出每个活动</a:t>
            </a:r>
            <a:r>
              <a:rPr lang="en-US" altLang="zh-CN" dirty="0" err="1">
                <a:sym typeface="+mn-ea"/>
              </a:rPr>
              <a:t>ai</a:t>
            </a:r>
            <a:r>
              <a:rPr lang="zh-CN" altLang="en-US" dirty="0">
                <a:sym typeface="+mn-ea"/>
              </a:rPr>
              <a:t>的最早开始时间</a:t>
            </a:r>
            <a:r>
              <a:rPr lang="en-US" altLang="zh-CN" dirty="0">
                <a:sym typeface="+mn-ea"/>
              </a:rPr>
              <a:t>e(</a:t>
            </a:r>
            <a:r>
              <a:rPr lang="en-US" altLang="zh-CN" dirty="0" err="1">
                <a:sym typeface="+mn-ea"/>
              </a:rPr>
              <a:t>i</a:t>
            </a:r>
            <a:r>
              <a:rPr lang="en-US" altLang="zh-CN" dirty="0">
                <a:sym typeface="+mn-ea"/>
              </a:rPr>
              <a:t>)</a:t>
            </a:r>
            <a:r>
              <a:rPr lang="zh-CN" altLang="en-US" dirty="0">
                <a:sym typeface="+mn-ea"/>
              </a:rPr>
              <a:t>和最晚发生时间</a:t>
            </a:r>
            <a:r>
              <a:rPr lang="en-US" altLang="zh-CN" dirty="0">
                <a:sym typeface="+mn-ea"/>
              </a:rPr>
              <a:t>l(</a:t>
            </a:r>
            <a:r>
              <a:rPr lang="en-US" altLang="zh-CN" dirty="0" err="1">
                <a:sym typeface="+mn-ea"/>
              </a:rPr>
              <a:t>i</a:t>
            </a:r>
            <a:r>
              <a:rPr lang="en-US" altLang="zh-CN" dirty="0">
                <a:sym typeface="+mn-ea"/>
              </a:rPr>
              <a:t>)</a:t>
            </a:r>
            <a:r>
              <a:rPr lang="zh-CN" altLang="en-US" dirty="0">
                <a:sym typeface="+mn-ea"/>
              </a:rPr>
              <a:t>； </a:t>
            </a:r>
            <a:endParaRPr lang="zh-CN" altLang="en-US" dirty="0"/>
          </a:p>
          <a:p>
            <a:pPr lvl="2"/>
            <a:r>
              <a:rPr lang="zh-CN" altLang="en-US" dirty="0" smtClean="0">
                <a:sym typeface="+mn-ea"/>
              </a:rPr>
              <a:t>（</a:t>
            </a:r>
            <a:r>
              <a:rPr lang="en-US" altLang="zh-CN" dirty="0">
                <a:sym typeface="+mn-ea"/>
              </a:rPr>
              <a:t>4</a:t>
            </a:r>
            <a:r>
              <a:rPr lang="zh-CN" altLang="en-US" dirty="0" smtClean="0">
                <a:sym typeface="+mn-ea"/>
              </a:rPr>
              <a:t>）找出</a:t>
            </a:r>
            <a:r>
              <a:rPr lang="en-US" altLang="zh-CN" dirty="0">
                <a:sym typeface="+mn-ea"/>
              </a:rPr>
              <a:t>e(</a:t>
            </a:r>
            <a:r>
              <a:rPr lang="en-US" altLang="zh-CN" dirty="0" err="1">
                <a:sym typeface="+mn-ea"/>
              </a:rPr>
              <a:t>i</a:t>
            </a:r>
            <a:r>
              <a:rPr lang="en-US" altLang="zh-CN" dirty="0">
                <a:sym typeface="+mn-ea"/>
              </a:rPr>
              <a:t>)=l(</a:t>
            </a:r>
            <a:r>
              <a:rPr lang="en-US" altLang="zh-CN" dirty="0" err="1">
                <a:sym typeface="+mn-ea"/>
              </a:rPr>
              <a:t>i</a:t>
            </a:r>
            <a:r>
              <a:rPr lang="en-US" altLang="zh-CN" dirty="0">
                <a:sym typeface="+mn-ea"/>
              </a:rPr>
              <a:t>) </a:t>
            </a:r>
            <a:r>
              <a:rPr lang="zh-CN" altLang="en-US" dirty="0">
                <a:sym typeface="+mn-ea"/>
              </a:rPr>
              <a:t>的活动</a:t>
            </a:r>
            <a:r>
              <a:rPr lang="en-US" altLang="zh-CN" dirty="0" err="1">
                <a:sym typeface="+mn-ea"/>
              </a:rPr>
              <a:t>ai</a:t>
            </a:r>
            <a:r>
              <a:rPr lang="zh-CN" altLang="en-US" dirty="0">
                <a:sym typeface="+mn-ea"/>
              </a:rPr>
              <a:t>， 即为关键活动。</a:t>
            </a:r>
            <a:endParaRPr lang="zh-CN" altLang="en-US" dirty="0"/>
          </a:p>
          <a:p>
            <a:endParaRPr lang="zh-CN" altLang="en-US" dirty="0"/>
          </a:p>
        </p:txBody>
      </p:sp>
      <p:sp>
        <p:nvSpPr>
          <p:cNvPr id="3" name="标题 2"/>
          <p:cNvSpPr>
            <a:spLocks noGrp="1"/>
          </p:cNvSpPr>
          <p:nvPr>
            <p:ph type="title"/>
          </p:nvPr>
        </p:nvSpPr>
        <p:spPr>
          <a:xfrm>
            <a:off x="746299" y="171217"/>
            <a:ext cx="3126455" cy="288220"/>
          </a:xfrm>
        </p:spPr>
        <p:txBody>
          <a:bodyPr/>
          <a:lstStyle/>
          <a:p>
            <a:pPr>
              <a:lnSpc>
                <a:spcPct val="120000"/>
              </a:lnSpc>
            </a:pPr>
            <a:r>
              <a:rPr lang="en-US" altLang="zh-CN" dirty="0"/>
              <a:t>7.5 </a:t>
            </a:r>
            <a:r>
              <a:rPr lang="zh-CN" altLang="en-US" dirty="0"/>
              <a:t>有向无环图的应用</a:t>
            </a:r>
            <a:endParaRPr lang="zh-CN" altLang="en-US" kern="1200" dirty="0">
              <a:solidFill>
                <a:srgbClr val="000066"/>
              </a:solidFill>
              <a:cs typeface="+mj-cs"/>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2"/>
            <a:r>
              <a:rPr lang="zh-CN" altLang="en-US" dirty="0" smtClean="0">
                <a:sym typeface="+mn-ea"/>
              </a:rPr>
              <a:t>（</a:t>
            </a:r>
            <a:r>
              <a:rPr lang="en-US" altLang="zh-CN" dirty="0">
                <a:sym typeface="+mn-ea"/>
              </a:rPr>
              <a:t>1</a:t>
            </a:r>
            <a:r>
              <a:rPr lang="zh-CN" altLang="en-US" dirty="0" smtClean="0">
                <a:sym typeface="+mn-ea"/>
              </a:rPr>
              <a:t>）对</a:t>
            </a:r>
            <a:r>
              <a:rPr lang="zh-CN" altLang="en-US" dirty="0">
                <a:sym typeface="+mn-ea"/>
              </a:rPr>
              <a:t>图中顶点进行拓扑排序，在排序过程中按拓扑序列求出每个事件的最早发生时间</a:t>
            </a:r>
            <a:r>
              <a:rPr lang="en-US" altLang="zh-CN" dirty="0" err="1">
                <a:sym typeface="+mn-ea"/>
              </a:rPr>
              <a:t>ve</a:t>
            </a:r>
            <a:r>
              <a:rPr lang="en-US" altLang="zh-CN" dirty="0">
                <a:sym typeface="+mn-ea"/>
              </a:rPr>
              <a:t>(</a:t>
            </a:r>
            <a:r>
              <a:rPr lang="en-US" altLang="zh-CN" dirty="0" err="1">
                <a:sym typeface="+mn-ea"/>
              </a:rPr>
              <a:t>i</a:t>
            </a:r>
            <a:r>
              <a:rPr lang="en-US" altLang="zh-CN" dirty="0">
                <a:sym typeface="+mn-ea"/>
              </a:rPr>
              <a:t>)</a:t>
            </a:r>
            <a:r>
              <a:rPr lang="zh-CN" altLang="en-US" dirty="0" smtClean="0">
                <a:sym typeface="+mn-ea"/>
              </a:rPr>
              <a:t>；</a:t>
            </a:r>
            <a:r>
              <a:rPr lang="en-US" altLang="zh-CN" dirty="0" smtClean="0">
                <a:sym typeface="+mn-ea"/>
              </a:rPr>
              <a:t>     </a:t>
            </a:r>
            <a:endParaRPr lang="en-US" altLang="zh-CN" dirty="0">
              <a:sym typeface="+mn-ea"/>
            </a:endParaRPr>
          </a:p>
          <a:p>
            <a:pPr lvl="2"/>
            <a:r>
              <a:rPr lang="zh-CN" altLang="en-US" dirty="0" smtClean="0">
                <a:sym typeface="+mn-ea"/>
              </a:rPr>
              <a:t>        求</a:t>
            </a:r>
            <a:r>
              <a:rPr lang="en-US" altLang="zh-CN" dirty="0" err="1">
                <a:sym typeface="+mn-ea"/>
              </a:rPr>
              <a:t>ve</a:t>
            </a:r>
            <a:r>
              <a:rPr lang="en-US" altLang="zh-CN" dirty="0">
                <a:sym typeface="+mn-ea"/>
              </a:rPr>
              <a:t>(</a:t>
            </a:r>
            <a:r>
              <a:rPr lang="en-US" altLang="zh-CN" dirty="0" err="1">
                <a:sym typeface="+mn-ea"/>
              </a:rPr>
              <a:t>i</a:t>
            </a:r>
            <a:r>
              <a:rPr lang="en-US" altLang="zh-CN" dirty="0">
                <a:sym typeface="+mn-ea"/>
              </a:rPr>
              <a:t>)</a:t>
            </a:r>
            <a:r>
              <a:rPr lang="zh-CN" altLang="en-US" dirty="0">
                <a:sym typeface="+mn-ea"/>
              </a:rPr>
              <a:t>时可从源点开始， 按拓扑顺序向汇点递推： </a:t>
            </a:r>
            <a:endParaRPr lang="zh-CN" altLang="en-US" dirty="0"/>
          </a:p>
          <a:p>
            <a:pPr lvl="2"/>
            <a:r>
              <a:rPr lang="en-US" altLang="zh-CN" sz="2400" dirty="0" smtClean="0">
                <a:sym typeface="+mn-ea"/>
              </a:rPr>
              <a:t>         </a:t>
            </a:r>
            <a:r>
              <a:rPr lang="en-US" altLang="zh-CN" sz="2400" dirty="0" err="1" smtClean="0">
                <a:solidFill>
                  <a:srgbClr val="FF0000"/>
                </a:solidFill>
                <a:sym typeface="+mn-ea"/>
              </a:rPr>
              <a:t>ve</a:t>
            </a:r>
            <a:r>
              <a:rPr lang="en-US" altLang="zh-CN" sz="2400" dirty="0" smtClean="0">
                <a:solidFill>
                  <a:srgbClr val="FF0000"/>
                </a:solidFill>
                <a:sym typeface="+mn-ea"/>
              </a:rPr>
              <a:t>(0</a:t>
            </a:r>
            <a:r>
              <a:rPr lang="en-US" altLang="zh-CN" sz="2400" dirty="0">
                <a:solidFill>
                  <a:srgbClr val="FF0000"/>
                </a:solidFill>
                <a:sym typeface="+mn-ea"/>
              </a:rPr>
              <a:t>)=0</a:t>
            </a:r>
            <a:r>
              <a:rPr lang="zh-CN" altLang="en-US" sz="2400" dirty="0">
                <a:solidFill>
                  <a:srgbClr val="FF0000"/>
                </a:solidFill>
                <a:sym typeface="+mn-ea"/>
              </a:rPr>
              <a:t>； </a:t>
            </a:r>
            <a:endParaRPr lang="en-US" altLang="zh-CN" sz="2400" dirty="0">
              <a:solidFill>
                <a:srgbClr val="FF0000"/>
              </a:solidFill>
            </a:endParaRPr>
          </a:p>
          <a:p>
            <a:pPr lvl="2"/>
            <a:r>
              <a:rPr lang="en-US" altLang="zh-CN" sz="2400" dirty="0" smtClean="0">
                <a:solidFill>
                  <a:srgbClr val="FF0000"/>
                </a:solidFill>
                <a:sym typeface="+mn-ea"/>
              </a:rPr>
              <a:t>         </a:t>
            </a:r>
            <a:r>
              <a:rPr lang="en-US" altLang="zh-CN" sz="2400" dirty="0" err="1" smtClean="0">
                <a:solidFill>
                  <a:srgbClr val="FF0000"/>
                </a:solidFill>
                <a:sym typeface="+mn-ea"/>
              </a:rPr>
              <a:t>ve</a:t>
            </a:r>
            <a:r>
              <a:rPr lang="en-US" altLang="zh-CN" sz="2400" dirty="0" smtClean="0">
                <a:solidFill>
                  <a:srgbClr val="FF0000"/>
                </a:solidFill>
                <a:sym typeface="+mn-ea"/>
              </a:rPr>
              <a:t>(</a:t>
            </a:r>
            <a:r>
              <a:rPr lang="en-US" altLang="zh-CN" sz="2400" dirty="0" err="1" smtClean="0">
                <a:solidFill>
                  <a:srgbClr val="FF0000"/>
                </a:solidFill>
                <a:sym typeface="+mn-ea"/>
              </a:rPr>
              <a:t>i</a:t>
            </a:r>
            <a:r>
              <a:rPr lang="en-US" altLang="zh-CN" sz="2400" dirty="0">
                <a:solidFill>
                  <a:srgbClr val="FF0000"/>
                </a:solidFill>
                <a:sym typeface="+mn-ea"/>
              </a:rPr>
              <a:t>)=Max{</a:t>
            </a:r>
            <a:r>
              <a:rPr lang="en-US" altLang="zh-CN" sz="2400" dirty="0" err="1">
                <a:solidFill>
                  <a:srgbClr val="FF0000"/>
                </a:solidFill>
                <a:sym typeface="+mn-ea"/>
              </a:rPr>
              <a:t>ve</a:t>
            </a:r>
            <a:r>
              <a:rPr lang="zh-CN" altLang="en-US" sz="2400" dirty="0">
                <a:solidFill>
                  <a:srgbClr val="FF0000"/>
                </a:solidFill>
                <a:sym typeface="+mn-ea"/>
              </a:rPr>
              <a:t>（</a:t>
            </a:r>
            <a:r>
              <a:rPr lang="en-US" altLang="zh-CN" sz="2400" dirty="0">
                <a:solidFill>
                  <a:srgbClr val="FF0000"/>
                </a:solidFill>
                <a:sym typeface="+mn-ea"/>
              </a:rPr>
              <a:t>k</a:t>
            </a:r>
            <a:r>
              <a:rPr lang="zh-CN" altLang="en-US" sz="2400" dirty="0">
                <a:solidFill>
                  <a:srgbClr val="FF0000"/>
                </a:solidFill>
                <a:sym typeface="+mn-ea"/>
              </a:rPr>
              <a:t>）＋</a:t>
            </a:r>
            <a:r>
              <a:rPr lang="en-US" altLang="zh-CN" sz="2400" dirty="0" err="1">
                <a:solidFill>
                  <a:srgbClr val="FF0000"/>
                </a:solidFill>
                <a:sym typeface="+mn-ea"/>
              </a:rPr>
              <a:t>dut</a:t>
            </a:r>
            <a:r>
              <a:rPr lang="zh-CN" altLang="en-US" sz="2400" dirty="0">
                <a:solidFill>
                  <a:srgbClr val="FF0000"/>
                </a:solidFill>
                <a:sym typeface="+mn-ea"/>
              </a:rPr>
              <a:t>（</a:t>
            </a:r>
            <a:r>
              <a:rPr lang="en-US" altLang="zh-CN" sz="2400" dirty="0">
                <a:solidFill>
                  <a:srgbClr val="FF0000"/>
                </a:solidFill>
                <a:sym typeface="+mn-ea"/>
              </a:rPr>
              <a:t>&lt;k, </a:t>
            </a:r>
            <a:r>
              <a:rPr lang="en-US" altLang="zh-CN" sz="2400" dirty="0" err="1">
                <a:solidFill>
                  <a:srgbClr val="FF0000"/>
                </a:solidFill>
                <a:sym typeface="+mn-ea"/>
              </a:rPr>
              <a:t>i</a:t>
            </a:r>
            <a:r>
              <a:rPr lang="en-US" altLang="zh-CN" sz="2400" dirty="0">
                <a:solidFill>
                  <a:srgbClr val="FF0000"/>
                </a:solidFill>
                <a:sym typeface="+mn-ea"/>
              </a:rPr>
              <a:t>&gt;</a:t>
            </a:r>
            <a:r>
              <a:rPr lang="zh-CN" altLang="en-US" sz="2400" dirty="0">
                <a:solidFill>
                  <a:srgbClr val="FF0000"/>
                </a:solidFill>
                <a:sym typeface="+mn-ea"/>
              </a:rPr>
              <a:t>）</a:t>
            </a:r>
            <a:r>
              <a:rPr lang="en-US" altLang="zh-CN" sz="2400" dirty="0" smtClean="0">
                <a:solidFill>
                  <a:srgbClr val="FF0000"/>
                </a:solidFill>
                <a:sym typeface="+mn-ea"/>
              </a:rPr>
              <a:t>}           </a:t>
            </a:r>
            <a:endParaRPr lang="en-US" altLang="zh-CN" sz="2400" dirty="0" smtClean="0">
              <a:solidFill>
                <a:srgbClr val="FF0000"/>
              </a:solidFill>
              <a:sym typeface="+mn-ea"/>
            </a:endParaRPr>
          </a:p>
          <a:p>
            <a:pPr lvl="2"/>
            <a:r>
              <a:rPr lang="en-US" altLang="zh-CN" sz="2400" dirty="0" smtClean="0">
                <a:solidFill>
                  <a:srgbClr val="FF0000"/>
                </a:solidFill>
                <a:sym typeface="+mn-ea"/>
              </a:rPr>
              <a:t>		&lt;</a:t>
            </a:r>
            <a:r>
              <a:rPr lang="en-US" altLang="zh-CN" sz="2400" dirty="0">
                <a:solidFill>
                  <a:srgbClr val="FF0000"/>
                </a:solidFill>
                <a:sym typeface="+mn-ea"/>
              </a:rPr>
              <a:t>k, </a:t>
            </a:r>
            <a:r>
              <a:rPr lang="en-US" altLang="zh-CN" sz="2400" dirty="0" err="1">
                <a:solidFill>
                  <a:srgbClr val="FF0000"/>
                </a:solidFill>
                <a:sym typeface="+mn-ea"/>
              </a:rPr>
              <a:t>i</a:t>
            </a:r>
            <a:r>
              <a:rPr lang="en-US" altLang="zh-CN" sz="2400" dirty="0">
                <a:solidFill>
                  <a:srgbClr val="FF0000"/>
                </a:solidFill>
                <a:sym typeface="+mn-ea"/>
              </a:rPr>
              <a:t>&gt;∈T, 1≤i≤n-1; </a:t>
            </a:r>
            <a:endParaRPr lang="en-US" altLang="zh-CN" sz="2400" dirty="0">
              <a:solidFill>
                <a:srgbClr val="FF0000"/>
              </a:solidFill>
            </a:endParaRPr>
          </a:p>
          <a:p>
            <a:pPr lvl="2"/>
            <a:r>
              <a:rPr lang="en-US" altLang="zh-CN" dirty="0">
                <a:sym typeface="+mn-ea"/>
              </a:rPr>
              <a:t>        </a:t>
            </a:r>
            <a:r>
              <a:rPr lang="zh-CN" altLang="en-US" dirty="0">
                <a:sym typeface="+mn-ea"/>
              </a:rPr>
              <a:t>其中，</a:t>
            </a:r>
            <a:r>
              <a:rPr lang="en-US" altLang="zh-CN" dirty="0">
                <a:sym typeface="+mn-ea"/>
              </a:rPr>
              <a:t>T</a:t>
            </a:r>
            <a:r>
              <a:rPr lang="zh-CN" altLang="en-US" dirty="0">
                <a:sym typeface="+mn-ea"/>
              </a:rPr>
              <a:t>为所有以</a:t>
            </a:r>
            <a:r>
              <a:rPr lang="en-US" altLang="zh-CN" dirty="0" err="1">
                <a:sym typeface="+mn-ea"/>
              </a:rPr>
              <a:t>i</a:t>
            </a:r>
            <a:r>
              <a:rPr lang="zh-CN" altLang="en-US" dirty="0">
                <a:sym typeface="+mn-ea"/>
              </a:rPr>
              <a:t>为头的弧</a:t>
            </a:r>
            <a:r>
              <a:rPr lang="en-US" altLang="zh-CN" dirty="0">
                <a:sym typeface="+mn-ea"/>
              </a:rPr>
              <a:t>&lt;k, </a:t>
            </a:r>
            <a:r>
              <a:rPr lang="en-US" altLang="zh-CN" dirty="0" err="1">
                <a:sym typeface="+mn-ea"/>
              </a:rPr>
              <a:t>i</a:t>
            </a:r>
            <a:r>
              <a:rPr lang="en-US" altLang="zh-CN" dirty="0">
                <a:sym typeface="+mn-ea"/>
              </a:rPr>
              <a:t>&gt;</a:t>
            </a:r>
            <a:r>
              <a:rPr lang="zh-CN" altLang="en-US" dirty="0">
                <a:sym typeface="+mn-ea"/>
              </a:rPr>
              <a:t>的集合，</a:t>
            </a:r>
            <a:r>
              <a:rPr lang="en-US" altLang="zh-CN" dirty="0" err="1">
                <a:sym typeface="+mn-ea"/>
              </a:rPr>
              <a:t>dut</a:t>
            </a:r>
            <a:r>
              <a:rPr lang="zh-CN" altLang="en-US" dirty="0">
                <a:sym typeface="+mn-ea"/>
              </a:rPr>
              <a:t>（</a:t>
            </a:r>
            <a:r>
              <a:rPr lang="en-US" altLang="zh-CN" dirty="0">
                <a:sym typeface="+mn-ea"/>
              </a:rPr>
              <a:t>&lt;k, </a:t>
            </a:r>
            <a:r>
              <a:rPr lang="en-US" altLang="zh-CN" dirty="0" err="1">
                <a:sym typeface="+mn-ea"/>
              </a:rPr>
              <a:t>i</a:t>
            </a:r>
            <a:r>
              <a:rPr lang="en-US" altLang="zh-CN" dirty="0">
                <a:sym typeface="+mn-ea"/>
              </a:rPr>
              <a:t>&gt;</a:t>
            </a:r>
            <a:r>
              <a:rPr lang="zh-CN" altLang="en-US" dirty="0">
                <a:sym typeface="+mn-ea"/>
              </a:rPr>
              <a:t>）表示与弧</a:t>
            </a:r>
            <a:r>
              <a:rPr lang="en-US" altLang="zh-CN" dirty="0">
                <a:sym typeface="+mn-ea"/>
              </a:rPr>
              <a:t>&lt;k, </a:t>
            </a:r>
            <a:r>
              <a:rPr lang="en-US" altLang="zh-CN" dirty="0" err="1">
                <a:sym typeface="+mn-ea"/>
              </a:rPr>
              <a:t>i</a:t>
            </a:r>
            <a:r>
              <a:rPr lang="en-US" altLang="zh-CN" dirty="0">
                <a:sym typeface="+mn-ea"/>
              </a:rPr>
              <a:t>&gt;</a:t>
            </a:r>
            <a:r>
              <a:rPr lang="zh-CN" altLang="en-US" dirty="0">
                <a:sym typeface="+mn-ea"/>
              </a:rPr>
              <a:t>对应的活动的持续时间。 </a:t>
            </a:r>
            <a:endParaRPr lang="zh-CN" altLang="en-US" dirty="0"/>
          </a:p>
          <a:p>
            <a:pPr lvl="2"/>
            <a:endParaRPr lang="zh-CN" altLang="en-US" dirty="0"/>
          </a:p>
        </p:txBody>
      </p:sp>
      <p:sp>
        <p:nvSpPr>
          <p:cNvPr id="3" name="标题 2"/>
          <p:cNvSpPr>
            <a:spLocks noGrp="1"/>
          </p:cNvSpPr>
          <p:nvPr>
            <p:ph type="title"/>
          </p:nvPr>
        </p:nvSpPr>
        <p:spPr>
          <a:xfrm>
            <a:off x="746299" y="171217"/>
            <a:ext cx="3126455" cy="288220"/>
          </a:xfrm>
        </p:spPr>
        <p:txBody>
          <a:bodyPr/>
          <a:lstStyle/>
          <a:p>
            <a:pPr>
              <a:lnSpc>
                <a:spcPct val="120000"/>
              </a:lnSpc>
            </a:pPr>
            <a:r>
              <a:rPr lang="en-US" altLang="zh-CN" dirty="0"/>
              <a:t>7.5 </a:t>
            </a:r>
            <a:r>
              <a:rPr lang="zh-CN" altLang="en-US" dirty="0"/>
              <a:t>有向无环图的应用</a:t>
            </a:r>
            <a:endParaRPr lang="zh-CN" altLang="en-US" kern="1200" dirty="0">
              <a:solidFill>
                <a:srgbClr val="000066"/>
              </a:solidFill>
              <a:cs typeface="+mj-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478155" lvl="2" indent="-342900">
              <a:buFont typeface="Wingdings" panose="05000000000000000000" pitchFamily="2" charset="2"/>
              <a:buChar char="Ø"/>
            </a:pPr>
            <a:r>
              <a:rPr lang="zh-CN" altLang="en-US" dirty="0" smtClean="0"/>
              <a:t>子图：设有</a:t>
            </a:r>
            <a:r>
              <a:rPr lang="zh-CN" altLang="en-US" dirty="0"/>
              <a:t>两个图</a:t>
            </a:r>
            <a:r>
              <a:rPr lang="en-US" altLang="zh-CN" dirty="0"/>
              <a:t>G</a:t>
            </a:r>
            <a:r>
              <a:rPr lang="en-US" altLang="zh-CN" dirty="0" smtClean="0"/>
              <a:t>=(V, E)</a:t>
            </a:r>
            <a:r>
              <a:rPr lang="zh-CN" altLang="en-US" dirty="0" smtClean="0"/>
              <a:t>、</a:t>
            </a:r>
            <a:r>
              <a:rPr lang="en-US" altLang="zh-CN" dirty="0" smtClean="0"/>
              <a:t>G1=(V1, E1)</a:t>
            </a:r>
            <a:r>
              <a:rPr lang="zh-CN" altLang="en-US" dirty="0" smtClean="0"/>
              <a:t>，</a:t>
            </a:r>
            <a:endParaRPr lang="en-US" altLang="zh-CN" dirty="0" smtClean="0"/>
          </a:p>
          <a:p>
            <a:pPr lvl="2"/>
            <a:r>
              <a:rPr lang="en-US" altLang="zh-CN" dirty="0"/>
              <a:t> </a:t>
            </a:r>
            <a:r>
              <a:rPr lang="en-US" altLang="zh-CN" dirty="0" smtClean="0"/>
              <a:t>                </a:t>
            </a:r>
            <a:r>
              <a:rPr lang="zh-CN" altLang="en-US" dirty="0" smtClean="0"/>
              <a:t>若</a:t>
            </a:r>
            <a:r>
              <a:rPr lang="en-US" altLang="zh-CN" dirty="0"/>
              <a:t>V1</a:t>
            </a:r>
            <a:r>
              <a:rPr lang="en-US" altLang="zh-CN" dirty="0">
                <a:sym typeface="Symbol" panose="05050102010706020507" pitchFamily="18" charset="2"/>
              </a:rPr>
              <a:t></a:t>
            </a:r>
            <a:r>
              <a:rPr lang="en-US" altLang="zh-CN" dirty="0"/>
              <a:t>  V</a:t>
            </a:r>
            <a:r>
              <a:rPr lang="zh-CN" altLang="en-US" dirty="0"/>
              <a:t>，</a:t>
            </a:r>
            <a:r>
              <a:rPr lang="en-US" altLang="zh-CN" dirty="0"/>
              <a:t>E1 </a:t>
            </a:r>
            <a:r>
              <a:rPr lang="en-US" altLang="zh-CN" dirty="0">
                <a:sym typeface="Symbol" panose="05050102010706020507" pitchFamily="18" charset="2"/>
              </a:rPr>
              <a:t></a:t>
            </a:r>
            <a:r>
              <a:rPr lang="en-US" altLang="zh-CN" dirty="0"/>
              <a:t> E</a:t>
            </a:r>
            <a:r>
              <a:rPr lang="zh-CN" altLang="en-US" dirty="0" smtClean="0"/>
              <a:t>，则</a:t>
            </a:r>
            <a:r>
              <a:rPr lang="zh-CN" altLang="en-US" dirty="0"/>
              <a:t>称 </a:t>
            </a:r>
            <a:r>
              <a:rPr lang="en-US" altLang="zh-CN" dirty="0"/>
              <a:t>G1</a:t>
            </a:r>
            <a:r>
              <a:rPr lang="zh-CN" altLang="en-US" dirty="0"/>
              <a:t>是</a:t>
            </a:r>
            <a:r>
              <a:rPr lang="en-US" altLang="zh-CN" dirty="0"/>
              <a:t>G</a:t>
            </a:r>
            <a:r>
              <a:rPr lang="zh-CN" altLang="en-US" dirty="0"/>
              <a:t>的</a:t>
            </a:r>
            <a:r>
              <a:rPr lang="zh-CN" altLang="en-US" dirty="0" smtClean="0"/>
              <a:t>子图。</a:t>
            </a:r>
            <a:endParaRPr lang="en-US" altLang="zh-CN" dirty="0" smtClean="0"/>
          </a:p>
          <a:p>
            <a:pPr lvl="2"/>
            <a:r>
              <a:rPr lang="zh-CN" altLang="en-US" dirty="0" smtClean="0"/>
              <a:t>右图中，</a:t>
            </a:r>
            <a:r>
              <a:rPr lang="en-US" altLang="zh-CN" dirty="0" smtClean="0"/>
              <a:t>(</a:t>
            </a:r>
            <a:r>
              <a:rPr lang="en-US" altLang="zh-CN" dirty="0"/>
              <a:t>b</a:t>
            </a:r>
            <a:r>
              <a:rPr lang="en-US" altLang="zh-CN" dirty="0" smtClean="0"/>
              <a:t>)</a:t>
            </a:r>
            <a:r>
              <a:rPr lang="zh-CN" altLang="en-US" dirty="0" smtClean="0"/>
              <a:t>、</a:t>
            </a:r>
            <a:r>
              <a:rPr lang="en-US" altLang="zh-CN" dirty="0" smtClean="0"/>
              <a:t>(</a:t>
            </a:r>
            <a:r>
              <a:rPr lang="en-US" altLang="zh-CN" dirty="0"/>
              <a:t>c</a:t>
            </a:r>
            <a:r>
              <a:rPr lang="en-US" altLang="zh-CN" dirty="0" smtClean="0"/>
              <a:t>)</a:t>
            </a:r>
            <a:r>
              <a:rPr lang="zh-CN" altLang="en-US" dirty="0" smtClean="0"/>
              <a:t>是</a:t>
            </a:r>
            <a:r>
              <a:rPr lang="en-US" altLang="zh-CN" dirty="0" smtClean="0"/>
              <a:t>(</a:t>
            </a:r>
            <a:r>
              <a:rPr lang="en-US" altLang="zh-CN" dirty="0"/>
              <a:t>a</a:t>
            </a:r>
            <a:r>
              <a:rPr lang="en-US" altLang="zh-CN" dirty="0" smtClean="0"/>
              <a:t>)</a:t>
            </a:r>
            <a:r>
              <a:rPr lang="zh-CN" altLang="en-US" dirty="0" smtClean="0"/>
              <a:t>的子图。</a:t>
            </a:r>
            <a:endParaRPr lang="zh-CN" altLang="en-US" dirty="0"/>
          </a:p>
        </p:txBody>
      </p:sp>
      <p:sp>
        <p:nvSpPr>
          <p:cNvPr id="3" name="标题 2"/>
          <p:cNvSpPr>
            <a:spLocks noGrp="1"/>
          </p:cNvSpPr>
          <p:nvPr>
            <p:ph type="title"/>
          </p:nvPr>
        </p:nvSpPr>
        <p:spPr>
          <a:xfrm>
            <a:off x="746301" y="171219"/>
            <a:ext cx="4816300" cy="248285"/>
          </a:xfrm>
        </p:spPr>
        <p:txBody>
          <a:bodyPr/>
          <a:lstStyle/>
          <a:p>
            <a:r>
              <a:rPr lang="en-US" altLang="zh-CN" smtClean="0">
                <a:sym typeface="+mn-ea"/>
              </a:rPr>
              <a:t>7.1 </a:t>
            </a:r>
            <a:r>
              <a:rPr smtClean="0">
                <a:sym typeface="+mn-ea"/>
              </a:rPr>
              <a:t>图的定义和术语</a:t>
            </a:r>
            <a:endParaRPr lang="zh-CN" altLang="en-US" dirty="0"/>
          </a:p>
        </p:txBody>
      </p:sp>
      <p:sp>
        <p:nvSpPr>
          <p:cNvPr id="44" name="Text Box 3"/>
          <p:cNvSpPr txBox="1">
            <a:spLocks noChangeArrowheads="1"/>
          </p:cNvSpPr>
          <p:nvPr/>
        </p:nvSpPr>
        <p:spPr bwMode="auto">
          <a:xfrm flipH="1">
            <a:off x="1615144" y="3814268"/>
            <a:ext cx="13465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1800" b="1" dirty="0">
                <a:latin typeface="宋体" panose="02010600030101010101" pitchFamily="2" charset="-122"/>
              </a:rPr>
              <a:t>(a)</a:t>
            </a:r>
            <a:endParaRPr lang="en-US" altLang="zh-CN" sz="1800" b="1" dirty="0">
              <a:latin typeface="宋体" panose="02010600030101010101" pitchFamily="2" charset="-122"/>
            </a:endParaRPr>
          </a:p>
        </p:txBody>
      </p:sp>
      <p:sp>
        <p:nvSpPr>
          <p:cNvPr id="45" name="Text Box 4"/>
          <p:cNvSpPr txBox="1">
            <a:spLocks noChangeArrowheads="1"/>
          </p:cNvSpPr>
          <p:nvPr/>
        </p:nvSpPr>
        <p:spPr bwMode="auto">
          <a:xfrm>
            <a:off x="4559852" y="3979069"/>
            <a:ext cx="8441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1800" b="1" dirty="0">
                <a:latin typeface="宋体" panose="02010600030101010101" pitchFamily="2" charset="-122"/>
              </a:rPr>
              <a:t>(b)</a:t>
            </a:r>
            <a:endParaRPr lang="en-US" altLang="zh-CN" sz="1800" b="1" dirty="0">
              <a:latin typeface="宋体" panose="02010600030101010101" pitchFamily="2" charset="-122"/>
            </a:endParaRPr>
          </a:p>
        </p:txBody>
      </p:sp>
      <p:sp>
        <p:nvSpPr>
          <p:cNvPr id="46" name="Text Box 5"/>
          <p:cNvSpPr txBox="1">
            <a:spLocks noChangeArrowheads="1"/>
          </p:cNvSpPr>
          <p:nvPr/>
        </p:nvSpPr>
        <p:spPr bwMode="auto">
          <a:xfrm>
            <a:off x="6617252" y="3921919"/>
            <a:ext cx="8441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1800" b="1" dirty="0">
                <a:latin typeface="宋体" panose="02010600030101010101" pitchFamily="2" charset="-122"/>
              </a:rPr>
              <a:t>(c)</a:t>
            </a:r>
            <a:endParaRPr lang="en-US" altLang="zh-CN" sz="1800" b="1" dirty="0">
              <a:latin typeface="宋体" panose="02010600030101010101" pitchFamily="2" charset="-122"/>
            </a:endParaRPr>
          </a:p>
        </p:txBody>
      </p:sp>
      <p:grpSp>
        <p:nvGrpSpPr>
          <p:cNvPr id="110" name="Group 3"/>
          <p:cNvGrpSpPr/>
          <p:nvPr/>
        </p:nvGrpSpPr>
        <p:grpSpPr bwMode="auto">
          <a:xfrm>
            <a:off x="1621097" y="2522657"/>
            <a:ext cx="1340644" cy="1232297"/>
            <a:chOff x="642" y="1902"/>
            <a:chExt cx="1126" cy="1035"/>
          </a:xfrm>
        </p:grpSpPr>
        <p:grpSp>
          <p:nvGrpSpPr>
            <p:cNvPr id="111" name="Group 4"/>
            <p:cNvGrpSpPr/>
            <p:nvPr/>
          </p:nvGrpSpPr>
          <p:grpSpPr bwMode="auto">
            <a:xfrm>
              <a:off x="816" y="2064"/>
              <a:ext cx="783" cy="658"/>
              <a:chOff x="794" y="2106"/>
              <a:chExt cx="783" cy="658"/>
            </a:xfrm>
          </p:grpSpPr>
          <p:sp>
            <p:nvSpPr>
              <p:cNvPr id="127" name="Line 5"/>
              <p:cNvSpPr>
                <a:spLocks noChangeShapeType="1"/>
              </p:cNvSpPr>
              <p:nvPr/>
            </p:nvSpPr>
            <p:spPr bwMode="auto">
              <a:xfrm>
                <a:off x="794"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28" name="Line 6"/>
              <p:cNvSpPr>
                <a:spLocks noChangeShapeType="1"/>
              </p:cNvSpPr>
              <p:nvPr/>
            </p:nvSpPr>
            <p:spPr bwMode="auto">
              <a:xfrm>
                <a:off x="965" y="2106"/>
                <a:ext cx="47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29" name="Line 7"/>
              <p:cNvSpPr>
                <a:spLocks noChangeShapeType="1"/>
              </p:cNvSpPr>
              <p:nvPr/>
            </p:nvSpPr>
            <p:spPr bwMode="auto">
              <a:xfrm>
                <a:off x="1577"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30" name="Line 8"/>
              <p:cNvSpPr>
                <a:spLocks noChangeShapeType="1"/>
              </p:cNvSpPr>
              <p:nvPr/>
            </p:nvSpPr>
            <p:spPr bwMode="auto">
              <a:xfrm flipH="1">
                <a:off x="930" y="2591"/>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31" name="Line 9"/>
              <p:cNvSpPr>
                <a:spLocks noChangeShapeType="1"/>
              </p:cNvSpPr>
              <p:nvPr/>
            </p:nvSpPr>
            <p:spPr bwMode="auto">
              <a:xfrm flipH="1">
                <a:off x="1305" y="2245"/>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32" name="Line 10"/>
              <p:cNvSpPr>
                <a:spLocks noChangeShapeType="1"/>
              </p:cNvSpPr>
              <p:nvPr/>
            </p:nvSpPr>
            <p:spPr bwMode="auto">
              <a:xfrm>
                <a:off x="1292" y="2614"/>
                <a:ext cx="149" cy="147"/>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grpSp>
        <p:grpSp>
          <p:nvGrpSpPr>
            <p:cNvPr id="112" name="Group 11"/>
            <p:cNvGrpSpPr/>
            <p:nvPr/>
          </p:nvGrpSpPr>
          <p:grpSpPr bwMode="auto">
            <a:xfrm>
              <a:off x="648" y="1902"/>
              <a:ext cx="408" cy="315"/>
              <a:chOff x="406" y="1662"/>
              <a:chExt cx="408" cy="315"/>
            </a:xfrm>
          </p:grpSpPr>
          <p:sp>
            <p:nvSpPr>
              <p:cNvPr id="125" name="Oval 1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26" name="Text Box 13"/>
              <p:cNvSpPr txBox="1">
                <a:spLocks noChangeArrowheads="1"/>
              </p:cNvSpPr>
              <p:nvPr/>
            </p:nvSpPr>
            <p:spPr bwMode="auto">
              <a:xfrm>
                <a:off x="406" y="1662"/>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113" name="Group 14"/>
            <p:cNvGrpSpPr/>
            <p:nvPr/>
          </p:nvGrpSpPr>
          <p:grpSpPr bwMode="auto">
            <a:xfrm>
              <a:off x="1360" y="2618"/>
              <a:ext cx="408" cy="319"/>
              <a:chOff x="400" y="1658"/>
              <a:chExt cx="408" cy="319"/>
            </a:xfrm>
          </p:grpSpPr>
          <p:sp>
            <p:nvSpPr>
              <p:cNvPr id="123" name="Oval 1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24" name="Text Box 16"/>
              <p:cNvSpPr txBox="1">
                <a:spLocks noChangeArrowheads="1"/>
              </p:cNvSpPr>
              <p:nvPr/>
            </p:nvSpPr>
            <p:spPr bwMode="auto">
              <a:xfrm>
                <a:off x="400"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114" name="Group 17"/>
            <p:cNvGrpSpPr/>
            <p:nvPr/>
          </p:nvGrpSpPr>
          <p:grpSpPr bwMode="auto">
            <a:xfrm>
              <a:off x="642" y="2618"/>
              <a:ext cx="408" cy="319"/>
              <a:chOff x="402" y="1658"/>
              <a:chExt cx="408" cy="319"/>
            </a:xfrm>
          </p:grpSpPr>
          <p:sp>
            <p:nvSpPr>
              <p:cNvPr id="121" name="Oval 1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22" name="Text Box 19"/>
              <p:cNvSpPr txBox="1">
                <a:spLocks noChangeArrowheads="1"/>
              </p:cNvSpPr>
              <p:nvPr/>
            </p:nvSpPr>
            <p:spPr bwMode="auto">
              <a:xfrm>
                <a:off x="402"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nvGrpSpPr>
            <p:cNvPr id="115" name="Group 20"/>
            <p:cNvGrpSpPr/>
            <p:nvPr/>
          </p:nvGrpSpPr>
          <p:grpSpPr bwMode="auto">
            <a:xfrm>
              <a:off x="1360" y="1909"/>
              <a:ext cx="408" cy="310"/>
              <a:chOff x="2918" y="3301"/>
              <a:chExt cx="408" cy="310"/>
            </a:xfrm>
          </p:grpSpPr>
          <p:sp>
            <p:nvSpPr>
              <p:cNvPr id="119" name="Oval 21"/>
              <p:cNvSpPr>
                <a:spLocks noChangeArrowheads="1"/>
              </p:cNvSpPr>
              <p:nvPr/>
            </p:nvSpPr>
            <p:spPr bwMode="auto">
              <a:xfrm>
                <a:off x="2976" y="3312"/>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20" name="Text Box 22"/>
              <p:cNvSpPr txBox="1">
                <a:spLocks noChangeArrowheads="1"/>
              </p:cNvSpPr>
              <p:nvPr/>
            </p:nvSpPr>
            <p:spPr bwMode="auto">
              <a:xfrm>
                <a:off x="2918" y="330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116" name="Group 23"/>
            <p:cNvGrpSpPr/>
            <p:nvPr/>
          </p:nvGrpSpPr>
          <p:grpSpPr bwMode="auto">
            <a:xfrm>
              <a:off x="998" y="2261"/>
              <a:ext cx="408" cy="337"/>
              <a:chOff x="998" y="2261"/>
              <a:chExt cx="408" cy="337"/>
            </a:xfrm>
          </p:grpSpPr>
          <p:sp>
            <p:nvSpPr>
              <p:cNvPr id="117" name="Oval 24"/>
              <p:cNvSpPr>
                <a:spLocks noChangeArrowheads="1"/>
              </p:cNvSpPr>
              <p:nvPr/>
            </p:nvSpPr>
            <p:spPr bwMode="auto">
              <a:xfrm>
                <a:off x="1056" y="2304"/>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18" name="Text Box 25"/>
              <p:cNvSpPr txBox="1">
                <a:spLocks noChangeArrowheads="1"/>
              </p:cNvSpPr>
              <p:nvPr/>
            </p:nvSpPr>
            <p:spPr bwMode="auto">
              <a:xfrm>
                <a:off x="998" y="226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grpSp>
        <p:nvGrpSpPr>
          <p:cNvPr id="133" name="Group 3"/>
          <p:cNvGrpSpPr/>
          <p:nvPr/>
        </p:nvGrpSpPr>
        <p:grpSpPr bwMode="auto">
          <a:xfrm>
            <a:off x="6305865" y="2603218"/>
            <a:ext cx="1340644" cy="1232297"/>
            <a:chOff x="642" y="1902"/>
            <a:chExt cx="1126" cy="1035"/>
          </a:xfrm>
        </p:grpSpPr>
        <p:grpSp>
          <p:nvGrpSpPr>
            <p:cNvPr id="134" name="Group 4"/>
            <p:cNvGrpSpPr/>
            <p:nvPr/>
          </p:nvGrpSpPr>
          <p:grpSpPr bwMode="auto">
            <a:xfrm>
              <a:off x="816" y="2203"/>
              <a:ext cx="783" cy="516"/>
              <a:chOff x="794" y="2245"/>
              <a:chExt cx="783" cy="516"/>
            </a:xfrm>
          </p:grpSpPr>
          <p:sp>
            <p:nvSpPr>
              <p:cNvPr id="150" name="Line 5"/>
              <p:cNvSpPr>
                <a:spLocks noChangeShapeType="1"/>
              </p:cNvSpPr>
              <p:nvPr/>
            </p:nvSpPr>
            <p:spPr bwMode="auto">
              <a:xfrm>
                <a:off x="794"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52" name="Line 7"/>
              <p:cNvSpPr>
                <a:spLocks noChangeShapeType="1"/>
              </p:cNvSpPr>
              <p:nvPr/>
            </p:nvSpPr>
            <p:spPr bwMode="auto">
              <a:xfrm>
                <a:off x="1577"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54" name="Line 9"/>
              <p:cNvSpPr>
                <a:spLocks noChangeShapeType="1"/>
              </p:cNvSpPr>
              <p:nvPr/>
            </p:nvSpPr>
            <p:spPr bwMode="auto">
              <a:xfrm flipH="1">
                <a:off x="1305" y="2245"/>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55" name="Line 10"/>
              <p:cNvSpPr>
                <a:spLocks noChangeShapeType="1"/>
              </p:cNvSpPr>
              <p:nvPr/>
            </p:nvSpPr>
            <p:spPr bwMode="auto">
              <a:xfrm>
                <a:off x="1292" y="2614"/>
                <a:ext cx="149" cy="147"/>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grpSp>
        <p:grpSp>
          <p:nvGrpSpPr>
            <p:cNvPr id="135" name="Group 11"/>
            <p:cNvGrpSpPr/>
            <p:nvPr/>
          </p:nvGrpSpPr>
          <p:grpSpPr bwMode="auto">
            <a:xfrm>
              <a:off x="648" y="1902"/>
              <a:ext cx="408" cy="315"/>
              <a:chOff x="406" y="1662"/>
              <a:chExt cx="408" cy="315"/>
            </a:xfrm>
          </p:grpSpPr>
          <p:sp>
            <p:nvSpPr>
              <p:cNvPr id="148" name="Oval 1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49" name="Text Box 13"/>
              <p:cNvSpPr txBox="1">
                <a:spLocks noChangeArrowheads="1"/>
              </p:cNvSpPr>
              <p:nvPr/>
            </p:nvSpPr>
            <p:spPr bwMode="auto">
              <a:xfrm>
                <a:off x="406" y="1662"/>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136" name="Group 14"/>
            <p:cNvGrpSpPr/>
            <p:nvPr/>
          </p:nvGrpSpPr>
          <p:grpSpPr bwMode="auto">
            <a:xfrm>
              <a:off x="1360" y="2618"/>
              <a:ext cx="408" cy="319"/>
              <a:chOff x="400" y="1658"/>
              <a:chExt cx="408" cy="319"/>
            </a:xfrm>
          </p:grpSpPr>
          <p:sp>
            <p:nvSpPr>
              <p:cNvPr id="146" name="Oval 1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47" name="Text Box 16"/>
              <p:cNvSpPr txBox="1">
                <a:spLocks noChangeArrowheads="1"/>
              </p:cNvSpPr>
              <p:nvPr/>
            </p:nvSpPr>
            <p:spPr bwMode="auto">
              <a:xfrm>
                <a:off x="400"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137" name="Group 17"/>
            <p:cNvGrpSpPr/>
            <p:nvPr/>
          </p:nvGrpSpPr>
          <p:grpSpPr bwMode="auto">
            <a:xfrm>
              <a:off x="642" y="2618"/>
              <a:ext cx="408" cy="319"/>
              <a:chOff x="402" y="1658"/>
              <a:chExt cx="408" cy="319"/>
            </a:xfrm>
          </p:grpSpPr>
          <p:sp>
            <p:nvSpPr>
              <p:cNvPr id="144" name="Oval 1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45" name="Text Box 19"/>
              <p:cNvSpPr txBox="1">
                <a:spLocks noChangeArrowheads="1"/>
              </p:cNvSpPr>
              <p:nvPr/>
            </p:nvSpPr>
            <p:spPr bwMode="auto">
              <a:xfrm>
                <a:off x="402"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nvGrpSpPr>
            <p:cNvPr id="138" name="Group 20"/>
            <p:cNvGrpSpPr/>
            <p:nvPr/>
          </p:nvGrpSpPr>
          <p:grpSpPr bwMode="auto">
            <a:xfrm>
              <a:off x="1360" y="1909"/>
              <a:ext cx="408" cy="310"/>
              <a:chOff x="2918" y="3301"/>
              <a:chExt cx="408" cy="310"/>
            </a:xfrm>
          </p:grpSpPr>
          <p:sp>
            <p:nvSpPr>
              <p:cNvPr id="142" name="Oval 21"/>
              <p:cNvSpPr>
                <a:spLocks noChangeArrowheads="1"/>
              </p:cNvSpPr>
              <p:nvPr/>
            </p:nvSpPr>
            <p:spPr bwMode="auto">
              <a:xfrm>
                <a:off x="2976" y="3312"/>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43" name="Text Box 22"/>
              <p:cNvSpPr txBox="1">
                <a:spLocks noChangeArrowheads="1"/>
              </p:cNvSpPr>
              <p:nvPr/>
            </p:nvSpPr>
            <p:spPr bwMode="auto">
              <a:xfrm>
                <a:off x="2918" y="330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139" name="Group 23"/>
            <p:cNvGrpSpPr/>
            <p:nvPr/>
          </p:nvGrpSpPr>
          <p:grpSpPr bwMode="auto">
            <a:xfrm>
              <a:off x="998" y="2261"/>
              <a:ext cx="408" cy="337"/>
              <a:chOff x="998" y="2261"/>
              <a:chExt cx="408" cy="337"/>
            </a:xfrm>
          </p:grpSpPr>
          <p:sp>
            <p:nvSpPr>
              <p:cNvPr id="140" name="Oval 24"/>
              <p:cNvSpPr>
                <a:spLocks noChangeArrowheads="1"/>
              </p:cNvSpPr>
              <p:nvPr/>
            </p:nvSpPr>
            <p:spPr bwMode="auto">
              <a:xfrm>
                <a:off x="1056" y="2304"/>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41" name="Text Box 25"/>
              <p:cNvSpPr txBox="1">
                <a:spLocks noChangeArrowheads="1"/>
              </p:cNvSpPr>
              <p:nvPr/>
            </p:nvSpPr>
            <p:spPr bwMode="auto">
              <a:xfrm>
                <a:off x="998" y="226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grpSp>
        <p:nvGrpSpPr>
          <p:cNvPr id="156" name="Group 3"/>
          <p:cNvGrpSpPr/>
          <p:nvPr/>
        </p:nvGrpSpPr>
        <p:grpSpPr bwMode="auto">
          <a:xfrm>
            <a:off x="4274659" y="2581091"/>
            <a:ext cx="1340644" cy="1232297"/>
            <a:chOff x="642" y="1902"/>
            <a:chExt cx="1126" cy="1035"/>
          </a:xfrm>
        </p:grpSpPr>
        <p:grpSp>
          <p:nvGrpSpPr>
            <p:cNvPr id="157" name="Group 4"/>
            <p:cNvGrpSpPr/>
            <p:nvPr/>
          </p:nvGrpSpPr>
          <p:grpSpPr bwMode="auto">
            <a:xfrm>
              <a:off x="952" y="2064"/>
              <a:ext cx="647" cy="658"/>
              <a:chOff x="930" y="2106"/>
              <a:chExt cx="647" cy="658"/>
            </a:xfrm>
          </p:grpSpPr>
          <p:sp>
            <p:nvSpPr>
              <p:cNvPr id="174" name="Line 6"/>
              <p:cNvSpPr>
                <a:spLocks noChangeShapeType="1"/>
              </p:cNvSpPr>
              <p:nvPr/>
            </p:nvSpPr>
            <p:spPr bwMode="auto">
              <a:xfrm>
                <a:off x="965" y="2106"/>
                <a:ext cx="476"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75" name="Line 7"/>
              <p:cNvSpPr>
                <a:spLocks noChangeShapeType="1"/>
              </p:cNvSpPr>
              <p:nvPr/>
            </p:nvSpPr>
            <p:spPr bwMode="auto">
              <a:xfrm>
                <a:off x="1577" y="2280"/>
                <a:ext cx="0" cy="415"/>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76" name="Line 8"/>
              <p:cNvSpPr>
                <a:spLocks noChangeShapeType="1"/>
              </p:cNvSpPr>
              <p:nvPr/>
            </p:nvSpPr>
            <p:spPr bwMode="auto">
              <a:xfrm flipH="1">
                <a:off x="930" y="2591"/>
                <a:ext cx="171" cy="173"/>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sp>
            <p:nvSpPr>
              <p:cNvPr id="178" name="Line 10"/>
              <p:cNvSpPr>
                <a:spLocks noChangeShapeType="1"/>
              </p:cNvSpPr>
              <p:nvPr/>
            </p:nvSpPr>
            <p:spPr bwMode="auto">
              <a:xfrm>
                <a:off x="1292" y="2614"/>
                <a:ext cx="149" cy="147"/>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sz="1015"/>
              </a:p>
            </p:txBody>
          </p:sp>
        </p:grpSp>
        <p:grpSp>
          <p:nvGrpSpPr>
            <p:cNvPr id="158" name="Group 11"/>
            <p:cNvGrpSpPr/>
            <p:nvPr/>
          </p:nvGrpSpPr>
          <p:grpSpPr bwMode="auto">
            <a:xfrm>
              <a:off x="648" y="1902"/>
              <a:ext cx="408" cy="315"/>
              <a:chOff x="406" y="1662"/>
              <a:chExt cx="408" cy="315"/>
            </a:xfrm>
          </p:grpSpPr>
          <p:sp>
            <p:nvSpPr>
              <p:cNvPr id="171" name="Oval 12"/>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72" name="Text Box 13"/>
              <p:cNvSpPr txBox="1">
                <a:spLocks noChangeArrowheads="1"/>
              </p:cNvSpPr>
              <p:nvPr/>
            </p:nvSpPr>
            <p:spPr bwMode="auto">
              <a:xfrm>
                <a:off x="406" y="1662"/>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V0</a:t>
                </a:r>
                <a:endParaRPr lang="en-US" altLang="zh-CN" sz="1800" b="1" dirty="0">
                  <a:latin typeface="黑体" panose="02010609060101010101" pitchFamily="49" charset="-122"/>
                  <a:ea typeface="黑体" panose="02010609060101010101" pitchFamily="49" charset="-122"/>
                </a:endParaRPr>
              </a:p>
            </p:txBody>
          </p:sp>
        </p:grpSp>
        <p:grpSp>
          <p:nvGrpSpPr>
            <p:cNvPr id="159" name="Group 14"/>
            <p:cNvGrpSpPr/>
            <p:nvPr/>
          </p:nvGrpSpPr>
          <p:grpSpPr bwMode="auto">
            <a:xfrm>
              <a:off x="1360" y="2618"/>
              <a:ext cx="408" cy="319"/>
              <a:chOff x="400" y="1658"/>
              <a:chExt cx="408" cy="319"/>
            </a:xfrm>
          </p:grpSpPr>
          <p:sp>
            <p:nvSpPr>
              <p:cNvPr id="169" name="Oval 15"/>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70" name="Text Box 16"/>
              <p:cNvSpPr txBox="1">
                <a:spLocks noChangeArrowheads="1"/>
              </p:cNvSpPr>
              <p:nvPr/>
            </p:nvSpPr>
            <p:spPr bwMode="auto">
              <a:xfrm>
                <a:off x="400"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V4</a:t>
                </a:r>
                <a:endParaRPr lang="en-US" altLang="zh-CN" sz="1800" b="1" dirty="0">
                  <a:latin typeface="黑体" panose="02010609060101010101" pitchFamily="49" charset="-122"/>
                  <a:ea typeface="黑体" panose="02010609060101010101" pitchFamily="49" charset="-122"/>
                </a:endParaRPr>
              </a:p>
            </p:txBody>
          </p:sp>
        </p:grpSp>
        <p:grpSp>
          <p:nvGrpSpPr>
            <p:cNvPr id="160" name="Group 17"/>
            <p:cNvGrpSpPr/>
            <p:nvPr/>
          </p:nvGrpSpPr>
          <p:grpSpPr bwMode="auto">
            <a:xfrm>
              <a:off x="642" y="2618"/>
              <a:ext cx="408" cy="319"/>
              <a:chOff x="402" y="1658"/>
              <a:chExt cx="408" cy="319"/>
            </a:xfrm>
          </p:grpSpPr>
          <p:sp>
            <p:nvSpPr>
              <p:cNvPr id="167" name="Oval 18"/>
              <p:cNvSpPr>
                <a:spLocks noChangeArrowheads="1"/>
              </p:cNvSpPr>
              <p:nvPr/>
            </p:nvSpPr>
            <p:spPr bwMode="auto">
              <a:xfrm>
                <a:off x="462" y="1683"/>
                <a:ext cx="289"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68" name="Text Box 19"/>
              <p:cNvSpPr txBox="1">
                <a:spLocks noChangeArrowheads="1"/>
              </p:cNvSpPr>
              <p:nvPr/>
            </p:nvSpPr>
            <p:spPr bwMode="auto">
              <a:xfrm>
                <a:off x="402" y="1658"/>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V3</a:t>
                </a:r>
                <a:endParaRPr lang="en-US" altLang="zh-CN" sz="1800" b="1" dirty="0">
                  <a:latin typeface="黑体" panose="02010609060101010101" pitchFamily="49" charset="-122"/>
                  <a:ea typeface="黑体" panose="02010609060101010101" pitchFamily="49" charset="-122"/>
                </a:endParaRPr>
              </a:p>
            </p:txBody>
          </p:sp>
        </p:grpSp>
        <p:grpSp>
          <p:nvGrpSpPr>
            <p:cNvPr id="161" name="Group 20"/>
            <p:cNvGrpSpPr/>
            <p:nvPr/>
          </p:nvGrpSpPr>
          <p:grpSpPr bwMode="auto">
            <a:xfrm>
              <a:off x="1360" y="1909"/>
              <a:ext cx="408" cy="310"/>
              <a:chOff x="2918" y="3301"/>
              <a:chExt cx="408" cy="310"/>
            </a:xfrm>
          </p:grpSpPr>
          <p:sp>
            <p:nvSpPr>
              <p:cNvPr id="165" name="Oval 21"/>
              <p:cNvSpPr>
                <a:spLocks noChangeArrowheads="1"/>
              </p:cNvSpPr>
              <p:nvPr/>
            </p:nvSpPr>
            <p:spPr bwMode="auto">
              <a:xfrm>
                <a:off x="2976" y="3312"/>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66" name="Text Box 22"/>
              <p:cNvSpPr txBox="1">
                <a:spLocks noChangeArrowheads="1"/>
              </p:cNvSpPr>
              <p:nvPr/>
            </p:nvSpPr>
            <p:spPr bwMode="auto">
              <a:xfrm>
                <a:off x="2918" y="330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V1</a:t>
                </a:r>
                <a:endParaRPr lang="en-US" altLang="zh-CN" sz="1800" b="1" dirty="0">
                  <a:latin typeface="黑体" panose="02010609060101010101" pitchFamily="49" charset="-122"/>
                  <a:ea typeface="黑体" panose="02010609060101010101" pitchFamily="49" charset="-122"/>
                </a:endParaRPr>
              </a:p>
            </p:txBody>
          </p:sp>
        </p:grpSp>
        <p:grpSp>
          <p:nvGrpSpPr>
            <p:cNvPr id="162" name="Group 23"/>
            <p:cNvGrpSpPr/>
            <p:nvPr/>
          </p:nvGrpSpPr>
          <p:grpSpPr bwMode="auto">
            <a:xfrm>
              <a:off x="998" y="2261"/>
              <a:ext cx="408" cy="337"/>
              <a:chOff x="998" y="2261"/>
              <a:chExt cx="408" cy="337"/>
            </a:xfrm>
          </p:grpSpPr>
          <p:sp>
            <p:nvSpPr>
              <p:cNvPr id="163" name="Oval 24"/>
              <p:cNvSpPr>
                <a:spLocks noChangeArrowheads="1"/>
              </p:cNvSpPr>
              <p:nvPr/>
            </p:nvSpPr>
            <p:spPr bwMode="auto">
              <a:xfrm>
                <a:off x="1056" y="2304"/>
                <a:ext cx="295" cy="294"/>
              </a:xfrm>
              <a:prstGeom prst="ellipse">
                <a:avLst/>
              </a:prstGeom>
              <a:solidFill>
                <a:srgbClr val="FFFFCC"/>
              </a:solidFill>
              <a:ln w="28575" cap="rnd">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164" name="Text Box 25"/>
              <p:cNvSpPr txBox="1">
                <a:spLocks noChangeArrowheads="1"/>
              </p:cNvSpPr>
              <p:nvPr/>
            </p:nvSpPr>
            <p:spPr bwMode="auto">
              <a:xfrm>
                <a:off x="998" y="2261"/>
                <a:ext cx="40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75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V2</a:t>
                </a:r>
                <a:endParaRPr lang="en-US" altLang="zh-CN" sz="1800" b="1" dirty="0">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ym typeface="+mn-ea"/>
              </a:rPr>
              <a:t>计算</a:t>
            </a:r>
            <a:r>
              <a:rPr lang="zh-CN" altLang="en-US" dirty="0">
                <a:sym typeface="+mn-ea"/>
              </a:rPr>
              <a:t>各顶点的最早开始时间</a:t>
            </a:r>
            <a:r>
              <a:rPr lang="zh-CN" altLang="en-US" dirty="0" smtClean="0">
                <a:sym typeface="+mn-ea"/>
              </a:rPr>
              <a:t>：</a:t>
            </a:r>
            <a:endParaRPr lang="en-US" altLang="zh-CN" dirty="0" smtClean="0">
              <a:sym typeface="+mn-ea"/>
            </a:endParaRPr>
          </a:p>
          <a:p>
            <a:pPr lvl="2">
              <a:lnSpc>
                <a:spcPct val="100000"/>
              </a:lnSpc>
            </a:pP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(0)=0</a:t>
            </a:r>
            <a:endParaRPr lang="en-US" altLang="zh-CN" dirty="0">
              <a:latin typeface="Arial" panose="020B0604020202020204" pitchFamily="34" charset="0"/>
              <a:ea typeface="宋体" panose="02010600030101010101" pitchFamily="2" charset="-122"/>
            </a:endParaRPr>
          </a:p>
          <a:p>
            <a:pPr lvl="2">
              <a:lnSpc>
                <a:spcPct val="100000"/>
              </a:lnSpc>
            </a:pP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(1)=max{</a:t>
            </a: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(0)+</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(&lt;0,1&gt;)}=6</a:t>
            </a:r>
            <a:endParaRPr lang="en-US" altLang="zh-CN" dirty="0">
              <a:latin typeface="Arial" panose="020B0604020202020204" pitchFamily="34" charset="0"/>
              <a:ea typeface="宋体" panose="02010600030101010101" pitchFamily="2" charset="-122"/>
            </a:endParaRPr>
          </a:p>
          <a:p>
            <a:pPr lvl="2">
              <a:lnSpc>
                <a:spcPct val="100000"/>
              </a:lnSpc>
            </a:pP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(2)=max{</a:t>
            </a: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(0)+</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(&lt;0,2&gt;)}=4</a:t>
            </a:r>
            <a:endParaRPr lang="en-US" altLang="zh-CN" dirty="0">
              <a:latin typeface="Arial" panose="020B0604020202020204" pitchFamily="34" charset="0"/>
              <a:ea typeface="宋体" panose="02010600030101010101" pitchFamily="2" charset="-122"/>
            </a:endParaRPr>
          </a:p>
          <a:p>
            <a:pPr lvl="2">
              <a:lnSpc>
                <a:spcPct val="100000"/>
              </a:lnSpc>
            </a:pP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(3)=max{</a:t>
            </a: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(0)+</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(&lt;0,3&gt;)}=5</a:t>
            </a:r>
            <a:endParaRPr lang="en-US" altLang="zh-CN" dirty="0">
              <a:latin typeface="Arial" panose="020B0604020202020204" pitchFamily="34" charset="0"/>
              <a:ea typeface="宋体" panose="02010600030101010101" pitchFamily="2" charset="-122"/>
            </a:endParaRPr>
          </a:p>
          <a:p>
            <a:pPr lvl="2">
              <a:lnSpc>
                <a:spcPct val="100000"/>
              </a:lnSpc>
            </a:pP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(4)=max{</a:t>
            </a: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(1)+</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(&lt;1,4&gt;),</a:t>
            </a: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(2)+</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(&lt;2,4&gt;)}=7</a:t>
            </a:r>
            <a:endParaRPr lang="en-US" altLang="zh-CN" dirty="0">
              <a:latin typeface="Arial" panose="020B0604020202020204" pitchFamily="34" charset="0"/>
              <a:ea typeface="宋体" panose="02010600030101010101" pitchFamily="2" charset="-122"/>
            </a:endParaRPr>
          </a:p>
          <a:p>
            <a:pPr lvl="2">
              <a:lnSpc>
                <a:spcPct val="100000"/>
              </a:lnSpc>
            </a:pP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(5)=max{</a:t>
            </a: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(3)+</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(&lt;3,5&gt;)}=7</a:t>
            </a:r>
            <a:endParaRPr lang="en-US" altLang="zh-CN" dirty="0">
              <a:latin typeface="Arial" panose="020B0604020202020204" pitchFamily="34" charset="0"/>
              <a:ea typeface="宋体" panose="02010600030101010101" pitchFamily="2" charset="-122"/>
            </a:endParaRPr>
          </a:p>
          <a:p>
            <a:pPr lvl="2">
              <a:lnSpc>
                <a:spcPct val="100000"/>
              </a:lnSpc>
            </a:pP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(6)=max{</a:t>
            </a: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(4)=</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(&lt;4,6&gt;)}=16</a:t>
            </a:r>
            <a:endParaRPr lang="en-US" altLang="zh-CN" dirty="0">
              <a:latin typeface="Arial" panose="020B0604020202020204" pitchFamily="34" charset="0"/>
              <a:ea typeface="宋体" panose="02010600030101010101" pitchFamily="2" charset="-122"/>
            </a:endParaRPr>
          </a:p>
          <a:p>
            <a:pPr lvl="2">
              <a:lnSpc>
                <a:spcPct val="100000"/>
              </a:lnSpc>
            </a:pP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(7)=max{</a:t>
            </a: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(4)+</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(&lt;4,7&gt;)}=14</a:t>
            </a:r>
            <a:endParaRPr lang="en-US" altLang="zh-CN" dirty="0">
              <a:latin typeface="Arial" panose="020B0604020202020204" pitchFamily="34" charset="0"/>
              <a:ea typeface="宋体" panose="02010600030101010101" pitchFamily="2" charset="-122"/>
            </a:endParaRPr>
          </a:p>
          <a:p>
            <a:pPr lvl="2">
              <a:lnSpc>
                <a:spcPct val="100000"/>
              </a:lnSpc>
            </a:pP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(8)=max{</a:t>
            </a: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(6)+</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(&lt;6,8&gt;),</a:t>
            </a: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(7)+</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(&lt;7,8&gt;)}=18  </a:t>
            </a:r>
            <a:endParaRPr lang="zh-CN" altLang="en-US" dirty="0"/>
          </a:p>
        </p:txBody>
      </p:sp>
      <p:sp>
        <p:nvSpPr>
          <p:cNvPr id="3" name="标题 2"/>
          <p:cNvSpPr>
            <a:spLocks noGrp="1"/>
          </p:cNvSpPr>
          <p:nvPr>
            <p:ph type="title"/>
          </p:nvPr>
        </p:nvSpPr>
        <p:spPr>
          <a:xfrm>
            <a:off x="746299" y="171217"/>
            <a:ext cx="3126455" cy="288220"/>
          </a:xfrm>
        </p:spPr>
        <p:txBody>
          <a:bodyPr/>
          <a:lstStyle/>
          <a:p>
            <a:pPr>
              <a:lnSpc>
                <a:spcPct val="120000"/>
              </a:lnSpc>
            </a:pPr>
            <a:r>
              <a:rPr lang="en-US" altLang="zh-CN" dirty="0"/>
              <a:t>7.5 </a:t>
            </a:r>
            <a:r>
              <a:rPr lang="zh-CN" altLang="en-US" dirty="0"/>
              <a:t>有向无环图的应用</a:t>
            </a:r>
            <a:endParaRPr lang="zh-CN" altLang="en-US" kern="1200" dirty="0">
              <a:solidFill>
                <a:srgbClr val="000066"/>
              </a:solidFill>
              <a:cs typeface="+mj-cs"/>
            </a:endParaRPr>
          </a:p>
        </p:txBody>
      </p:sp>
      <p:graphicFrame>
        <p:nvGraphicFramePr>
          <p:cNvPr id="4" name="Object 2"/>
          <p:cNvGraphicFramePr>
            <a:graphicFrameLocks noChangeAspect="1"/>
          </p:cNvGraphicFramePr>
          <p:nvPr/>
        </p:nvGraphicFramePr>
        <p:xfrm>
          <a:off x="4789604" y="420516"/>
          <a:ext cx="4085590" cy="1907540"/>
        </p:xfrm>
        <a:graphic>
          <a:graphicData uri="http://schemas.openxmlformats.org/presentationml/2006/ole">
            <mc:AlternateContent xmlns:mc="http://schemas.openxmlformats.org/markup-compatibility/2006">
              <mc:Choice xmlns:v="urn:schemas-microsoft-com:vml" Requires="v">
                <p:oleObj spid="_x0000_s6191" name="" r:id="rId1" imgW="2834640" imgH="1615440" progId="Visio.Drawing.11">
                  <p:embed/>
                </p:oleObj>
              </mc:Choice>
              <mc:Fallback>
                <p:oleObj name="" r:id="rId1" imgW="2834640" imgH="1615440" progId="Visio.Drawing.11">
                  <p:embed/>
                  <p:pic>
                    <p:nvPicPr>
                      <p:cNvPr id="0" name="Picture 3"/>
                      <p:cNvPicPr>
                        <a:picLocks noChangeAspect="1" noChangeArrowheads="1"/>
                      </p:cNvPicPr>
                      <p:nvPr/>
                    </p:nvPicPr>
                    <p:blipFill>
                      <a:blip r:embed="rId2">
                        <a:extLst>
                          <a:ext uri="{28A0092B-C50C-407E-A947-70E740481C1C}">
                            <a14:useLocalDpi xmlns:a14="http://schemas.microsoft.com/office/drawing/2010/main" val="0"/>
                          </a:ext>
                        </a:extLst>
                      </a:blip>
                      <a:srcRect b="16051"/>
                      <a:stretch>
                        <a:fillRect/>
                      </a:stretch>
                    </p:blipFill>
                    <p:spPr bwMode="auto">
                      <a:xfrm>
                        <a:off x="4789604" y="420516"/>
                        <a:ext cx="4085590" cy="190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animEffect transition="in" filter="fade">
                                      <p:cBhvr>
                                        <p:cTn id="38" dur="500"/>
                                        <p:tgtEl>
                                          <p:spTgt spid="2">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animEffect transition="in" filter="fade">
                                      <p:cBhvr>
                                        <p:cTn id="41"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2"/>
            <a:r>
              <a:rPr lang="zh-CN" altLang="en-US" dirty="0" smtClean="0">
                <a:sym typeface="+mn-ea"/>
              </a:rPr>
              <a:t>（</a:t>
            </a:r>
            <a:r>
              <a:rPr lang="en-US" altLang="zh-CN" dirty="0">
                <a:sym typeface="+mn-ea"/>
              </a:rPr>
              <a:t>2</a:t>
            </a:r>
            <a:r>
              <a:rPr lang="zh-CN" altLang="en-US" dirty="0" smtClean="0">
                <a:sym typeface="+mn-ea"/>
              </a:rPr>
              <a:t>）按</a:t>
            </a:r>
            <a:r>
              <a:rPr lang="zh-CN" altLang="en-US" dirty="0">
                <a:sym typeface="+mn-ea"/>
              </a:rPr>
              <a:t>逆拓扑序列求每个事件的最晚发生时间</a:t>
            </a:r>
            <a:r>
              <a:rPr lang="en-US" altLang="zh-CN" dirty="0" err="1">
                <a:sym typeface="+mn-ea"/>
              </a:rPr>
              <a:t>vl</a:t>
            </a:r>
            <a:r>
              <a:rPr lang="en-US" altLang="zh-CN" dirty="0">
                <a:sym typeface="+mn-ea"/>
              </a:rPr>
              <a:t>(</a:t>
            </a:r>
            <a:r>
              <a:rPr lang="en-US" altLang="zh-CN" dirty="0" err="1">
                <a:sym typeface="+mn-ea"/>
              </a:rPr>
              <a:t>i</a:t>
            </a:r>
            <a:r>
              <a:rPr lang="en-US" altLang="zh-CN" dirty="0">
                <a:sym typeface="+mn-ea"/>
              </a:rPr>
              <a:t>)</a:t>
            </a:r>
            <a:r>
              <a:rPr lang="zh-CN" altLang="en-US" dirty="0">
                <a:sym typeface="+mn-ea"/>
              </a:rPr>
              <a:t>； </a:t>
            </a:r>
            <a:endParaRPr lang="en-US" altLang="zh-CN" dirty="0">
              <a:sym typeface="+mn-ea"/>
            </a:endParaRPr>
          </a:p>
          <a:p>
            <a:pPr lvl="2"/>
            <a:r>
              <a:rPr lang="zh-CN" altLang="en-US" dirty="0" smtClean="0">
                <a:sym typeface="+mn-ea"/>
              </a:rPr>
              <a:t>在</a:t>
            </a:r>
            <a:r>
              <a:rPr lang="zh-CN" altLang="en-US" dirty="0">
                <a:sym typeface="+mn-ea"/>
              </a:rPr>
              <a:t>求出</a:t>
            </a:r>
            <a:r>
              <a:rPr lang="en-US" altLang="zh-CN" dirty="0" err="1">
                <a:sym typeface="+mn-ea"/>
              </a:rPr>
              <a:t>ve</a:t>
            </a:r>
            <a:r>
              <a:rPr lang="en-US" altLang="zh-CN" dirty="0">
                <a:sym typeface="+mn-ea"/>
              </a:rPr>
              <a:t>(</a:t>
            </a:r>
            <a:r>
              <a:rPr lang="en-US" altLang="zh-CN" dirty="0" err="1">
                <a:sym typeface="+mn-ea"/>
              </a:rPr>
              <a:t>i</a:t>
            </a:r>
            <a:r>
              <a:rPr lang="en-US" altLang="zh-CN" dirty="0">
                <a:sym typeface="+mn-ea"/>
              </a:rPr>
              <a:t>)</a:t>
            </a:r>
            <a:r>
              <a:rPr lang="zh-CN" altLang="en-US" dirty="0">
                <a:sym typeface="+mn-ea"/>
              </a:rPr>
              <a:t>的基础上</a:t>
            </a:r>
            <a:r>
              <a:rPr lang="zh-CN" altLang="en-US" dirty="0" smtClean="0">
                <a:sym typeface="+mn-ea"/>
              </a:rPr>
              <a:t>，从</a:t>
            </a:r>
            <a:r>
              <a:rPr lang="zh-CN" altLang="en-US" dirty="0">
                <a:sym typeface="+mn-ea"/>
              </a:rPr>
              <a:t>汇点开始</a:t>
            </a:r>
            <a:r>
              <a:rPr lang="zh-CN" altLang="en-US" dirty="0" smtClean="0">
                <a:sym typeface="+mn-ea"/>
              </a:rPr>
              <a:t>，按</a:t>
            </a:r>
            <a:r>
              <a:rPr lang="zh-CN" altLang="en-US" dirty="0">
                <a:sym typeface="+mn-ea"/>
              </a:rPr>
              <a:t>逆拓扑顺序向源点递推，求出</a:t>
            </a:r>
            <a:r>
              <a:rPr lang="en-US" altLang="zh-CN" dirty="0" err="1">
                <a:sym typeface="+mn-ea"/>
              </a:rPr>
              <a:t>vl</a:t>
            </a:r>
            <a:r>
              <a:rPr lang="en-US" altLang="zh-CN" dirty="0">
                <a:sym typeface="+mn-ea"/>
              </a:rPr>
              <a:t>(</a:t>
            </a:r>
            <a:r>
              <a:rPr lang="en-US" altLang="zh-CN" dirty="0" err="1">
                <a:sym typeface="+mn-ea"/>
              </a:rPr>
              <a:t>i</a:t>
            </a:r>
            <a:r>
              <a:rPr lang="en-US" altLang="zh-CN" dirty="0">
                <a:sym typeface="+mn-ea"/>
              </a:rPr>
              <a:t>)</a:t>
            </a:r>
            <a:r>
              <a:rPr lang="zh-CN" altLang="en-US" dirty="0">
                <a:sym typeface="+mn-ea"/>
              </a:rPr>
              <a:t>： </a:t>
            </a:r>
            <a:endParaRPr lang="en-US" altLang="zh-CN" dirty="0"/>
          </a:p>
          <a:p>
            <a:pPr marL="0" lvl="4" indent="-27305" eaLnBrk="0" fontAlgn="base" hangingPunct="0">
              <a:lnSpc>
                <a:spcPts val="3000"/>
              </a:lnSpc>
              <a:spcBef>
                <a:spcPts val="600"/>
              </a:spcBef>
              <a:spcAft>
                <a:spcPct val="0"/>
              </a:spcAft>
            </a:pPr>
            <a:r>
              <a:rPr lang="en-US" altLang="zh-CN" sz="2100" dirty="0" smtClean="0">
                <a:solidFill>
                  <a:srgbClr val="00194C"/>
                </a:solidFill>
                <a:effectLst/>
                <a:latin typeface="华文楷体" panose="02010600040101010101" pitchFamily="2" charset="-122"/>
                <a:ea typeface="华文楷体" panose="02010600040101010101" pitchFamily="2" charset="-122"/>
                <a:sym typeface="+mn-ea"/>
              </a:rPr>
              <a:t>               </a:t>
            </a:r>
            <a:r>
              <a:rPr lang="en-US" altLang="zh-CN" sz="2100" dirty="0" err="1" smtClean="0">
                <a:solidFill>
                  <a:srgbClr val="FF0000"/>
                </a:solidFill>
                <a:effectLst/>
                <a:latin typeface="华文楷体" panose="02010600040101010101" pitchFamily="2" charset="-122"/>
                <a:ea typeface="华文楷体" panose="02010600040101010101" pitchFamily="2" charset="-122"/>
                <a:sym typeface="+mn-ea"/>
              </a:rPr>
              <a:t>vl</a:t>
            </a:r>
            <a:r>
              <a:rPr lang="en-US" altLang="zh-CN" sz="2100" dirty="0" smtClean="0">
                <a:solidFill>
                  <a:srgbClr val="FF0000"/>
                </a:solidFill>
                <a:effectLst/>
                <a:latin typeface="华文楷体" panose="02010600040101010101" pitchFamily="2" charset="-122"/>
                <a:ea typeface="华文楷体" panose="02010600040101010101" pitchFamily="2" charset="-122"/>
                <a:sym typeface="+mn-ea"/>
              </a:rPr>
              <a:t>(n-1</a:t>
            </a:r>
            <a:r>
              <a:rPr lang="en-US" altLang="zh-CN" sz="2100" dirty="0">
                <a:solidFill>
                  <a:srgbClr val="FF0000"/>
                </a:solidFill>
                <a:effectLst/>
                <a:latin typeface="华文楷体" panose="02010600040101010101" pitchFamily="2" charset="-122"/>
                <a:ea typeface="华文楷体" panose="02010600040101010101" pitchFamily="2" charset="-122"/>
                <a:sym typeface="+mn-ea"/>
              </a:rPr>
              <a:t>)=</a:t>
            </a:r>
            <a:r>
              <a:rPr lang="en-US" altLang="zh-CN" sz="2100" dirty="0" err="1" smtClean="0">
                <a:solidFill>
                  <a:srgbClr val="FF0000"/>
                </a:solidFill>
                <a:effectLst/>
                <a:latin typeface="华文楷体" panose="02010600040101010101" pitchFamily="2" charset="-122"/>
                <a:ea typeface="华文楷体" panose="02010600040101010101" pitchFamily="2" charset="-122"/>
                <a:sym typeface="+mn-ea"/>
              </a:rPr>
              <a:t>ve</a:t>
            </a:r>
            <a:r>
              <a:rPr lang="en-US" altLang="zh-CN" sz="2100" dirty="0" smtClean="0">
                <a:solidFill>
                  <a:srgbClr val="FF0000"/>
                </a:solidFill>
                <a:effectLst/>
                <a:latin typeface="华文楷体" panose="02010600040101010101" pitchFamily="2" charset="-122"/>
                <a:ea typeface="华文楷体" panose="02010600040101010101" pitchFamily="2" charset="-122"/>
                <a:sym typeface="+mn-ea"/>
              </a:rPr>
              <a:t>(n-1)</a:t>
            </a:r>
            <a:endParaRPr lang="en-US" altLang="zh-CN" sz="2100" dirty="0">
              <a:solidFill>
                <a:srgbClr val="FF0000"/>
              </a:solidFill>
              <a:effectLst/>
              <a:latin typeface="华文楷体" panose="02010600040101010101" pitchFamily="2" charset="-122"/>
              <a:ea typeface="华文楷体" panose="02010600040101010101" pitchFamily="2" charset="-122"/>
            </a:endParaRPr>
          </a:p>
          <a:p>
            <a:pPr marL="0" lvl="4" indent="-27305" eaLnBrk="0" fontAlgn="base" hangingPunct="0">
              <a:lnSpc>
                <a:spcPts val="3000"/>
              </a:lnSpc>
              <a:spcBef>
                <a:spcPts val="600"/>
              </a:spcBef>
              <a:spcAft>
                <a:spcPct val="0"/>
              </a:spcAft>
            </a:pPr>
            <a:r>
              <a:rPr lang="en-US" altLang="zh-CN" sz="2100" dirty="0" smtClean="0">
                <a:solidFill>
                  <a:srgbClr val="FF0000"/>
                </a:solidFill>
                <a:effectLst/>
                <a:latin typeface="华文楷体" panose="02010600040101010101" pitchFamily="2" charset="-122"/>
                <a:ea typeface="华文楷体" panose="02010600040101010101" pitchFamily="2" charset="-122"/>
                <a:sym typeface="+mn-ea"/>
              </a:rPr>
              <a:t>               </a:t>
            </a:r>
            <a:r>
              <a:rPr lang="en-US" altLang="zh-CN" sz="2100" dirty="0" err="1" smtClean="0">
                <a:solidFill>
                  <a:srgbClr val="FF0000"/>
                </a:solidFill>
                <a:effectLst/>
                <a:latin typeface="华文楷体" panose="02010600040101010101" pitchFamily="2" charset="-122"/>
                <a:ea typeface="华文楷体" panose="02010600040101010101" pitchFamily="2" charset="-122"/>
                <a:sym typeface="+mn-ea"/>
              </a:rPr>
              <a:t>vl</a:t>
            </a:r>
            <a:r>
              <a:rPr lang="en-US" altLang="zh-CN" sz="2100" dirty="0" smtClean="0">
                <a:solidFill>
                  <a:srgbClr val="FF0000"/>
                </a:solidFill>
                <a:effectLst/>
                <a:latin typeface="华文楷体" panose="02010600040101010101" pitchFamily="2" charset="-122"/>
                <a:ea typeface="华文楷体" panose="02010600040101010101" pitchFamily="2" charset="-122"/>
                <a:sym typeface="+mn-ea"/>
              </a:rPr>
              <a:t>(</a:t>
            </a:r>
            <a:r>
              <a:rPr lang="en-US" altLang="zh-CN" sz="2100" dirty="0" err="1" smtClean="0">
                <a:solidFill>
                  <a:srgbClr val="FF0000"/>
                </a:solidFill>
                <a:effectLst/>
                <a:latin typeface="华文楷体" panose="02010600040101010101" pitchFamily="2" charset="-122"/>
                <a:ea typeface="华文楷体" panose="02010600040101010101" pitchFamily="2" charset="-122"/>
                <a:sym typeface="+mn-ea"/>
              </a:rPr>
              <a:t>i</a:t>
            </a:r>
            <a:r>
              <a:rPr lang="en-US" altLang="zh-CN" sz="2100" dirty="0">
                <a:solidFill>
                  <a:srgbClr val="FF0000"/>
                </a:solidFill>
                <a:effectLst/>
                <a:latin typeface="华文楷体" panose="02010600040101010101" pitchFamily="2" charset="-122"/>
                <a:ea typeface="华文楷体" panose="02010600040101010101" pitchFamily="2" charset="-122"/>
                <a:sym typeface="+mn-ea"/>
              </a:rPr>
              <a:t>)=</a:t>
            </a:r>
            <a:r>
              <a:rPr lang="en-US" altLang="zh-CN" sz="2100" dirty="0" smtClean="0">
                <a:solidFill>
                  <a:srgbClr val="FF0000"/>
                </a:solidFill>
                <a:effectLst/>
                <a:latin typeface="华文楷体" panose="02010600040101010101" pitchFamily="2" charset="-122"/>
                <a:ea typeface="华文楷体" panose="02010600040101010101" pitchFamily="2" charset="-122"/>
                <a:sym typeface="+mn-ea"/>
              </a:rPr>
              <a:t>Min{</a:t>
            </a:r>
            <a:r>
              <a:rPr lang="en-US" altLang="zh-CN" sz="2100" dirty="0" err="1" smtClean="0">
                <a:solidFill>
                  <a:srgbClr val="FF0000"/>
                </a:solidFill>
                <a:effectLst/>
                <a:latin typeface="华文楷体" panose="02010600040101010101" pitchFamily="2" charset="-122"/>
                <a:ea typeface="华文楷体" panose="02010600040101010101" pitchFamily="2" charset="-122"/>
                <a:sym typeface="+mn-ea"/>
              </a:rPr>
              <a:t>vl</a:t>
            </a:r>
            <a:r>
              <a:rPr lang="en-US" altLang="zh-CN" sz="2100" dirty="0" smtClean="0">
                <a:solidFill>
                  <a:srgbClr val="FF0000"/>
                </a:solidFill>
                <a:effectLst/>
                <a:latin typeface="华文楷体" panose="02010600040101010101" pitchFamily="2" charset="-122"/>
                <a:ea typeface="华文楷体" panose="02010600040101010101" pitchFamily="2" charset="-122"/>
                <a:sym typeface="+mn-ea"/>
              </a:rPr>
              <a:t>(k) - </a:t>
            </a:r>
            <a:r>
              <a:rPr lang="en-US" altLang="zh-CN" sz="2100" dirty="0" err="1" smtClean="0">
                <a:solidFill>
                  <a:srgbClr val="FF0000"/>
                </a:solidFill>
                <a:effectLst/>
                <a:latin typeface="华文楷体" panose="02010600040101010101" pitchFamily="2" charset="-122"/>
                <a:ea typeface="华文楷体" panose="02010600040101010101" pitchFamily="2" charset="-122"/>
                <a:sym typeface="+mn-ea"/>
              </a:rPr>
              <a:t>dut</a:t>
            </a:r>
            <a:r>
              <a:rPr lang="en-US" altLang="zh-CN" sz="2100" dirty="0">
                <a:solidFill>
                  <a:srgbClr val="FF0000"/>
                </a:solidFill>
                <a:effectLst/>
                <a:latin typeface="华文楷体" panose="02010600040101010101" pitchFamily="2" charset="-122"/>
                <a:ea typeface="华文楷体" panose="02010600040101010101" pitchFamily="2" charset="-122"/>
                <a:sym typeface="+mn-ea"/>
              </a:rPr>
              <a:t>(</a:t>
            </a:r>
            <a:r>
              <a:rPr lang="en-US" altLang="zh-CN" sz="2100" dirty="0" smtClean="0">
                <a:solidFill>
                  <a:srgbClr val="FF0000"/>
                </a:solidFill>
                <a:effectLst/>
                <a:latin typeface="华文楷体" panose="02010600040101010101" pitchFamily="2" charset="-122"/>
                <a:ea typeface="华文楷体" panose="02010600040101010101" pitchFamily="2" charset="-122"/>
                <a:sym typeface="+mn-ea"/>
              </a:rPr>
              <a:t>&lt;</a:t>
            </a:r>
            <a:r>
              <a:rPr lang="en-US" altLang="zh-CN" sz="2100" dirty="0" err="1" smtClean="0">
                <a:solidFill>
                  <a:srgbClr val="FF0000"/>
                </a:solidFill>
                <a:effectLst/>
                <a:latin typeface="华文楷体" panose="02010600040101010101" pitchFamily="2" charset="-122"/>
                <a:ea typeface="华文楷体" panose="02010600040101010101" pitchFamily="2" charset="-122"/>
                <a:sym typeface="+mn-ea"/>
              </a:rPr>
              <a:t>i</a:t>
            </a:r>
            <a:r>
              <a:rPr lang="en-US" altLang="zh-CN" sz="2100" dirty="0">
                <a:solidFill>
                  <a:srgbClr val="FF0000"/>
                </a:solidFill>
                <a:effectLst/>
                <a:latin typeface="华文楷体" panose="02010600040101010101" pitchFamily="2" charset="-122"/>
                <a:ea typeface="华文楷体" panose="02010600040101010101" pitchFamily="2" charset="-122"/>
                <a:sym typeface="+mn-ea"/>
              </a:rPr>
              <a:t>, k</a:t>
            </a:r>
            <a:r>
              <a:rPr lang="en-US" altLang="zh-CN" sz="2100" dirty="0" smtClean="0">
                <a:solidFill>
                  <a:srgbClr val="FF0000"/>
                </a:solidFill>
                <a:effectLst/>
                <a:latin typeface="华文楷体" panose="02010600040101010101" pitchFamily="2" charset="-122"/>
                <a:ea typeface="华文楷体" panose="02010600040101010101" pitchFamily="2" charset="-122"/>
                <a:sym typeface="+mn-ea"/>
              </a:rPr>
              <a:t>&gt;</a:t>
            </a:r>
            <a:r>
              <a:rPr lang="en-US" altLang="zh-CN" sz="2100" dirty="0">
                <a:solidFill>
                  <a:srgbClr val="FF0000"/>
                </a:solidFill>
                <a:effectLst/>
                <a:latin typeface="华文楷体" panose="02010600040101010101" pitchFamily="2" charset="-122"/>
                <a:ea typeface="华文楷体" panose="02010600040101010101" pitchFamily="2" charset="-122"/>
                <a:sym typeface="+mn-ea"/>
              </a:rPr>
              <a:t>)</a:t>
            </a:r>
            <a:r>
              <a:rPr lang="en-US" altLang="zh-CN" sz="2100" dirty="0" smtClean="0">
                <a:solidFill>
                  <a:srgbClr val="FF0000"/>
                </a:solidFill>
                <a:effectLst/>
                <a:latin typeface="华文楷体" panose="02010600040101010101" pitchFamily="2" charset="-122"/>
                <a:ea typeface="华文楷体" panose="02010600040101010101" pitchFamily="2" charset="-122"/>
                <a:sym typeface="+mn-ea"/>
              </a:rPr>
              <a:t>}    &lt;</a:t>
            </a:r>
            <a:r>
              <a:rPr lang="en-US" altLang="zh-CN" sz="2100" dirty="0" err="1">
                <a:solidFill>
                  <a:srgbClr val="FF0000"/>
                </a:solidFill>
                <a:effectLst/>
                <a:latin typeface="华文楷体" panose="02010600040101010101" pitchFamily="2" charset="-122"/>
                <a:ea typeface="华文楷体" panose="02010600040101010101" pitchFamily="2" charset="-122"/>
                <a:sym typeface="+mn-ea"/>
              </a:rPr>
              <a:t>i</a:t>
            </a:r>
            <a:r>
              <a:rPr lang="en-US" altLang="zh-CN" sz="2100" dirty="0">
                <a:solidFill>
                  <a:srgbClr val="FF0000"/>
                </a:solidFill>
                <a:effectLst/>
                <a:latin typeface="华文楷体" panose="02010600040101010101" pitchFamily="2" charset="-122"/>
                <a:ea typeface="华文楷体" panose="02010600040101010101" pitchFamily="2" charset="-122"/>
                <a:sym typeface="+mn-ea"/>
              </a:rPr>
              <a:t>, k&gt;∈S, 0≤i≤</a:t>
            </a:r>
            <a:r>
              <a:rPr lang="en-US" altLang="zh-CN" sz="2100" dirty="0" smtClean="0">
                <a:solidFill>
                  <a:srgbClr val="FF0000"/>
                </a:solidFill>
                <a:effectLst/>
                <a:latin typeface="华文楷体" panose="02010600040101010101" pitchFamily="2" charset="-122"/>
                <a:ea typeface="华文楷体" panose="02010600040101010101" pitchFamily="2" charset="-122"/>
                <a:sym typeface="+mn-ea"/>
              </a:rPr>
              <a:t>n-2</a:t>
            </a:r>
            <a:endParaRPr lang="en-US" altLang="zh-CN" sz="2100" dirty="0">
              <a:solidFill>
                <a:srgbClr val="FF0000"/>
              </a:solidFill>
              <a:effectLst/>
              <a:latin typeface="华文楷体" panose="02010600040101010101" pitchFamily="2" charset="-122"/>
              <a:ea typeface="华文楷体" panose="02010600040101010101" pitchFamily="2" charset="-122"/>
            </a:endParaRPr>
          </a:p>
          <a:p>
            <a:pPr lvl="2"/>
            <a:r>
              <a:rPr lang="zh-CN" altLang="en-US" dirty="0">
                <a:sym typeface="+mn-ea"/>
              </a:rPr>
              <a:t>其中，</a:t>
            </a:r>
            <a:r>
              <a:rPr lang="en-US" altLang="zh-CN" dirty="0">
                <a:sym typeface="+mn-ea"/>
              </a:rPr>
              <a:t>S</a:t>
            </a:r>
            <a:r>
              <a:rPr lang="zh-CN" altLang="en-US" dirty="0">
                <a:sym typeface="+mn-ea"/>
              </a:rPr>
              <a:t>为所有以</a:t>
            </a:r>
            <a:r>
              <a:rPr lang="en-US" altLang="zh-CN" dirty="0" err="1">
                <a:sym typeface="+mn-ea"/>
              </a:rPr>
              <a:t>i</a:t>
            </a:r>
            <a:r>
              <a:rPr lang="zh-CN" altLang="en-US" dirty="0">
                <a:sym typeface="+mn-ea"/>
              </a:rPr>
              <a:t>为尾的弧</a:t>
            </a:r>
            <a:r>
              <a:rPr lang="en-US" altLang="zh-CN" dirty="0">
                <a:sym typeface="+mn-ea"/>
              </a:rPr>
              <a:t>&lt;</a:t>
            </a:r>
            <a:r>
              <a:rPr lang="en-US" altLang="zh-CN" dirty="0" err="1">
                <a:sym typeface="+mn-ea"/>
              </a:rPr>
              <a:t>i</a:t>
            </a:r>
            <a:r>
              <a:rPr lang="en-US" altLang="zh-CN" dirty="0">
                <a:sym typeface="+mn-ea"/>
              </a:rPr>
              <a:t>, k&gt;</a:t>
            </a:r>
            <a:r>
              <a:rPr lang="zh-CN" altLang="en-US" dirty="0">
                <a:sym typeface="+mn-ea"/>
              </a:rPr>
              <a:t>的集合，</a:t>
            </a:r>
            <a:r>
              <a:rPr lang="en-US" altLang="zh-CN" dirty="0" err="1" smtClean="0">
                <a:sym typeface="+mn-ea"/>
              </a:rPr>
              <a:t>dut</a:t>
            </a:r>
            <a:r>
              <a:rPr lang="en-US" altLang="zh-CN" dirty="0">
                <a:sym typeface="+mn-ea"/>
              </a:rPr>
              <a:t>(</a:t>
            </a:r>
            <a:r>
              <a:rPr lang="en-US" altLang="zh-CN" dirty="0" smtClean="0">
                <a:sym typeface="+mn-ea"/>
              </a:rPr>
              <a:t>&lt;</a:t>
            </a:r>
            <a:r>
              <a:rPr lang="en-US" altLang="zh-CN" dirty="0" err="1" smtClean="0">
                <a:sym typeface="+mn-ea"/>
              </a:rPr>
              <a:t>i</a:t>
            </a:r>
            <a:r>
              <a:rPr lang="en-US" altLang="zh-CN" dirty="0">
                <a:sym typeface="+mn-ea"/>
              </a:rPr>
              <a:t>, k</a:t>
            </a:r>
            <a:r>
              <a:rPr lang="en-US" altLang="zh-CN" dirty="0" smtClean="0">
                <a:sym typeface="+mn-ea"/>
              </a:rPr>
              <a:t>&gt;)</a:t>
            </a:r>
            <a:r>
              <a:rPr lang="zh-CN" altLang="en-US" dirty="0" smtClean="0">
                <a:sym typeface="+mn-ea"/>
              </a:rPr>
              <a:t>表示</a:t>
            </a:r>
            <a:r>
              <a:rPr lang="zh-CN" altLang="en-US" dirty="0">
                <a:sym typeface="+mn-ea"/>
              </a:rPr>
              <a:t>与弧</a:t>
            </a:r>
            <a:r>
              <a:rPr lang="en-US" altLang="zh-CN" dirty="0">
                <a:sym typeface="+mn-ea"/>
              </a:rPr>
              <a:t>&lt;</a:t>
            </a:r>
            <a:r>
              <a:rPr lang="en-US" altLang="zh-CN" dirty="0" err="1">
                <a:sym typeface="+mn-ea"/>
              </a:rPr>
              <a:t>i</a:t>
            </a:r>
            <a:r>
              <a:rPr lang="en-US" altLang="zh-CN" dirty="0">
                <a:sym typeface="+mn-ea"/>
              </a:rPr>
              <a:t>, k&gt;</a:t>
            </a:r>
            <a:r>
              <a:rPr lang="zh-CN" altLang="en-US" dirty="0">
                <a:sym typeface="+mn-ea"/>
              </a:rPr>
              <a:t>对应的活动的持续时间。</a:t>
            </a:r>
            <a:endParaRPr lang="zh-CN" altLang="en-US" dirty="0"/>
          </a:p>
          <a:p>
            <a:endParaRPr lang="zh-CN" altLang="en-US" dirty="0"/>
          </a:p>
        </p:txBody>
      </p:sp>
      <p:sp>
        <p:nvSpPr>
          <p:cNvPr id="3" name="标题 2"/>
          <p:cNvSpPr>
            <a:spLocks noGrp="1"/>
          </p:cNvSpPr>
          <p:nvPr>
            <p:ph type="title"/>
          </p:nvPr>
        </p:nvSpPr>
        <p:spPr>
          <a:xfrm>
            <a:off x="746299" y="171217"/>
            <a:ext cx="3126455" cy="288220"/>
          </a:xfrm>
        </p:spPr>
        <p:txBody>
          <a:bodyPr/>
          <a:lstStyle/>
          <a:p>
            <a:pPr>
              <a:lnSpc>
                <a:spcPct val="120000"/>
              </a:lnSpc>
            </a:pPr>
            <a:r>
              <a:rPr lang="en-US" altLang="zh-CN" dirty="0"/>
              <a:t>7.5 </a:t>
            </a:r>
            <a:r>
              <a:rPr lang="zh-CN" altLang="en-US" dirty="0"/>
              <a:t>有向无环图的应用</a:t>
            </a:r>
            <a:endParaRPr lang="zh-CN" altLang="en-US" kern="1200" dirty="0">
              <a:solidFill>
                <a:srgbClr val="000066"/>
              </a:solidFill>
              <a:cs typeface="+mj-cs"/>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sym typeface="+mn-ea"/>
              </a:rPr>
              <a:t>计算</a:t>
            </a:r>
            <a:r>
              <a:rPr lang="zh-CN" altLang="en-US" dirty="0">
                <a:sym typeface="+mn-ea"/>
              </a:rPr>
              <a:t>各顶点的</a:t>
            </a:r>
            <a:r>
              <a:rPr lang="zh-CN" altLang="en-US" dirty="0" smtClean="0">
                <a:sym typeface="+mn-ea"/>
              </a:rPr>
              <a:t>最</a:t>
            </a:r>
            <a:r>
              <a:rPr lang="zh-CN" altLang="en-US" dirty="0">
                <a:sym typeface="+mn-ea"/>
              </a:rPr>
              <a:t>迟</a:t>
            </a:r>
            <a:r>
              <a:rPr lang="zh-CN" altLang="en-US" dirty="0" smtClean="0">
                <a:sym typeface="+mn-ea"/>
              </a:rPr>
              <a:t>开始</a:t>
            </a:r>
            <a:r>
              <a:rPr lang="zh-CN" altLang="en-US" dirty="0">
                <a:sym typeface="+mn-ea"/>
              </a:rPr>
              <a:t>时间</a:t>
            </a:r>
            <a:r>
              <a:rPr lang="zh-CN" altLang="en-US" dirty="0" smtClean="0">
                <a:sym typeface="+mn-ea"/>
              </a:rPr>
              <a:t>：</a:t>
            </a:r>
            <a:endParaRPr lang="en-US" altLang="zh-CN" dirty="0" smtClean="0">
              <a:sym typeface="+mn-ea"/>
            </a:endParaRPr>
          </a:p>
          <a:p>
            <a:pPr lvl="2">
              <a:lnSpc>
                <a:spcPts val="3200"/>
              </a:lnSpc>
            </a:pP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(8)=</a:t>
            </a: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(8)=18</a:t>
            </a:r>
            <a:endParaRPr lang="en-US" altLang="zh-CN" dirty="0">
              <a:latin typeface="Arial" panose="020B0604020202020204" pitchFamily="34" charset="0"/>
              <a:ea typeface="宋体" panose="02010600030101010101" pitchFamily="2" charset="-122"/>
            </a:endParaRPr>
          </a:p>
          <a:p>
            <a:pPr lvl="2">
              <a:lnSpc>
                <a:spcPts val="3200"/>
              </a:lnSpc>
            </a:pP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(7)=min{</a:t>
            </a: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(8)-</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(&lt;7,8&gt;)}=14</a:t>
            </a:r>
            <a:endParaRPr lang="en-US" altLang="zh-CN" dirty="0">
              <a:latin typeface="Arial" panose="020B0604020202020204" pitchFamily="34" charset="0"/>
              <a:ea typeface="宋体" panose="02010600030101010101" pitchFamily="2" charset="-122"/>
            </a:endParaRPr>
          </a:p>
          <a:p>
            <a:pPr lvl="2">
              <a:lnSpc>
                <a:spcPts val="3200"/>
              </a:lnSpc>
            </a:pP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(6)=min{</a:t>
            </a: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(8)-</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(&lt;6,8&gt;)}=16</a:t>
            </a:r>
            <a:endParaRPr lang="en-US" altLang="zh-CN" dirty="0">
              <a:latin typeface="Arial" panose="020B0604020202020204" pitchFamily="34" charset="0"/>
              <a:ea typeface="宋体" panose="02010600030101010101" pitchFamily="2" charset="-122"/>
            </a:endParaRPr>
          </a:p>
          <a:p>
            <a:pPr lvl="2">
              <a:lnSpc>
                <a:spcPts val="3200"/>
              </a:lnSpc>
            </a:pP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(5)=min{</a:t>
            </a: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(7)-</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(&lt;5,7&gt;)}=10</a:t>
            </a:r>
            <a:endParaRPr lang="en-US" altLang="zh-CN" dirty="0">
              <a:latin typeface="Arial" panose="020B0604020202020204" pitchFamily="34" charset="0"/>
              <a:ea typeface="宋体" panose="02010600030101010101" pitchFamily="2" charset="-122"/>
            </a:endParaRPr>
          </a:p>
          <a:p>
            <a:pPr lvl="2">
              <a:lnSpc>
                <a:spcPts val="3200"/>
              </a:lnSpc>
            </a:pP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(4)=min{</a:t>
            </a: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(6)-</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(&lt;4,6&gt;),</a:t>
            </a: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(7)-</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(&lt;4,7&gt;)}=7</a:t>
            </a:r>
            <a:endParaRPr lang="en-US" altLang="zh-CN" dirty="0">
              <a:latin typeface="Arial" panose="020B0604020202020204" pitchFamily="34" charset="0"/>
              <a:ea typeface="宋体" panose="02010600030101010101" pitchFamily="2" charset="-122"/>
            </a:endParaRPr>
          </a:p>
          <a:p>
            <a:pPr lvl="2">
              <a:lnSpc>
                <a:spcPts val="3200"/>
              </a:lnSpc>
            </a:pP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(3)=min{</a:t>
            </a: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(5)-</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(&lt;3,5&gt;)}=8</a:t>
            </a:r>
            <a:endParaRPr lang="en-US" altLang="zh-CN" dirty="0">
              <a:latin typeface="Arial" panose="020B0604020202020204" pitchFamily="34" charset="0"/>
              <a:ea typeface="宋体" panose="02010600030101010101" pitchFamily="2" charset="-122"/>
            </a:endParaRPr>
          </a:p>
          <a:p>
            <a:pPr lvl="2">
              <a:lnSpc>
                <a:spcPts val="3200"/>
              </a:lnSpc>
            </a:pP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(2)=min{</a:t>
            </a: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(4)-</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(&lt;2,4&gt;)}=6</a:t>
            </a:r>
            <a:endParaRPr lang="en-US" altLang="zh-CN" dirty="0">
              <a:latin typeface="Arial" panose="020B0604020202020204" pitchFamily="34" charset="0"/>
              <a:ea typeface="宋体" panose="02010600030101010101" pitchFamily="2" charset="-122"/>
            </a:endParaRPr>
          </a:p>
          <a:p>
            <a:pPr lvl="2">
              <a:lnSpc>
                <a:spcPts val="3200"/>
              </a:lnSpc>
            </a:pP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(1)=min{</a:t>
            </a: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(4)-</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(&lt;1,4&gt;)}=6</a:t>
            </a:r>
            <a:endParaRPr lang="en-US" altLang="zh-CN" dirty="0">
              <a:latin typeface="Arial" panose="020B0604020202020204" pitchFamily="34" charset="0"/>
              <a:ea typeface="宋体" panose="02010600030101010101" pitchFamily="2" charset="-122"/>
            </a:endParaRPr>
          </a:p>
          <a:p>
            <a:pPr lvl="2">
              <a:lnSpc>
                <a:spcPts val="3200"/>
              </a:lnSpc>
            </a:pP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(0)=min{</a:t>
            </a: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(1)-</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(&lt;0,1&gt;),</a:t>
            </a: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(2)-</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(&lt;0,2&gt;),</a:t>
            </a: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(3)-</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(&lt;0,3&gt;)}=0  </a:t>
            </a:r>
            <a:endParaRPr lang="en-US" altLang="zh-CN" dirty="0">
              <a:latin typeface="Arial" panose="020B0604020202020204" pitchFamily="34" charset="0"/>
              <a:ea typeface="宋体" panose="02010600030101010101" pitchFamily="2" charset="-122"/>
            </a:endParaRPr>
          </a:p>
        </p:txBody>
      </p:sp>
      <p:sp>
        <p:nvSpPr>
          <p:cNvPr id="3" name="标题 2"/>
          <p:cNvSpPr>
            <a:spLocks noGrp="1"/>
          </p:cNvSpPr>
          <p:nvPr>
            <p:ph type="title"/>
          </p:nvPr>
        </p:nvSpPr>
        <p:spPr>
          <a:xfrm>
            <a:off x="746299" y="171217"/>
            <a:ext cx="3126455" cy="288220"/>
          </a:xfrm>
        </p:spPr>
        <p:txBody>
          <a:bodyPr/>
          <a:lstStyle/>
          <a:p>
            <a:pPr>
              <a:lnSpc>
                <a:spcPct val="120000"/>
              </a:lnSpc>
            </a:pPr>
            <a:r>
              <a:rPr lang="en-US" altLang="zh-CN" dirty="0"/>
              <a:t>7.5 </a:t>
            </a:r>
            <a:r>
              <a:rPr lang="zh-CN" altLang="en-US" dirty="0"/>
              <a:t>有向无环图的应用</a:t>
            </a:r>
            <a:endParaRPr lang="zh-CN" altLang="en-US" kern="1200" dirty="0">
              <a:solidFill>
                <a:srgbClr val="000066"/>
              </a:solidFill>
              <a:cs typeface="+mj-cs"/>
            </a:endParaRPr>
          </a:p>
        </p:txBody>
      </p:sp>
      <p:graphicFrame>
        <p:nvGraphicFramePr>
          <p:cNvPr id="4" name="Object 2"/>
          <p:cNvGraphicFramePr>
            <a:graphicFrameLocks noChangeAspect="1"/>
          </p:cNvGraphicFramePr>
          <p:nvPr/>
        </p:nvGraphicFramePr>
        <p:xfrm>
          <a:off x="4789604" y="420516"/>
          <a:ext cx="4085590" cy="1907540"/>
        </p:xfrm>
        <a:graphic>
          <a:graphicData uri="http://schemas.openxmlformats.org/presentationml/2006/ole">
            <mc:AlternateContent xmlns:mc="http://schemas.openxmlformats.org/markup-compatibility/2006">
              <mc:Choice xmlns:v="urn:schemas-microsoft-com:vml" Requires="v">
                <p:oleObj spid="_x0000_s7214" name="" r:id="rId1" imgW="2834640" imgH="1615440" progId="Visio.Drawing.11">
                  <p:embed/>
                </p:oleObj>
              </mc:Choice>
              <mc:Fallback>
                <p:oleObj name="" r:id="rId1" imgW="2834640" imgH="1615440" progId="Visio.Drawing.11">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b="16051"/>
                      <a:stretch>
                        <a:fillRect/>
                      </a:stretch>
                    </p:blipFill>
                    <p:spPr bwMode="auto">
                      <a:xfrm>
                        <a:off x="4789604" y="420516"/>
                        <a:ext cx="4085590" cy="190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animEffect transition="in" filter="fade">
                                      <p:cBhvr>
                                        <p:cTn id="38" dur="500"/>
                                        <p:tgtEl>
                                          <p:spTgt spid="2">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animEffect transition="in" filter="fade">
                                      <p:cBhvr>
                                        <p:cTn id="41"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a:t>
            </a:r>
            <a:r>
              <a:rPr lang="en-US" altLang="zh-CN" dirty="0" smtClean="0"/>
              <a:t>3</a:t>
            </a:r>
            <a:r>
              <a:rPr lang="zh-CN" altLang="en-US" dirty="0" smtClean="0"/>
              <a:t>）</a:t>
            </a:r>
            <a:r>
              <a:rPr lang="zh-CN" altLang="en-US" dirty="0" smtClean="0">
                <a:sym typeface="+mn-ea"/>
              </a:rPr>
              <a:t>求</a:t>
            </a:r>
            <a:r>
              <a:rPr lang="zh-CN" altLang="en-US" dirty="0">
                <a:sym typeface="+mn-ea"/>
              </a:rPr>
              <a:t>出每个活动</a:t>
            </a:r>
            <a:r>
              <a:rPr lang="en-US" altLang="zh-CN" dirty="0" err="1">
                <a:sym typeface="+mn-ea"/>
              </a:rPr>
              <a:t>ai</a:t>
            </a:r>
            <a:r>
              <a:rPr lang="zh-CN" altLang="en-US" dirty="0">
                <a:sym typeface="+mn-ea"/>
              </a:rPr>
              <a:t>的最早开始时间</a:t>
            </a:r>
            <a:r>
              <a:rPr lang="en-US" altLang="zh-CN" dirty="0">
                <a:sym typeface="+mn-ea"/>
              </a:rPr>
              <a:t>e(</a:t>
            </a:r>
            <a:r>
              <a:rPr lang="en-US" altLang="zh-CN" dirty="0" err="1">
                <a:sym typeface="+mn-ea"/>
              </a:rPr>
              <a:t>i</a:t>
            </a:r>
            <a:r>
              <a:rPr lang="en-US" altLang="zh-CN" dirty="0">
                <a:sym typeface="+mn-ea"/>
              </a:rPr>
              <a:t>)</a:t>
            </a:r>
            <a:r>
              <a:rPr lang="zh-CN" altLang="en-US" dirty="0">
                <a:sym typeface="+mn-ea"/>
              </a:rPr>
              <a:t>和最晚发生时间</a:t>
            </a:r>
            <a:r>
              <a:rPr lang="en-US" altLang="zh-CN" dirty="0">
                <a:sym typeface="+mn-ea"/>
              </a:rPr>
              <a:t>l(</a:t>
            </a:r>
            <a:r>
              <a:rPr lang="en-US" altLang="zh-CN" dirty="0" err="1">
                <a:sym typeface="+mn-ea"/>
              </a:rPr>
              <a:t>i</a:t>
            </a:r>
            <a:r>
              <a:rPr lang="en-US" altLang="zh-CN" dirty="0">
                <a:sym typeface="+mn-ea"/>
              </a:rPr>
              <a:t>)</a:t>
            </a:r>
            <a:endParaRPr lang="en-US" altLang="zh-CN" dirty="0"/>
          </a:p>
          <a:p>
            <a:pPr lvl="2">
              <a:lnSpc>
                <a:spcPts val="3200"/>
              </a:lnSpc>
            </a:pPr>
            <a:r>
              <a:rPr lang="en-US" altLang="zh-CN" dirty="0" smtClean="0">
                <a:latin typeface="Arial" panose="020B0604020202020204" pitchFamily="34" charset="0"/>
                <a:ea typeface="宋体" panose="02010600030101010101" pitchFamily="2" charset="-122"/>
                <a:sym typeface="+mn-ea"/>
              </a:rPr>
              <a:t>e(a1</a:t>
            </a:r>
            <a:r>
              <a:rPr lang="en-US" altLang="zh-CN" dirty="0">
                <a:latin typeface="Arial" panose="020B0604020202020204" pitchFamily="34" charset="0"/>
                <a:ea typeface="宋体" panose="02010600030101010101" pitchFamily="2" charset="-122"/>
                <a:sym typeface="+mn-ea"/>
              </a:rPr>
              <a:t>)=</a:t>
            </a: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(0)=0         </a:t>
            </a:r>
            <a:r>
              <a:rPr lang="en-US" altLang="zh-CN" dirty="0" smtClean="0">
                <a:latin typeface="Arial" panose="020B0604020202020204" pitchFamily="34" charset="0"/>
                <a:ea typeface="宋体" panose="02010600030101010101" pitchFamily="2" charset="-122"/>
                <a:sym typeface="+mn-ea"/>
              </a:rPr>
              <a:t>     </a:t>
            </a:r>
            <a:r>
              <a:rPr lang="en-US" altLang="zh-CN" dirty="0">
                <a:latin typeface="Arial" panose="020B0604020202020204" pitchFamily="34" charset="0"/>
                <a:ea typeface="宋体" panose="02010600030101010101" pitchFamily="2" charset="-122"/>
                <a:sym typeface="+mn-ea"/>
              </a:rPr>
              <a:t>e(a2)=</a:t>
            </a: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(0)=0</a:t>
            </a:r>
            <a:endParaRPr lang="en-US" altLang="zh-CN" dirty="0">
              <a:latin typeface="Arial" panose="020B0604020202020204" pitchFamily="34" charset="0"/>
              <a:ea typeface="宋体" panose="02010600030101010101" pitchFamily="2" charset="-122"/>
            </a:endParaRPr>
          </a:p>
          <a:p>
            <a:pPr lvl="2">
              <a:lnSpc>
                <a:spcPts val="3200"/>
              </a:lnSpc>
            </a:pPr>
            <a:r>
              <a:rPr lang="en-US" altLang="zh-CN" dirty="0">
                <a:latin typeface="Arial" panose="020B0604020202020204" pitchFamily="34" charset="0"/>
                <a:ea typeface="宋体" panose="02010600030101010101" pitchFamily="2" charset="-122"/>
                <a:sym typeface="+mn-ea"/>
              </a:rPr>
              <a:t>e(a3)=</a:t>
            </a: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(0)=0              e(a4)=</a:t>
            </a: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(1)=6</a:t>
            </a:r>
            <a:endParaRPr lang="en-US" altLang="zh-CN" dirty="0">
              <a:latin typeface="Arial" panose="020B0604020202020204" pitchFamily="34" charset="0"/>
              <a:ea typeface="宋体" panose="02010600030101010101" pitchFamily="2" charset="-122"/>
            </a:endParaRPr>
          </a:p>
          <a:p>
            <a:pPr lvl="2">
              <a:lnSpc>
                <a:spcPts val="3200"/>
              </a:lnSpc>
            </a:pPr>
            <a:r>
              <a:rPr lang="en-US" altLang="zh-CN" dirty="0">
                <a:latin typeface="Arial" panose="020B0604020202020204" pitchFamily="34" charset="0"/>
                <a:ea typeface="宋体" panose="02010600030101010101" pitchFamily="2" charset="-122"/>
                <a:sym typeface="+mn-ea"/>
              </a:rPr>
              <a:t>e(a5)=</a:t>
            </a: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(2)=4              e(a6)=</a:t>
            </a: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(3)=5</a:t>
            </a:r>
            <a:endParaRPr lang="en-US" altLang="zh-CN" dirty="0">
              <a:latin typeface="Arial" panose="020B0604020202020204" pitchFamily="34" charset="0"/>
              <a:ea typeface="宋体" panose="02010600030101010101" pitchFamily="2" charset="-122"/>
            </a:endParaRPr>
          </a:p>
          <a:p>
            <a:pPr lvl="2">
              <a:lnSpc>
                <a:spcPts val="3200"/>
              </a:lnSpc>
            </a:pPr>
            <a:r>
              <a:rPr lang="en-US" altLang="zh-CN" dirty="0">
                <a:latin typeface="Arial" panose="020B0604020202020204" pitchFamily="34" charset="0"/>
                <a:ea typeface="宋体" panose="02010600030101010101" pitchFamily="2" charset="-122"/>
                <a:sym typeface="+mn-ea"/>
              </a:rPr>
              <a:t>e(a7)=</a:t>
            </a: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(4)=7              e(a8)=</a:t>
            </a: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(4)=7</a:t>
            </a:r>
            <a:endParaRPr lang="en-US" altLang="zh-CN" dirty="0">
              <a:latin typeface="Arial" panose="020B0604020202020204" pitchFamily="34" charset="0"/>
              <a:ea typeface="宋体" panose="02010600030101010101" pitchFamily="2" charset="-122"/>
            </a:endParaRPr>
          </a:p>
          <a:p>
            <a:pPr lvl="2">
              <a:lnSpc>
                <a:spcPts val="3200"/>
              </a:lnSpc>
            </a:pPr>
            <a:r>
              <a:rPr lang="en-US" altLang="zh-CN" dirty="0">
                <a:latin typeface="Arial" panose="020B0604020202020204" pitchFamily="34" charset="0"/>
                <a:ea typeface="宋体" panose="02010600030101010101" pitchFamily="2" charset="-122"/>
                <a:sym typeface="+mn-ea"/>
              </a:rPr>
              <a:t>e(a9)=</a:t>
            </a: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(5)=7              e(a10)=</a:t>
            </a: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(6)=16</a:t>
            </a:r>
            <a:endParaRPr lang="en-US" altLang="zh-CN" dirty="0">
              <a:latin typeface="Arial" panose="020B0604020202020204" pitchFamily="34" charset="0"/>
              <a:ea typeface="宋体" panose="02010600030101010101" pitchFamily="2" charset="-122"/>
            </a:endParaRPr>
          </a:p>
          <a:p>
            <a:pPr lvl="2">
              <a:lnSpc>
                <a:spcPts val="3200"/>
              </a:lnSpc>
            </a:pPr>
            <a:r>
              <a:rPr lang="en-US" altLang="zh-CN" dirty="0">
                <a:latin typeface="Arial" panose="020B0604020202020204" pitchFamily="34" charset="0"/>
                <a:ea typeface="宋体" panose="02010600030101010101" pitchFamily="2" charset="-122"/>
                <a:sym typeface="+mn-ea"/>
              </a:rPr>
              <a:t>e(a11)=</a:t>
            </a:r>
            <a:r>
              <a:rPr lang="en-US" altLang="zh-CN" dirty="0" err="1">
                <a:latin typeface="Arial" panose="020B0604020202020204" pitchFamily="34" charset="0"/>
                <a:ea typeface="宋体" panose="02010600030101010101" pitchFamily="2" charset="-122"/>
                <a:sym typeface="+mn-ea"/>
              </a:rPr>
              <a:t>ve</a:t>
            </a:r>
            <a:r>
              <a:rPr lang="en-US" altLang="zh-CN" dirty="0">
                <a:latin typeface="Arial" panose="020B0604020202020204" pitchFamily="34" charset="0"/>
                <a:ea typeface="宋体" panose="02010600030101010101" pitchFamily="2" charset="-122"/>
                <a:sym typeface="+mn-ea"/>
              </a:rPr>
              <a:t>(7)=14 </a:t>
            </a:r>
            <a:endParaRPr lang="en-US" altLang="zh-CN" dirty="0">
              <a:latin typeface="Arial" panose="020B0604020202020204" pitchFamily="34" charset="0"/>
              <a:ea typeface="宋体" panose="02010600030101010101" pitchFamily="2" charset="-122"/>
            </a:endParaRPr>
          </a:p>
          <a:p>
            <a:pPr lvl="2"/>
            <a:endParaRPr lang="en-US" altLang="zh-CN" dirty="0" smtClean="0"/>
          </a:p>
          <a:p>
            <a:pPr lvl="2"/>
            <a:endParaRPr lang="zh-CN" altLang="en-US" dirty="0"/>
          </a:p>
        </p:txBody>
      </p:sp>
      <p:sp>
        <p:nvSpPr>
          <p:cNvPr id="3" name="标题 2"/>
          <p:cNvSpPr>
            <a:spLocks noGrp="1"/>
          </p:cNvSpPr>
          <p:nvPr>
            <p:ph type="title"/>
          </p:nvPr>
        </p:nvSpPr>
        <p:spPr>
          <a:xfrm>
            <a:off x="746299" y="171217"/>
            <a:ext cx="3126455" cy="288220"/>
          </a:xfrm>
        </p:spPr>
        <p:txBody>
          <a:bodyPr/>
          <a:lstStyle/>
          <a:p>
            <a:pPr>
              <a:lnSpc>
                <a:spcPct val="120000"/>
              </a:lnSpc>
            </a:pPr>
            <a:r>
              <a:rPr lang="en-US" altLang="zh-CN" dirty="0"/>
              <a:t>7.5 </a:t>
            </a:r>
            <a:r>
              <a:rPr lang="zh-CN" altLang="en-US" dirty="0"/>
              <a:t>有向无环图的应用</a:t>
            </a:r>
            <a:endParaRPr lang="zh-CN" altLang="en-US" kern="1200" dirty="0">
              <a:solidFill>
                <a:srgbClr val="000066"/>
              </a:solidFill>
              <a:cs typeface="+mj-cs"/>
            </a:endParaRPr>
          </a:p>
        </p:txBody>
      </p:sp>
      <p:graphicFrame>
        <p:nvGraphicFramePr>
          <p:cNvPr id="4" name="Object 2"/>
          <p:cNvGraphicFramePr>
            <a:graphicFrameLocks noChangeAspect="1"/>
          </p:cNvGraphicFramePr>
          <p:nvPr/>
        </p:nvGraphicFramePr>
        <p:xfrm>
          <a:off x="4903904" y="3017666"/>
          <a:ext cx="4085590" cy="1907540"/>
        </p:xfrm>
        <a:graphic>
          <a:graphicData uri="http://schemas.openxmlformats.org/presentationml/2006/ole">
            <mc:AlternateContent xmlns:mc="http://schemas.openxmlformats.org/markup-compatibility/2006">
              <mc:Choice xmlns:v="urn:schemas-microsoft-com:vml" Requires="v">
                <p:oleObj spid="_x0000_s7214" name="" r:id="rId1" imgW="2834640" imgH="1615440" progId="Visio.Drawing.11">
                  <p:embed/>
                </p:oleObj>
              </mc:Choice>
              <mc:Fallback>
                <p:oleObj name="" r:id="rId1" imgW="2834640" imgH="1615440" progId="Visio.Drawing.11">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b="16051"/>
                      <a:stretch>
                        <a:fillRect/>
                      </a:stretch>
                    </p:blipFill>
                    <p:spPr bwMode="auto">
                      <a:xfrm>
                        <a:off x="4903904" y="3017666"/>
                        <a:ext cx="4085590" cy="190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a:t>
            </a:r>
            <a:r>
              <a:rPr lang="en-US" altLang="zh-CN" dirty="0" smtClean="0"/>
              <a:t>3</a:t>
            </a:r>
            <a:r>
              <a:rPr lang="zh-CN" altLang="en-US" dirty="0" smtClean="0"/>
              <a:t>）</a:t>
            </a:r>
            <a:r>
              <a:rPr lang="zh-CN" altLang="en-US" dirty="0" smtClean="0">
                <a:sym typeface="+mn-ea"/>
              </a:rPr>
              <a:t>求</a:t>
            </a:r>
            <a:r>
              <a:rPr lang="zh-CN" altLang="en-US" dirty="0">
                <a:sym typeface="+mn-ea"/>
              </a:rPr>
              <a:t>出每个活动</a:t>
            </a:r>
            <a:r>
              <a:rPr lang="en-US" altLang="zh-CN" dirty="0" err="1">
                <a:sym typeface="+mn-ea"/>
              </a:rPr>
              <a:t>ai</a:t>
            </a:r>
            <a:r>
              <a:rPr lang="zh-CN" altLang="en-US" dirty="0">
                <a:sym typeface="+mn-ea"/>
              </a:rPr>
              <a:t>的最早开始时间</a:t>
            </a:r>
            <a:r>
              <a:rPr lang="en-US" altLang="zh-CN" dirty="0">
                <a:sym typeface="+mn-ea"/>
              </a:rPr>
              <a:t>e(</a:t>
            </a:r>
            <a:r>
              <a:rPr lang="en-US" altLang="zh-CN" dirty="0" err="1">
                <a:sym typeface="+mn-ea"/>
              </a:rPr>
              <a:t>i</a:t>
            </a:r>
            <a:r>
              <a:rPr lang="en-US" altLang="zh-CN" dirty="0">
                <a:sym typeface="+mn-ea"/>
              </a:rPr>
              <a:t>)</a:t>
            </a:r>
            <a:r>
              <a:rPr lang="zh-CN" altLang="en-US" dirty="0">
                <a:sym typeface="+mn-ea"/>
              </a:rPr>
              <a:t>和最晚发生时间</a:t>
            </a:r>
            <a:r>
              <a:rPr lang="en-US" altLang="zh-CN" dirty="0">
                <a:sym typeface="+mn-ea"/>
              </a:rPr>
              <a:t>l(</a:t>
            </a:r>
            <a:r>
              <a:rPr lang="en-US" altLang="zh-CN" dirty="0" err="1">
                <a:sym typeface="+mn-ea"/>
              </a:rPr>
              <a:t>i</a:t>
            </a:r>
            <a:r>
              <a:rPr lang="en-US" altLang="zh-CN" dirty="0">
                <a:sym typeface="+mn-ea"/>
              </a:rPr>
              <a:t>)</a:t>
            </a:r>
            <a:endParaRPr lang="en-US" altLang="zh-CN" dirty="0"/>
          </a:p>
          <a:p>
            <a:pPr lvl="2">
              <a:lnSpc>
                <a:spcPts val="3200"/>
              </a:lnSpc>
            </a:pPr>
            <a:r>
              <a:rPr lang="en-US" altLang="zh-CN" dirty="0" smtClean="0">
                <a:latin typeface="Arial" panose="020B0604020202020204" pitchFamily="34" charset="0"/>
                <a:ea typeface="宋体" panose="02010600030101010101" pitchFamily="2" charset="-122"/>
                <a:sym typeface="+mn-ea"/>
              </a:rPr>
              <a:t>l(a11</a:t>
            </a:r>
            <a:r>
              <a:rPr lang="en-US" altLang="zh-CN" dirty="0">
                <a:latin typeface="Arial" panose="020B0604020202020204" pitchFamily="34" charset="0"/>
                <a:ea typeface="宋体" panose="02010600030101010101" pitchFamily="2" charset="-122"/>
                <a:sym typeface="+mn-ea"/>
              </a:rPr>
              <a:t>)=</a:t>
            </a: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(8)-</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(&lt;7,8&gt;)=14      l(a10)=</a:t>
            </a: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(8)-</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(&lt;6,8&gt;)=16</a:t>
            </a:r>
            <a:endParaRPr lang="en-US" altLang="zh-CN" dirty="0">
              <a:latin typeface="Arial" panose="020B0604020202020204" pitchFamily="34" charset="0"/>
              <a:ea typeface="宋体" panose="02010600030101010101" pitchFamily="2" charset="-122"/>
            </a:endParaRPr>
          </a:p>
          <a:p>
            <a:pPr lvl="2">
              <a:lnSpc>
                <a:spcPts val="3200"/>
              </a:lnSpc>
            </a:pPr>
            <a:r>
              <a:rPr lang="en-US" altLang="zh-CN" dirty="0">
                <a:latin typeface="Arial" panose="020B0604020202020204" pitchFamily="34" charset="0"/>
                <a:ea typeface="宋体" panose="02010600030101010101" pitchFamily="2" charset="-122"/>
                <a:sym typeface="+mn-ea"/>
              </a:rPr>
              <a:t>l(a9)=</a:t>
            </a: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(7)-</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(&lt;5,7&gt;)=10       l(a8)=</a:t>
            </a: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(7)-</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(&lt;4,7&gt;)=7</a:t>
            </a:r>
            <a:endParaRPr lang="en-US" altLang="zh-CN" dirty="0">
              <a:latin typeface="Arial" panose="020B0604020202020204" pitchFamily="34" charset="0"/>
              <a:ea typeface="宋体" panose="02010600030101010101" pitchFamily="2" charset="-122"/>
            </a:endParaRPr>
          </a:p>
          <a:p>
            <a:pPr lvl="2">
              <a:lnSpc>
                <a:spcPts val="3200"/>
              </a:lnSpc>
            </a:pPr>
            <a:r>
              <a:rPr lang="en-US" altLang="zh-CN" dirty="0">
                <a:latin typeface="Arial" panose="020B0604020202020204" pitchFamily="34" charset="0"/>
                <a:ea typeface="宋体" panose="02010600030101010101" pitchFamily="2" charset="-122"/>
                <a:sym typeface="+mn-ea"/>
              </a:rPr>
              <a:t>l(a7)=</a:t>
            </a: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(6)-</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(&lt;4,6&gt;)=7         l(a6)=</a:t>
            </a: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(5)-</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(&lt;3,5&gt;)=8</a:t>
            </a:r>
            <a:endParaRPr lang="en-US" altLang="zh-CN" dirty="0">
              <a:latin typeface="Arial" panose="020B0604020202020204" pitchFamily="34" charset="0"/>
              <a:ea typeface="宋体" panose="02010600030101010101" pitchFamily="2" charset="-122"/>
            </a:endParaRPr>
          </a:p>
          <a:p>
            <a:pPr lvl="2">
              <a:lnSpc>
                <a:spcPts val="3200"/>
              </a:lnSpc>
            </a:pPr>
            <a:r>
              <a:rPr lang="en-US" altLang="zh-CN" dirty="0">
                <a:latin typeface="Arial" panose="020B0604020202020204" pitchFamily="34" charset="0"/>
                <a:ea typeface="宋体" panose="02010600030101010101" pitchFamily="2" charset="-122"/>
                <a:sym typeface="+mn-ea"/>
              </a:rPr>
              <a:t>l(a5)=</a:t>
            </a: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(4)-</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(&lt;2,4&gt;)=6         l(a4)=</a:t>
            </a: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(4)-</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(&lt;1,4&gt;)=6</a:t>
            </a:r>
            <a:endParaRPr lang="en-US" altLang="zh-CN" dirty="0">
              <a:latin typeface="Arial" panose="020B0604020202020204" pitchFamily="34" charset="0"/>
              <a:ea typeface="宋体" panose="02010600030101010101" pitchFamily="2" charset="-122"/>
            </a:endParaRPr>
          </a:p>
          <a:p>
            <a:pPr lvl="2">
              <a:lnSpc>
                <a:spcPts val="3200"/>
              </a:lnSpc>
            </a:pPr>
            <a:r>
              <a:rPr lang="en-US" altLang="zh-CN" dirty="0">
                <a:latin typeface="Arial" panose="020B0604020202020204" pitchFamily="34" charset="0"/>
                <a:ea typeface="宋体" panose="02010600030101010101" pitchFamily="2" charset="-122"/>
                <a:sym typeface="+mn-ea"/>
              </a:rPr>
              <a:t>l(a3)=</a:t>
            </a: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(3)-</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(&lt;0,3&gt;)=3         l(a2)=</a:t>
            </a: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(2)-</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(&lt;0,2&gt;)=2</a:t>
            </a:r>
            <a:endParaRPr lang="en-US" altLang="zh-CN" dirty="0">
              <a:latin typeface="Arial" panose="020B0604020202020204" pitchFamily="34" charset="0"/>
              <a:ea typeface="宋体" panose="02010600030101010101" pitchFamily="2" charset="-122"/>
            </a:endParaRPr>
          </a:p>
          <a:p>
            <a:pPr lvl="2">
              <a:lnSpc>
                <a:spcPts val="3200"/>
              </a:lnSpc>
            </a:pPr>
            <a:r>
              <a:rPr lang="en-US" altLang="zh-CN" dirty="0">
                <a:latin typeface="Arial" panose="020B0604020202020204" pitchFamily="34" charset="0"/>
                <a:ea typeface="宋体" panose="02010600030101010101" pitchFamily="2" charset="-122"/>
                <a:sym typeface="+mn-ea"/>
              </a:rPr>
              <a:t>l(a1)=</a:t>
            </a:r>
            <a:r>
              <a:rPr lang="en-US" altLang="zh-CN" dirty="0" err="1">
                <a:latin typeface="Arial" panose="020B0604020202020204" pitchFamily="34" charset="0"/>
                <a:ea typeface="宋体" panose="02010600030101010101" pitchFamily="2" charset="-122"/>
                <a:sym typeface="+mn-ea"/>
              </a:rPr>
              <a:t>vl</a:t>
            </a:r>
            <a:r>
              <a:rPr lang="en-US" altLang="zh-CN" dirty="0">
                <a:latin typeface="Arial" panose="020B0604020202020204" pitchFamily="34" charset="0"/>
                <a:ea typeface="宋体" panose="02010600030101010101" pitchFamily="2" charset="-122"/>
                <a:sym typeface="+mn-ea"/>
              </a:rPr>
              <a:t>(1)-</a:t>
            </a:r>
            <a:r>
              <a:rPr lang="en-US" altLang="zh-CN" dirty="0" err="1">
                <a:latin typeface="Arial" panose="020B0604020202020204" pitchFamily="34" charset="0"/>
                <a:ea typeface="宋体" panose="02010600030101010101" pitchFamily="2" charset="-122"/>
                <a:sym typeface="+mn-ea"/>
              </a:rPr>
              <a:t>dut</a:t>
            </a:r>
            <a:r>
              <a:rPr lang="en-US" altLang="zh-CN" dirty="0">
                <a:latin typeface="Arial" panose="020B0604020202020204" pitchFamily="34" charset="0"/>
                <a:ea typeface="宋体" panose="02010600030101010101" pitchFamily="2" charset="-122"/>
                <a:sym typeface="+mn-ea"/>
              </a:rPr>
              <a:t>(&lt;0,1&gt;)=0 </a:t>
            </a:r>
            <a:endParaRPr lang="en-US" altLang="zh-CN" dirty="0">
              <a:latin typeface="Arial" panose="020B0604020202020204" pitchFamily="34" charset="0"/>
              <a:ea typeface="宋体" panose="02010600030101010101" pitchFamily="2" charset="-122"/>
            </a:endParaRPr>
          </a:p>
          <a:p>
            <a:pPr lvl="2">
              <a:lnSpc>
                <a:spcPts val="3200"/>
              </a:lnSpc>
            </a:pPr>
            <a:endParaRPr lang="en-US" altLang="zh-CN" dirty="0">
              <a:latin typeface="Arial" panose="020B0604020202020204" pitchFamily="34" charset="0"/>
              <a:ea typeface="宋体" panose="02010600030101010101" pitchFamily="2" charset="-122"/>
            </a:endParaRPr>
          </a:p>
          <a:p>
            <a:pPr lvl="2"/>
            <a:endParaRPr lang="en-US" altLang="zh-CN" dirty="0" smtClean="0"/>
          </a:p>
          <a:p>
            <a:pPr lvl="2"/>
            <a:endParaRPr lang="zh-CN" altLang="en-US" dirty="0"/>
          </a:p>
        </p:txBody>
      </p:sp>
      <p:sp>
        <p:nvSpPr>
          <p:cNvPr id="3" name="标题 2"/>
          <p:cNvSpPr>
            <a:spLocks noGrp="1"/>
          </p:cNvSpPr>
          <p:nvPr>
            <p:ph type="title"/>
          </p:nvPr>
        </p:nvSpPr>
        <p:spPr>
          <a:xfrm>
            <a:off x="746299" y="171217"/>
            <a:ext cx="3126455" cy="288220"/>
          </a:xfrm>
        </p:spPr>
        <p:txBody>
          <a:bodyPr/>
          <a:lstStyle/>
          <a:p>
            <a:pPr>
              <a:lnSpc>
                <a:spcPct val="120000"/>
              </a:lnSpc>
            </a:pPr>
            <a:r>
              <a:rPr lang="en-US" altLang="zh-CN" dirty="0"/>
              <a:t>7.5 </a:t>
            </a:r>
            <a:r>
              <a:rPr lang="zh-CN" altLang="en-US" dirty="0"/>
              <a:t>有向无环图的应用</a:t>
            </a:r>
            <a:endParaRPr lang="zh-CN" altLang="en-US" kern="1200" dirty="0">
              <a:solidFill>
                <a:srgbClr val="000066"/>
              </a:solidFill>
              <a:cs typeface="+mj-cs"/>
            </a:endParaRPr>
          </a:p>
        </p:txBody>
      </p:sp>
      <p:graphicFrame>
        <p:nvGraphicFramePr>
          <p:cNvPr id="4" name="Object 2"/>
          <p:cNvGraphicFramePr>
            <a:graphicFrameLocks noChangeAspect="1"/>
          </p:cNvGraphicFramePr>
          <p:nvPr/>
        </p:nvGraphicFramePr>
        <p:xfrm>
          <a:off x="5374005" y="3182620"/>
          <a:ext cx="3350895" cy="1564640"/>
        </p:xfrm>
        <a:graphic>
          <a:graphicData uri="http://schemas.openxmlformats.org/presentationml/2006/ole">
            <mc:AlternateContent xmlns:mc="http://schemas.openxmlformats.org/markup-compatibility/2006">
              <mc:Choice xmlns:v="urn:schemas-microsoft-com:vml" Requires="v">
                <p:oleObj spid="_x0000_s7214" name="" r:id="rId1" imgW="2834640" imgH="1615440" progId="Visio.Drawing.11">
                  <p:embed/>
                </p:oleObj>
              </mc:Choice>
              <mc:Fallback>
                <p:oleObj name="" r:id="rId1" imgW="2834640" imgH="1615440" progId="Visio.Drawing.11">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b="16051"/>
                      <a:stretch>
                        <a:fillRect/>
                      </a:stretch>
                    </p:blipFill>
                    <p:spPr bwMode="auto">
                      <a:xfrm>
                        <a:off x="5374005" y="3182620"/>
                        <a:ext cx="3350895" cy="156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a:t>
            </a:r>
            <a:r>
              <a:rPr lang="en-US" altLang="zh-CN" dirty="0" smtClean="0"/>
              <a:t>4</a:t>
            </a:r>
            <a:r>
              <a:rPr lang="zh-CN" altLang="en-US" dirty="0" smtClean="0"/>
              <a:t>）</a:t>
            </a:r>
            <a:r>
              <a:rPr lang="zh-CN" altLang="en-US" dirty="0">
                <a:sym typeface="+mn-ea"/>
              </a:rPr>
              <a:t>找出</a:t>
            </a:r>
            <a:r>
              <a:rPr lang="en-US" altLang="zh-CN" dirty="0">
                <a:sym typeface="+mn-ea"/>
              </a:rPr>
              <a:t>e(</a:t>
            </a:r>
            <a:r>
              <a:rPr lang="en-US" altLang="zh-CN" dirty="0" err="1">
                <a:sym typeface="+mn-ea"/>
              </a:rPr>
              <a:t>i</a:t>
            </a:r>
            <a:r>
              <a:rPr lang="en-US" altLang="zh-CN" dirty="0">
                <a:sym typeface="+mn-ea"/>
              </a:rPr>
              <a:t>)=l(</a:t>
            </a:r>
            <a:r>
              <a:rPr lang="en-US" altLang="zh-CN" dirty="0" err="1">
                <a:sym typeface="+mn-ea"/>
              </a:rPr>
              <a:t>i</a:t>
            </a:r>
            <a:r>
              <a:rPr lang="en-US" altLang="zh-CN" dirty="0">
                <a:sym typeface="+mn-ea"/>
              </a:rPr>
              <a:t>) </a:t>
            </a:r>
            <a:r>
              <a:rPr lang="zh-CN" altLang="en-US" dirty="0">
                <a:sym typeface="+mn-ea"/>
              </a:rPr>
              <a:t>的活动</a:t>
            </a:r>
            <a:r>
              <a:rPr lang="en-US" altLang="zh-CN" dirty="0" err="1">
                <a:sym typeface="+mn-ea"/>
              </a:rPr>
              <a:t>ai</a:t>
            </a:r>
            <a:r>
              <a:rPr lang="zh-CN" altLang="en-US" dirty="0">
                <a:sym typeface="+mn-ea"/>
              </a:rPr>
              <a:t>， 即为关键活动。</a:t>
            </a:r>
            <a:endParaRPr lang="zh-CN" altLang="en-US" dirty="0">
              <a:sym typeface="+mn-ea"/>
            </a:endParaRPr>
          </a:p>
          <a:p>
            <a:endParaRPr lang="en-US" altLang="zh-CN" dirty="0" smtClean="0"/>
          </a:p>
          <a:p>
            <a:endParaRPr lang="zh-CN" altLang="en-US" dirty="0"/>
          </a:p>
        </p:txBody>
      </p:sp>
      <p:sp>
        <p:nvSpPr>
          <p:cNvPr id="3" name="标题 2"/>
          <p:cNvSpPr>
            <a:spLocks noGrp="1"/>
          </p:cNvSpPr>
          <p:nvPr>
            <p:ph type="title"/>
          </p:nvPr>
        </p:nvSpPr>
        <p:spPr>
          <a:xfrm>
            <a:off x="746299" y="171217"/>
            <a:ext cx="3126455" cy="288220"/>
          </a:xfrm>
        </p:spPr>
        <p:txBody>
          <a:bodyPr/>
          <a:lstStyle/>
          <a:p>
            <a:pPr>
              <a:lnSpc>
                <a:spcPct val="120000"/>
              </a:lnSpc>
            </a:pPr>
            <a:r>
              <a:rPr lang="en-US" altLang="zh-CN" dirty="0"/>
              <a:t>7.5 </a:t>
            </a:r>
            <a:r>
              <a:rPr lang="zh-CN" altLang="en-US" dirty="0"/>
              <a:t>有向无环图的应用</a:t>
            </a:r>
            <a:endParaRPr lang="zh-CN" altLang="en-US" kern="1200" dirty="0">
              <a:solidFill>
                <a:srgbClr val="000066"/>
              </a:solidFill>
              <a:cs typeface="+mj-cs"/>
            </a:endParaRPr>
          </a:p>
        </p:txBody>
      </p:sp>
      <p:graphicFrame>
        <p:nvGraphicFramePr>
          <p:cNvPr id="4" name="Object 2"/>
          <p:cNvGraphicFramePr>
            <a:graphicFrameLocks noChangeAspect="1"/>
          </p:cNvGraphicFramePr>
          <p:nvPr/>
        </p:nvGraphicFramePr>
        <p:xfrm>
          <a:off x="1885483" y="1465413"/>
          <a:ext cx="4839335" cy="2740660"/>
        </p:xfrm>
        <a:graphic>
          <a:graphicData uri="http://schemas.openxmlformats.org/presentationml/2006/ole">
            <mc:AlternateContent xmlns:mc="http://schemas.openxmlformats.org/markup-compatibility/2006">
              <mc:Choice xmlns:v="urn:schemas-microsoft-com:vml" Requires="v">
                <p:oleObj spid="_x0000_s8238" name="" r:id="rId1" imgW="2080260" imgH="1470660" progId="Visio.Drawing.11">
                  <p:embed/>
                </p:oleObj>
              </mc:Choice>
              <mc:Fallback>
                <p:oleObj name="" r:id="rId1" imgW="2080260" imgH="1470660" progId="Visio.Drawing.11">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b="20692"/>
                      <a:stretch>
                        <a:fillRect/>
                      </a:stretch>
                    </p:blipFill>
                    <p:spPr bwMode="auto">
                      <a:xfrm>
                        <a:off x="1885483" y="1465413"/>
                        <a:ext cx="4839335" cy="2740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22311" y="1006317"/>
            <a:ext cx="4772996" cy="3744471"/>
          </a:xfrm>
          <a:prstGeom prst="rect">
            <a:avLst/>
          </a:prstGeom>
        </p:spPr>
      </p:pic>
      <p:sp>
        <p:nvSpPr>
          <p:cNvPr id="2" name="内容占位符 1"/>
          <p:cNvSpPr>
            <a:spLocks noGrp="1"/>
          </p:cNvSpPr>
          <p:nvPr>
            <p:ph idx="1"/>
          </p:nvPr>
        </p:nvSpPr>
        <p:spPr>
          <a:xfrm>
            <a:off x="1954892" y="649977"/>
            <a:ext cx="5327141" cy="4085639"/>
          </a:xfrm>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p:cNvSpPr>
            <a:spLocks noGrp="1"/>
          </p:cNvSpPr>
          <p:nvPr>
            <p:ph type="title"/>
          </p:nvPr>
        </p:nvSpPr>
        <p:spPr/>
        <p:txBody>
          <a:bodyPr/>
          <a:lstStyle/>
          <a:p>
            <a:r>
              <a:rPr lang="en-US" altLang="zh-CN" dirty="0" smtClean="0">
                <a:solidFill>
                  <a:srgbClr val="002060"/>
                </a:solidFill>
              </a:rPr>
              <a:t>7.6 </a:t>
            </a:r>
            <a:r>
              <a:rPr lang="zh-CN" altLang="en-US" dirty="0" smtClean="0">
                <a:solidFill>
                  <a:srgbClr val="002060"/>
                </a:solidFill>
              </a:rPr>
              <a:t>最短路径</a:t>
            </a:r>
            <a:endParaRPr lang="zh-CN" altLang="en-US" dirty="0"/>
          </a:p>
        </p:txBody>
      </p:sp>
      <p:pic>
        <p:nvPicPr>
          <p:cNvPr id="6" name="图片 5"/>
          <p:cNvPicPr>
            <a:picLocks noChangeAspect="1"/>
          </p:cNvPicPr>
          <p:nvPr/>
        </p:nvPicPr>
        <p:blipFill>
          <a:blip r:embed="rId2"/>
          <a:stretch>
            <a:fillRect/>
          </a:stretch>
        </p:blipFill>
        <p:spPr>
          <a:xfrm>
            <a:off x="2022311" y="1006317"/>
            <a:ext cx="4772997" cy="1861442"/>
          </a:xfrm>
          <a:prstGeom prst="rect">
            <a:avLst/>
          </a:prstGeom>
          <a:ln>
            <a:solidFill>
              <a:srgbClr val="FF0000"/>
            </a:solidFill>
          </a:ln>
        </p:spPr>
      </p:pic>
      <p:pic>
        <p:nvPicPr>
          <p:cNvPr id="7" name="图片 6"/>
          <p:cNvPicPr>
            <a:picLocks noChangeAspect="1"/>
          </p:cNvPicPr>
          <p:nvPr/>
        </p:nvPicPr>
        <p:blipFill rotWithShape="1">
          <a:blip r:embed="rId3"/>
          <a:srcRect r="3637"/>
          <a:stretch>
            <a:fillRect/>
          </a:stretch>
        </p:blipFill>
        <p:spPr>
          <a:xfrm>
            <a:off x="2022310" y="2925178"/>
            <a:ext cx="4772997" cy="1833288"/>
          </a:xfrm>
          <a:prstGeom prst="rect">
            <a:avLst/>
          </a:prstGeom>
          <a:ln>
            <a:solidFill>
              <a:srgbClr val="FF0000"/>
            </a:solidFill>
          </a:ln>
        </p:spPr>
      </p:pic>
      <p:sp>
        <p:nvSpPr>
          <p:cNvPr id="8" name="内容占位符 1"/>
          <p:cNvSpPr txBox="1"/>
          <p:nvPr/>
        </p:nvSpPr>
        <p:spPr>
          <a:xfrm>
            <a:off x="234925" y="566087"/>
            <a:ext cx="5486532" cy="408563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377825" indent="-269875" algn="just" defTabSz="685800" rtl="0" eaLnBrk="1" fontAlgn="ctr" latinLnBrk="0" hangingPunct="1">
              <a:lnSpc>
                <a:spcPts val="2550"/>
              </a:lnSpc>
              <a:spcBef>
                <a:spcPts val="0"/>
              </a:spcBef>
              <a:spcAft>
                <a:spcPts val="225"/>
              </a:spcAft>
              <a:buClr>
                <a:srgbClr val="800000"/>
              </a:buClr>
              <a:buSzPct val="160000"/>
              <a:buFontTx/>
              <a:buBlip>
                <a:blip r:embed="rId4"/>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defTabSz="685800" rtl="0" eaLnBrk="1" fontAlgn="ctr" latinLnBrk="0" hangingPunct="1">
              <a:lnSpc>
                <a:spcPts val="2550"/>
              </a:lnSpc>
              <a:spcBef>
                <a:spcPts val="0"/>
              </a:spcBef>
              <a:spcAft>
                <a:spcPts val="0"/>
              </a:spcAft>
              <a:buSzPct val="220000"/>
              <a:buFontTx/>
              <a:buBlip>
                <a:blip r:embed="rId5"/>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6"/>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7"/>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r>
              <a:rPr lang="zh-CN" altLang="en-US" dirty="0"/>
              <a:t>我们经常借助导航软件解决最短路径问题</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2060"/>
                </a:solidFill>
              </a:rPr>
              <a:t>7.6 </a:t>
            </a:r>
            <a:r>
              <a:rPr lang="zh-CN" altLang="en-US" dirty="0">
                <a:solidFill>
                  <a:srgbClr val="002060"/>
                </a:solidFill>
              </a:rPr>
              <a:t>最短路径</a:t>
            </a:r>
            <a:endParaRPr lang="zh-CN" altLang="en-US" dirty="0"/>
          </a:p>
        </p:txBody>
      </p:sp>
      <p:sp>
        <p:nvSpPr>
          <p:cNvPr id="4" name="矩形 3"/>
          <p:cNvSpPr/>
          <p:nvPr/>
        </p:nvSpPr>
        <p:spPr>
          <a:xfrm>
            <a:off x="260091" y="850448"/>
            <a:ext cx="8323077" cy="2208297"/>
          </a:xfrm>
          <a:prstGeom prst="rect">
            <a:avLst/>
          </a:prstGeom>
        </p:spPr>
        <p:txBody>
          <a:bodyPr wrap="square">
            <a:spAutoFit/>
          </a:bodyPr>
          <a:lstStyle/>
          <a:p>
            <a:pPr algn="just" eaLnBrk="0" fontAlgn="base" hangingPunct="0">
              <a:lnSpc>
                <a:spcPts val="3000"/>
              </a:lnSpc>
              <a:spcBef>
                <a:spcPts val="600"/>
              </a:spcBef>
              <a:spcAft>
                <a:spcPct val="0"/>
              </a:spcAft>
            </a:pPr>
            <a:r>
              <a:rPr lang="zh-CN" altLang="en-US" sz="2800" b="1" dirty="0">
                <a:solidFill>
                  <a:srgbClr val="800000"/>
                </a:solidFill>
                <a:latin typeface="Times New Roman" panose="02020603050405020304" pitchFamily="18" charset="0"/>
                <a:ea typeface="黑体" panose="02010609060101010101" pitchFamily="49" charset="-122"/>
              </a:rPr>
              <a:t>最短路径：</a:t>
            </a:r>
            <a:endParaRPr lang="en-US" altLang="zh-CN" sz="2800" b="1" dirty="0">
              <a:solidFill>
                <a:srgbClr val="800000"/>
              </a:solidFill>
              <a:latin typeface="Times New Roman" panose="02020603050405020304" pitchFamily="18" charset="0"/>
              <a:ea typeface="黑体" panose="02010609060101010101" pitchFamily="49" charset="-122"/>
            </a:endParaRPr>
          </a:p>
          <a:p>
            <a:pPr algn="just" eaLnBrk="0" fontAlgn="base" hangingPunct="0">
              <a:lnSpc>
                <a:spcPts val="3000"/>
              </a:lnSpc>
              <a:spcBef>
                <a:spcPts val="1500"/>
              </a:spcBef>
              <a:spcAft>
                <a:spcPct val="0"/>
              </a:spcAft>
            </a:pPr>
            <a:r>
              <a:rPr lang="zh-CN" altLang="en-US" sz="2200" dirty="0">
                <a:solidFill>
                  <a:schemeClr val="tx2"/>
                </a:solidFill>
                <a:latin typeface="+mj-ea"/>
              </a:rPr>
              <a:t>非带权图中：</a:t>
            </a:r>
            <a:r>
              <a:rPr lang="zh-CN" altLang="en-US" sz="2200" dirty="0">
                <a:solidFill>
                  <a:schemeClr val="tx2"/>
                </a:solidFill>
                <a:latin typeface="+mj-ea"/>
                <a:ea typeface="+mj-ea"/>
              </a:rPr>
              <a:t>经过的边数最少；</a:t>
            </a:r>
            <a:endParaRPr lang="en-US" altLang="zh-CN" sz="2200" dirty="0">
              <a:solidFill>
                <a:schemeClr val="tx2"/>
              </a:solidFill>
              <a:latin typeface="+mj-ea"/>
              <a:ea typeface="+mj-ea"/>
            </a:endParaRPr>
          </a:p>
          <a:p>
            <a:pPr algn="just" eaLnBrk="0" fontAlgn="base" hangingPunct="0">
              <a:lnSpc>
                <a:spcPts val="3000"/>
              </a:lnSpc>
              <a:spcBef>
                <a:spcPts val="1500"/>
              </a:spcBef>
              <a:spcAft>
                <a:spcPct val="0"/>
              </a:spcAft>
            </a:pPr>
            <a:r>
              <a:rPr lang="zh-CN" altLang="en-US" sz="2200" dirty="0">
                <a:solidFill>
                  <a:schemeClr val="tx2"/>
                </a:solidFill>
                <a:latin typeface="+mj-ea"/>
              </a:rPr>
              <a:t>带权图中：</a:t>
            </a:r>
            <a:r>
              <a:rPr lang="zh-CN" altLang="en-US" sz="2200" dirty="0">
                <a:solidFill>
                  <a:schemeClr val="tx2"/>
                </a:solidFill>
                <a:latin typeface="+mj-ea"/>
                <a:ea typeface="+mj-ea"/>
              </a:rPr>
              <a:t>路径中的边权值之和最小；</a:t>
            </a:r>
            <a:endParaRPr lang="en-US" altLang="zh-CN" sz="2200" dirty="0">
              <a:solidFill>
                <a:schemeClr val="tx2"/>
              </a:solidFill>
              <a:latin typeface="+mj-ea"/>
              <a:ea typeface="+mj-ea"/>
            </a:endParaRPr>
          </a:p>
          <a:p>
            <a:pPr algn="just" eaLnBrk="0" fontAlgn="base" hangingPunct="0">
              <a:lnSpc>
                <a:spcPts val="3000"/>
              </a:lnSpc>
              <a:spcBef>
                <a:spcPts val="1500"/>
              </a:spcBef>
              <a:spcAft>
                <a:spcPct val="0"/>
              </a:spcAft>
            </a:pPr>
            <a:r>
              <a:rPr lang="zh-CN" altLang="en-US" sz="2800" dirty="0">
                <a:solidFill>
                  <a:srgbClr val="FF0000"/>
                </a:solidFill>
                <a:latin typeface="+mj-ea"/>
                <a:ea typeface="+mj-ea"/>
              </a:rPr>
              <a:t>源点、终点</a:t>
            </a:r>
            <a:endParaRPr lang="en-US" altLang="zh-CN" sz="2800" dirty="0">
              <a:solidFill>
                <a:srgbClr val="FF0000"/>
              </a:solidFill>
              <a:latin typeface="+mj-ea"/>
              <a:ea typeface="+mj-ea"/>
            </a:endParaRPr>
          </a:p>
        </p:txBody>
      </p:sp>
      <p:sp>
        <p:nvSpPr>
          <p:cNvPr id="5" name="矩形 4"/>
          <p:cNvSpPr/>
          <p:nvPr/>
        </p:nvSpPr>
        <p:spPr>
          <a:xfrm>
            <a:off x="226874" y="3400780"/>
            <a:ext cx="8356294" cy="1118255"/>
          </a:xfrm>
          <a:prstGeom prst="rect">
            <a:avLst/>
          </a:prstGeom>
        </p:spPr>
        <p:txBody>
          <a:bodyPr wrap="square">
            <a:spAutoFit/>
          </a:bodyPr>
          <a:lstStyle/>
          <a:p>
            <a:pPr algn="just" eaLnBrk="0" fontAlgn="base" hangingPunct="0">
              <a:lnSpc>
                <a:spcPts val="3000"/>
              </a:lnSpc>
              <a:spcBef>
                <a:spcPts val="600"/>
              </a:spcBef>
              <a:spcAft>
                <a:spcPct val="0"/>
              </a:spcAft>
            </a:pPr>
            <a:r>
              <a:rPr lang="en-US" altLang="zh-CN" sz="2800" b="1" dirty="0">
                <a:solidFill>
                  <a:srgbClr val="800000"/>
                </a:solidFill>
                <a:latin typeface="Times New Roman" panose="02020603050405020304" pitchFamily="18" charset="0"/>
                <a:ea typeface="黑体" panose="02010609060101010101" pitchFamily="49" charset="-122"/>
              </a:rPr>
              <a:t>1. </a:t>
            </a:r>
            <a:r>
              <a:rPr lang="zh-CN" altLang="en-US" sz="2800" b="1" dirty="0">
                <a:solidFill>
                  <a:srgbClr val="800000"/>
                </a:solidFill>
                <a:latin typeface="Times New Roman" panose="02020603050405020304" pitchFamily="18" charset="0"/>
                <a:ea typeface="黑体" panose="02010609060101010101" pitchFamily="49" charset="-122"/>
              </a:rPr>
              <a:t>单源最短路径 </a:t>
            </a:r>
            <a:endParaRPr lang="en-US" altLang="zh-CN" sz="2800" b="1" dirty="0">
              <a:solidFill>
                <a:srgbClr val="800000"/>
              </a:solidFill>
              <a:latin typeface="Times New Roman" panose="02020603050405020304" pitchFamily="18" charset="0"/>
              <a:ea typeface="黑体" panose="02010609060101010101" pitchFamily="49" charset="-122"/>
            </a:endParaRPr>
          </a:p>
          <a:p>
            <a:pPr algn="just" eaLnBrk="0" fontAlgn="base" hangingPunct="0">
              <a:lnSpc>
                <a:spcPts val="3000"/>
              </a:lnSpc>
              <a:spcBef>
                <a:spcPts val="2000"/>
              </a:spcBef>
              <a:spcAft>
                <a:spcPct val="0"/>
              </a:spcAft>
            </a:pPr>
            <a:r>
              <a:rPr lang="en-US" altLang="zh-CN" sz="2800" b="1" dirty="0">
                <a:solidFill>
                  <a:srgbClr val="800000"/>
                </a:solidFill>
                <a:latin typeface="Times New Roman" panose="02020603050405020304" pitchFamily="18" charset="0"/>
                <a:ea typeface="黑体" panose="02010609060101010101" pitchFamily="49" charset="-122"/>
              </a:rPr>
              <a:t>2. </a:t>
            </a:r>
            <a:r>
              <a:rPr lang="zh-CN" altLang="en-US" sz="2800" b="1" dirty="0">
                <a:solidFill>
                  <a:srgbClr val="800000"/>
                </a:solidFill>
                <a:latin typeface="Times New Roman" panose="02020603050405020304" pitchFamily="18" charset="0"/>
                <a:ea typeface="黑体" panose="02010609060101010101" pitchFamily="49" charset="-122"/>
              </a:rPr>
              <a:t>所有点对的最短路径问题</a:t>
            </a:r>
            <a:endParaRPr lang="en-US" altLang="zh-CN" sz="2800" b="1" dirty="0">
              <a:solidFill>
                <a:srgbClr val="800000"/>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2060"/>
                </a:solidFill>
              </a:rPr>
              <a:t>7.6 </a:t>
            </a:r>
            <a:r>
              <a:rPr lang="zh-CN" altLang="en-US" dirty="0">
                <a:solidFill>
                  <a:srgbClr val="002060"/>
                </a:solidFill>
              </a:rPr>
              <a:t>最短路径</a:t>
            </a:r>
            <a:endParaRPr lang="zh-CN" altLang="en-US" dirty="0"/>
          </a:p>
        </p:txBody>
      </p:sp>
      <p:sp>
        <p:nvSpPr>
          <p:cNvPr id="9" name="Rectangle 2"/>
          <p:cNvSpPr txBox="1">
            <a:spLocks noChangeArrowheads="1"/>
          </p:cNvSpPr>
          <p:nvPr/>
        </p:nvSpPr>
        <p:spPr>
          <a:xfrm>
            <a:off x="332239" y="669197"/>
            <a:ext cx="5066718" cy="442595"/>
          </a:xfrm>
          <a:prstGeom prst="rect">
            <a:avLst/>
          </a:prstGeom>
          <a:noFill/>
        </p:spPr>
        <p:txBody>
          <a:bodyPr wrap="square" lIns="36000" tIns="0" rIns="0" bIns="0">
            <a:spAutoFit/>
          </a:bodyPr>
          <a:lstStyle>
            <a:lvl1pPr marL="0" algn="l" defTabSz="685800" rtl="0" eaLnBrk="1" latinLnBrk="0" hangingPunct="1">
              <a:lnSpc>
                <a:spcPct val="90000"/>
              </a:lnSpc>
              <a:spcBef>
                <a:spcPct val="0"/>
              </a:spcBef>
              <a:buNone/>
              <a:defRPr lang="zh-CN" altLang="en-US" sz="1800" b="1" kern="1500" spc="0" baseline="0" dirty="0">
                <a:solidFill>
                  <a:srgbClr val="00B0F0"/>
                </a:solidFill>
                <a:latin typeface="黑体" panose="02010609060101010101" pitchFamily="49" charset="-122"/>
                <a:ea typeface="黑体" panose="02010609060101010101" pitchFamily="49" charset="-122"/>
                <a:cs typeface="+mn-cs"/>
              </a:defRPr>
            </a:lvl1pPr>
          </a:lstStyle>
          <a:p>
            <a:r>
              <a:rPr lang="en-US" altLang="zh-CN" sz="3200" kern="1200" dirty="0">
                <a:solidFill>
                  <a:srgbClr val="800000"/>
                </a:solidFill>
                <a:latin typeface="Times New Roman" panose="02020603050405020304" pitchFamily="18" charset="0"/>
              </a:rPr>
              <a:t>1. </a:t>
            </a:r>
            <a:r>
              <a:rPr lang="zh-CN" altLang="en-US" sz="3200" kern="1200" dirty="0">
                <a:solidFill>
                  <a:srgbClr val="800000"/>
                </a:solidFill>
                <a:latin typeface="Times New Roman" panose="02020603050405020304" pitchFamily="18" charset="0"/>
              </a:rPr>
              <a:t>单源最短路径问题</a:t>
            </a:r>
            <a:endParaRPr lang="zh-CN" altLang="en-US" sz="3200" kern="1200" dirty="0">
              <a:solidFill>
                <a:srgbClr val="800000"/>
              </a:solidFill>
              <a:latin typeface="Times New Roman" panose="02020603050405020304" pitchFamily="18" charset="0"/>
            </a:endParaRPr>
          </a:p>
        </p:txBody>
      </p:sp>
      <p:sp>
        <p:nvSpPr>
          <p:cNvPr id="10" name="Rectangle 3"/>
          <p:cNvSpPr txBox="1">
            <a:spLocks noChangeArrowheads="1"/>
          </p:cNvSpPr>
          <p:nvPr/>
        </p:nvSpPr>
        <p:spPr>
          <a:xfrm>
            <a:off x="332238" y="1410713"/>
            <a:ext cx="8421618" cy="2380999"/>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377825" indent="-269875" algn="just" defTabSz="685800" rtl="0" eaLnBrk="1" fontAlgn="ctr" latinLnBrk="0" hangingPunct="1">
              <a:lnSpc>
                <a:spcPts val="2550"/>
              </a:lnSpc>
              <a:spcBef>
                <a:spcPts val="0"/>
              </a:spcBef>
              <a:spcAft>
                <a:spcPts val="225"/>
              </a:spcAft>
              <a:buClr>
                <a:srgbClr val="800000"/>
              </a:buClr>
              <a:buSzPct val="160000"/>
              <a:buFontTx/>
              <a:buBlip>
                <a:blip r:embed="rId1"/>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defTabSz="685800" rtl="0" eaLnBrk="1" fontAlgn="ctr" latinLnBrk="0" hangingPunct="1">
              <a:lnSpc>
                <a:spcPts val="2550"/>
              </a:lnSpc>
              <a:spcBef>
                <a:spcPts val="0"/>
              </a:spcBef>
              <a:spcAft>
                <a:spcPts val="0"/>
              </a:spcAft>
              <a:buSzPct val="22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3"/>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4"/>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a:buFontTx/>
              <a:buNone/>
            </a:pPr>
            <a:r>
              <a:rPr lang="zh-CN" altLang="en-US" sz="2400" b="0" dirty="0">
                <a:solidFill>
                  <a:schemeClr val="tx1"/>
                </a:solidFill>
                <a:latin typeface="+mj-ea"/>
                <a:ea typeface="+mj-ea"/>
              </a:rPr>
              <a:t>    给定带权有向图</a:t>
            </a:r>
            <a:r>
              <a:rPr lang="en-US" altLang="zh-CN" sz="2400" b="0" dirty="0">
                <a:solidFill>
                  <a:schemeClr val="tx1"/>
                </a:solidFill>
                <a:latin typeface="+mj-ea"/>
                <a:ea typeface="+mj-ea"/>
              </a:rPr>
              <a:t>G =(V,E)</a:t>
            </a:r>
            <a:r>
              <a:rPr lang="zh-CN" altLang="en-US" sz="2400" b="0" dirty="0">
                <a:solidFill>
                  <a:schemeClr val="tx1"/>
                </a:solidFill>
                <a:latin typeface="+mj-ea"/>
                <a:ea typeface="+mj-ea"/>
              </a:rPr>
              <a:t>，其中每条边的权是非负实数。另外，还给定</a:t>
            </a:r>
            <a:r>
              <a:rPr lang="en-US" altLang="zh-CN" sz="2400" b="0" dirty="0">
                <a:solidFill>
                  <a:schemeClr val="tx1"/>
                </a:solidFill>
                <a:latin typeface="+mj-ea"/>
                <a:ea typeface="+mj-ea"/>
              </a:rPr>
              <a:t>V</a:t>
            </a:r>
            <a:r>
              <a:rPr lang="zh-CN" altLang="en-US" sz="2400" b="0" dirty="0">
                <a:solidFill>
                  <a:schemeClr val="tx1"/>
                </a:solidFill>
                <a:latin typeface="+mj-ea"/>
                <a:ea typeface="+mj-ea"/>
              </a:rPr>
              <a:t>中的一个顶点，称为</a:t>
            </a:r>
            <a:r>
              <a:rPr lang="zh-CN" altLang="en-US" sz="2400" b="0" dirty="0">
                <a:solidFill>
                  <a:srgbClr val="FF0000"/>
                </a:solidFill>
                <a:latin typeface="+mj-ea"/>
                <a:ea typeface="+mj-ea"/>
              </a:rPr>
              <a:t>源点</a:t>
            </a:r>
            <a:r>
              <a:rPr lang="zh-CN" altLang="en-US" sz="2400" b="0" dirty="0">
                <a:solidFill>
                  <a:schemeClr val="tx1"/>
                </a:solidFill>
                <a:latin typeface="+mj-ea"/>
                <a:ea typeface="+mj-ea"/>
              </a:rPr>
              <a:t>。</a:t>
            </a:r>
            <a:endParaRPr lang="en-US" altLang="zh-CN" sz="2400" b="0" dirty="0">
              <a:solidFill>
                <a:schemeClr val="tx1"/>
              </a:solidFill>
              <a:latin typeface="+mj-ea"/>
              <a:ea typeface="+mj-ea"/>
            </a:endParaRPr>
          </a:p>
          <a:p>
            <a:pPr>
              <a:buFontTx/>
              <a:buNone/>
            </a:pPr>
            <a:r>
              <a:rPr lang="zh-CN" altLang="en-US" sz="2400" b="0" dirty="0">
                <a:solidFill>
                  <a:schemeClr val="tx1"/>
                </a:solidFill>
                <a:latin typeface="+mj-ea"/>
                <a:ea typeface="+mj-ea"/>
              </a:rPr>
              <a:t>   现在要计算从源点到所有其它各顶点的</a:t>
            </a:r>
            <a:r>
              <a:rPr lang="zh-CN" altLang="en-US" sz="2400" b="0" dirty="0">
                <a:solidFill>
                  <a:srgbClr val="FF0000"/>
                </a:solidFill>
                <a:latin typeface="+mj-ea"/>
                <a:ea typeface="+mj-ea"/>
              </a:rPr>
              <a:t>最短路径</a:t>
            </a:r>
            <a:r>
              <a:rPr lang="zh-CN" altLang="en-US" sz="2400" b="0" dirty="0">
                <a:solidFill>
                  <a:schemeClr val="tx1"/>
                </a:solidFill>
                <a:latin typeface="+mj-ea"/>
                <a:ea typeface="+mj-ea"/>
              </a:rPr>
              <a:t>。</a:t>
            </a:r>
            <a:r>
              <a:rPr lang="zh-CN" altLang="en-US" sz="2400" b="0" dirty="0" smtClean="0">
                <a:solidFill>
                  <a:schemeClr val="tx1"/>
                </a:solidFill>
                <a:latin typeface="+mj-ea"/>
                <a:ea typeface="+mj-ea"/>
              </a:rPr>
              <a:t>这里路径长度</a:t>
            </a:r>
            <a:r>
              <a:rPr lang="zh-CN" altLang="en-US" sz="2400" b="0" dirty="0">
                <a:solidFill>
                  <a:schemeClr val="tx1"/>
                </a:solidFill>
                <a:latin typeface="+mj-ea"/>
                <a:ea typeface="+mj-ea"/>
              </a:rPr>
              <a:t>是指路上各边权之和。这个问题通常称为</a:t>
            </a:r>
            <a:r>
              <a:rPr lang="zh-CN" altLang="en-US" sz="2400" b="0" dirty="0">
                <a:solidFill>
                  <a:srgbClr val="FF0000"/>
                </a:solidFill>
                <a:latin typeface="+mj-ea"/>
                <a:ea typeface="+mj-ea"/>
              </a:rPr>
              <a:t>单源最短路径问题</a:t>
            </a:r>
            <a:r>
              <a:rPr lang="zh-CN" altLang="en-US" sz="2400" b="0" dirty="0">
                <a:solidFill>
                  <a:schemeClr val="tx1"/>
                </a:solidFill>
                <a:latin typeface="+mj-ea"/>
                <a:ea typeface="+mj-ea"/>
              </a:rPr>
              <a:t>。</a:t>
            </a:r>
            <a:endParaRPr lang="zh-CN" altLang="en-US" sz="2400" b="0" dirty="0">
              <a:solidFill>
                <a:schemeClr val="tx1"/>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4864" y="180627"/>
            <a:ext cx="3210081" cy="249299"/>
          </a:xfrm>
        </p:spPr>
        <p:txBody>
          <a:bodyPr/>
          <a:lstStyle/>
          <a:p>
            <a:r>
              <a:rPr lang="en-US" altLang="zh-CN" dirty="0">
                <a:solidFill>
                  <a:srgbClr val="002060"/>
                </a:solidFill>
              </a:rPr>
              <a:t>7.6 </a:t>
            </a:r>
            <a:r>
              <a:rPr lang="zh-CN" altLang="en-US" dirty="0">
                <a:solidFill>
                  <a:srgbClr val="002060"/>
                </a:solidFill>
              </a:rPr>
              <a:t>最短路径</a:t>
            </a:r>
            <a:endParaRPr lang="zh-CN" altLang="en-US" dirty="0"/>
          </a:p>
        </p:txBody>
      </p:sp>
      <p:sp>
        <p:nvSpPr>
          <p:cNvPr id="11" name="Rectangle 2"/>
          <p:cNvSpPr txBox="1">
            <a:spLocks noChangeArrowheads="1"/>
          </p:cNvSpPr>
          <p:nvPr/>
        </p:nvSpPr>
        <p:spPr>
          <a:xfrm>
            <a:off x="101672" y="728138"/>
            <a:ext cx="8457111" cy="1134643"/>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377825" indent="-269875" algn="just" defTabSz="685800" rtl="0" eaLnBrk="1" fontAlgn="ctr" latinLnBrk="0" hangingPunct="1">
              <a:lnSpc>
                <a:spcPts val="2550"/>
              </a:lnSpc>
              <a:spcBef>
                <a:spcPts val="0"/>
              </a:spcBef>
              <a:spcAft>
                <a:spcPts val="225"/>
              </a:spcAft>
              <a:buClr>
                <a:srgbClr val="800000"/>
              </a:buClr>
              <a:buSzPct val="160000"/>
              <a:buFontTx/>
              <a:buBlip>
                <a:blip r:embed="rId1"/>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defTabSz="685800" rtl="0" eaLnBrk="1" fontAlgn="ctr" latinLnBrk="0" hangingPunct="1">
              <a:lnSpc>
                <a:spcPts val="2550"/>
              </a:lnSpc>
              <a:spcBef>
                <a:spcPts val="0"/>
              </a:spcBef>
              <a:spcAft>
                <a:spcPts val="0"/>
              </a:spcAft>
              <a:buSzPct val="22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3"/>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4"/>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a:buFontTx/>
              <a:buNone/>
            </a:pPr>
            <a:r>
              <a:rPr lang="zh-CN" altLang="en-US" sz="2400" dirty="0">
                <a:latin typeface="楷体_GB2312"/>
                <a:ea typeface="楷体_GB2312"/>
                <a:cs typeface="楷体_GB2312"/>
              </a:rPr>
              <a:t>例如，有如下有向图，如何最快地找出从源点</a:t>
            </a:r>
            <a:r>
              <a:rPr lang="en-US" altLang="zh-CN" sz="2400" dirty="0">
                <a:latin typeface="楷体_GB2312"/>
                <a:ea typeface="楷体_GB2312"/>
                <a:cs typeface="楷体_GB2312"/>
              </a:rPr>
              <a:t>1</a:t>
            </a:r>
            <a:r>
              <a:rPr lang="zh-CN" altLang="en-US" sz="2400" dirty="0">
                <a:latin typeface="楷体_GB2312"/>
                <a:ea typeface="楷体_GB2312"/>
                <a:cs typeface="楷体_GB2312"/>
              </a:rPr>
              <a:t>到其它顶点的最短路径？</a:t>
            </a:r>
            <a:endParaRPr lang="zh-CN" altLang="en-US" sz="2400" dirty="0">
              <a:latin typeface="楷体_GB2312"/>
              <a:ea typeface="楷体_GB2312"/>
              <a:cs typeface="楷体_GB2312"/>
            </a:endParaRPr>
          </a:p>
        </p:txBody>
      </p:sp>
      <p:pic>
        <p:nvPicPr>
          <p:cNvPr id="12" name="Picture 3" descr="t44"/>
          <p:cNvPicPr>
            <a:picLocks noGrp="1" noChangeAspect="1" noChangeArrowheads="1"/>
          </p:cNvPicPr>
          <p:nvPr>
            <p:ph sz="half" idx="4294967295"/>
          </p:nvPr>
        </p:nvPicPr>
        <p:blipFill>
          <a:blip r:embed="rId5">
            <a:extLst>
              <a:ext uri="{28A0092B-C50C-407E-A947-70E740481C1C}">
                <a14:useLocalDpi xmlns:a14="http://schemas.microsoft.com/office/drawing/2010/main" val="0"/>
              </a:ext>
            </a:extLst>
          </a:blip>
          <a:srcRect/>
          <a:stretch>
            <a:fillRect/>
          </a:stretch>
        </p:blipFill>
        <p:spPr>
          <a:xfrm>
            <a:off x="3173830" y="1536412"/>
            <a:ext cx="3456265" cy="3174398"/>
          </a:xfrm>
          <a:prstGeom prst="rect">
            <a:avLst/>
          </a:prstGeom>
          <a:noFill/>
        </p:spPr>
      </p:pic>
      <p:sp>
        <p:nvSpPr>
          <p:cNvPr id="5" name="Rectangle 2"/>
          <p:cNvSpPr txBox="1">
            <a:spLocks noChangeArrowheads="1"/>
          </p:cNvSpPr>
          <p:nvPr/>
        </p:nvSpPr>
        <p:spPr>
          <a:xfrm>
            <a:off x="1245142" y="2014619"/>
            <a:ext cx="1423725" cy="570757"/>
          </a:xfrm>
          <a:prstGeom prst="rect">
            <a:avLst/>
          </a:prstGeom>
        </p:spPr>
        <p:txBody>
          <a:bodyPr/>
          <a:lstStyle>
            <a:lvl1pPr marL="0" marR="0" indent="0" algn="just" defTabSz="685800" rtl="0" eaLnBrk="0" fontAlgn="base" latinLnBrk="0" hangingPunct="0">
              <a:lnSpc>
                <a:spcPts val="3000"/>
              </a:lnSpc>
              <a:spcBef>
                <a:spcPts val="600"/>
              </a:spcBef>
              <a:spcAft>
                <a:spcPct val="0"/>
              </a:spcAft>
              <a:buClrTx/>
              <a:buSzTx/>
              <a:buFont typeface="Wingdings" panose="05000000000000000000" pitchFamily="2" charset="2"/>
              <a:buNone/>
              <a:defRPr lang="en-US" altLang="zh-CN" sz="2300" b="1" kern="1200" baseline="0" dirty="0" smtClean="0">
                <a:solidFill>
                  <a:srgbClr val="800000"/>
                </a:solidFill>
                <a:effectLst/>
                <a:latin typeface="Times New Roman" panose="02020603050405020304" pitchFamily="18" charset="0"/>
                <a:ea typeface="黑体" panose="02010609060101010101" pitchFamily="49" charset="-122"/>
                <a:cs typeface="+mn-cs"/>
              </a:defRPr>
            </a:lvl1pPr>
            <a:lvl2pPr marL="135255" indent="0" algn="just" defTabSz="685800" rtl="0" eaLnBrk="1" latinLnBrk="0" hangingPunct="1">
              <a:lnSpc>
                <a:spcPts val="3000"/>
              </a:lnSpc>
              <a:spcBef>
                <a:spcPts val="300"/>
              </a:spcBef>
              <a:buClr>
                <a:srgbClr val="006600"/>
              </a:buClr>
              <a:buFontTx/>
              <a:buNone/>
              <a:defRPr lang="en-US" altLang="zh-CN" sz="2300" b="1" kern="1200" baseline="0" dirty="0" smtClean="0">
                <a:solidFill>
                  <a:srgbClr val="CC6600"/>
                </a:solidFill>
                <a:effectLst/>
                <a:latin typeface="方正隶书简体" panose="02010601030101010101" pitchFamily="2" charset="-122"/>
                <a:ea typeface="方正隶书简体" panose="02010601030101010101" pitchFamily="2" charset="-122"/>
                <a:cs typeface="+mn-cs"/>
              </a:defRPr>
            </a:lvl2pPr>
            <a:lvl3pPr marL="135255" indent="0" algn="just" defTabSz="685800" rtl="0" eaLnBrk="1" latinLnBrk="0" hangingPunct="1">
              <a:lnSpc>
                <a:spcPts val="3400"/>
              </a:lnSpc>
              <a:spcBef>
                <a:spcPts val="0"/>
              </a:spcBef>
              <a:buClr>
                <a:srgbClr val="800000"/>
              </a:buClr>
              <a:buSzPct val="70000"/>
              <a:buFont typeface="Wingdings" panose="05000000000000000000" pitchFamily="2" charset="2"/>
              <a:buNone/>
              <a:defRPr lang="zh-CN" altLang="en-US" sz="2100" b="1" kern="1200" baseline="0" smtClean="0">
                <a:solidFill>
                  <a:srgbClr val="00194C"/>
                </a:solidFill>
                <a:latin typeface="华文楷体" panose="02010600040101010101" pitchFamily="2" charset="-122"/>
                <a:ea typeface="华文楷体" panose="02010600040101010101" pitchFamily="2" charset="-122"/>
                <a:cs typeface="+mn-cs"/>
              </a:defRPr>
            </a:lvl3pPr>
            <a:lvl4pPr marL="135255" indent="0" algn="just" defTabSz="685800" rtl="0" eaLnBrk="1" latinLnBrk="0" hangingPunct="1">
              <a:lnSpc>
                <a:spcPts val="2550"/>
              </a:lnSpc>
              <a:spcBef>
                <a:spcPts val="0"/>
              </a:spcBef>
              <a:buFontTx/>
              <a:buNone/>
              <a:defRPr sz="1575" b="1" kern="1200" baseline="0">
                <a:solidFill>
                  <a:srgbClr val="000099"/>
                </a:solidFill>
                <a:latin typeface="Times New Roman" panose="02020603050405020304" pitchFamily="18" charset="0"/>
                <a:ea typeface="黑体" panose="02010609060101010101" pitchFamily="49" charset="-122"/>
                <a:cs typeface="+mn-cs"/>
              </a:defRPr>
            </a:lvl4pPr>
            <a:lvl5pPr marL="377825" indent="-269875" algn="just" defTabSz="685800" rtl="0" eaLnBrk="1" fontAlgn="ctr" latinLnBrk="0" hangingPunct="1">
              <a:lnSpc>
                <a:spcPts val="2550"/>
              </a:lnSpc>
              <a:spcBef>
                <a:spcPts val="0"/>
              </a:spcBef>
              <a:spcAft>
                <a:spcPts val="225"/>
              </a:spcAft>
              <a:buClr>
                <a:srgbClr val="800000"/>
              </a:buClr>
              <a:buSzPct val="160000"/>
              <a:buFontTx/>
              <a:buBlip>
                <a:blip r:embed="rId1"/>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5pPr>
            <a:lvl6pPr marL="0" indent="-323850" algn="just" defTabSz="685800" rtl="0" eaLnBrk="1" fontAlgn="ctr" latinLnBrk="0" hangingPunct="1">
              <a:lnSpc>
                <a:spcPts val="2550"/>
              </a:lnSpc>
              <a:spcBef>
                <a:spcPts val="0"/>
              </a:spcBef>
              <a:spcAft>
                <a:spcPts val="0"/>
              </a:spcAft>
              <a:buSzPct val="220000"/>
              <a:buFontTx/>
              <a:buBlip>
                <a:blip r:embed="rId2"/>
              </a:buBlip>
              <a:defRPr lang="en-US" altLang="zh-CN" sz="1575" b="1" kern="1200" baseline="0" dirty="0" smtClean="0">
                <a:solidFill>
                  <a:srgbClr val="6633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6pPr>
            <a:lvl7pPr marL="0" marR="0" indent="0" algn="l" defTabSz="685800" rtl="0" eaLnBrk="1" fontAlgn="ctr" latinLnBrk="0" hangingPunct="1">
              <a:lnSpc>
                <a:spcPts val="1500"/>
              </a:lnSpc>
              <a:spcBef>
                <a:spcPts val="0"/>
              </a:spcBef>
              <a:spcAft>
                <a:spcPts val="0"/>
              </a:spcAft>
              <a:buClrTx/>
              <a:buSzPct val="300000"/>
              <a:buFontTx/>
              <a:buNone/>
              <a:defRPr lang="en-US" altLang="zh-CN" sz="1350" kern="1200" dirty="0" smtClean="0">
                <a:solidFill>
                  <a:schemeClr val="tx1"/>
                </a:solidFill>
                <a:latin typeface="黑体" panose="02010609060101010101" pitchFamily="49" charset="-122"/>
                <a:ea typeface="黑体" panose="02010609060101010101" pitchFamily="49" charset="-122"/>
                <a:cs typeface="+mn-cs"/>
              </a:defRPr>
            </a:lvl7pPr>
            <a:lvl8pPr marL="257175" indent="-257175" algn="l" defTabSz="685800" rtl="0" eaLnBrk="1" fontAlgn="ctr" latinLnBrk="0" hangingPunct="1">
              <a:lnSpc>
                <a:spcPts val="2250"/>
              </a:lnSpc>
              <a:spcBef>
                <a:spcPts val="450"/>
              </a:spcBef>
              <a:buSzPct val="220000"/>
              <a:buFontTx/>
              <a:buBlip>
                <a:blip r:embed="rId3"/>
              </a:buBlip>
              <a:defRPr sz="1800" b="1" kern="1200" baseline="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8pPr>
            <a:lvl9pPr marL="0" indent="-269875" algn="l" defTabSz="685800" rtl="0" eaLnBrk="1" fontAlgn="ctr" latinLnBrk="0" hangingPunct="1">
              <a:lnSpc>
                <a:spcPts val="2250"/>
              </a:lnSpc>
              <a:spcBef>
                <a:spcPts val="450"/>
              </a:spcBef>
              <a:buSzPct val="180000"/>
              <a:buFontTx/>
              <a:buBlip>
                <a:blip r:embed="rId4"/>
              </a:buBlip>
              <a:defRPr lang="en-US" altLang="zh-CN" sz="1800" b="1" kern="1200" baseline="0" dirty="0" smtClean="0">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mn-cs"/>
              </a:defRPr>
            </a:lvl9pPr>
          </a:lstStyle>
          <a:p>
            <a:pPr>
              <a:buFontTx/>
              <a:buNone/>
            </a:pPr>
            <a:r>
              <a:rPr lang="en-US" altLang="zh-CN" sz="2400" dirty="0">
                <a:latin typeface="楷体_GB2312"/>
                <a:ea typeface="楷体_GB2312"/>
                <a:cs typeface="楷体_GB2312"/>
              </a:rPr>
              <a:t>v1-&gt;v5 ?</a:t>
            </a:r>
            <a:endParaRPr lang="zh-CN" altLang="en-US" sz="2400" dirty="0">
              <a:latin typeface="楷体_GB2312"/>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p="http://schemas.openxmlformats.org/presentationml/2006/main">
  <p:tag name="KSO_WM_UNIT_TABLE_BEAUTIFY" val="smartTable{1c7f6f56-acb3-4d23-b096-027b0962983f}"/>
</p:tagLst>
</file>

<file path=ppt/tags/tag2.xml><?xml version="1.0" encoding="utf-8"?>
<p:tagLst xmlns:p="http://schemas.openxmlformats.org/presentationml/2006/main">
  <p:tag name="KSO_WM_UNIT_TABLE_BEAUTIFY" val="smartTable{fa797300-5cab-4d71-ad51-816c12e5a617}"/>
</p:tagLst>
</file>

<file path=ppt/tags/tag3.xml><?xml version="1.0" encoding="utf-8"?>
<p:tagLst xmlns:p="http://schemas.openxmlformats.org/presentationml/2006/main">
  <p:tag name="TABLE_ENDDRAG_ORIGIN_RECT" val="237*20"/>
  <p:tag name="TABLE_ENDDRAG_RECT" val="58*318*237*20"/>
  <p:tag name="KSO_WM_UNIT_TABLE_BEAUTIFY" val="smartTable{2c5520bd-d1a9-4d32-89bd-d7e263eedabd}"/>
</p:tagLst>
</file>

<file path=ppt/tags/tag4.xml><?xml version="1.0" encoding="utf-8"?>
<p:tagLst xmlns:p="http://schemas.openxmlformats.org/presentationml/2006/main">
  <p:tag name="TABLE_ENDDRAG_ORIGIN_RECT" val="237*20"/>
  <p:tag name="TABLE_ENDDRAG_RECT" val="58*318*237*20"/>
  <p:tag name="KSO_WM_UNIT_TABLE_BEAUTIFY" val="smartTable{2c5520bd-d1a9-4d32-89bd-d7e263eedabd}"/>
</p:tagLst>
</file>

<file path=ppt/tags/tag5.xml><?xml version="1.0" encoding="utf-8"?>
<p:tagLst xmlns:p="http://schemas.openxmlformats.org/presentationml/2006/main">
  <p:tag name="KSO_WM_UNIT_PLACING_PICTURE_USER_VIEWPORT" val="{&quot;height&quot;:6676,&quot;width&quot;:9141}"/>
</p:tagLst>
</file>

<file path=ppt/tags/tag6.xml><?xml version="1.0" encoding="utf-8"?>
<p:tagLst xmlns:p="http://schemas.openxmlformats.org/presentationml/2006/main">
  <p:tag name="KSO_WM_UNIT_PLACING_PICTURE_USER_VIEWPORT" val="{&quot;height&quot;:5100,&quot;width&quot;:8385}"/>
</p:tagLst>
</file>

<file path=ppt/tags/tag7.xml><?xml version="1.0" encoding="utf-8"?>
<p:tagLst xmlns:p="http://schemas.openxmlformats.org/presentationml/2006/main">
  <p:tag name="COMMONDATA" val="eyJoZGlkIjoiY2RkOTFiNGE3ZGMwNWJhNzRjN2YzYTQyNDI1ZmYzMDYifQ=="/>
  <p:tag name="KSO_WPP_MARK_KEY" val="e7554e85-679e-454a-8ae5-d40863ff71c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幻灯片</Template>
  <TotalTime>0</TotalTime>
  <Words>20718</Words>
  <Application>WPS 演示</Application>
  <PresentationFormat>全屏显示(16:9)</PresentationFormat>
  <Paragraphs>2983</Paragraphs>
  <Slides>126</Slides>
  <Notes>117</Notes>
  <HiddenSlides>0</HiddenSlides>
  <MMClips>0</MMClips>
  <ScaleCrop>false</ScaleCrop>
  <HeadingPairs>
    <vt:vector size="8" baseType="variant">
      <vt:variant>
        <vt:lpstr>已用的字体</vt:lpstr>
      </vt:variant>
      <vt:variant>
        <vt:i4>24</vt:i4>
      </vt:variant>
      <vt:variant>
        <vt:lpstr>主题</vt:lpstr>
      </vt:variant>
      <vt:variant>
        <vt:i4>19</vt:i4>
      </vt:variant>
      <vt:variant>
        <vt:lpstr>嵌入 OLE 服务器</vt:lpstr>
      </vt:variant>
      <vt:variant>
        <vt:i4>14</vt:i4>
      </vt:variant>
      <vt:variant>
        <vt:lpstr>幻灯片标题</vt:lpstr>
      </vt:variant>
      <vt:variant>
        <vt:i4>126</vt:i4>
      </vt:variant>
    </vt:vector>
  </HeadingPairs>
  <TitlesOfParts>
    <vt:vector size="183" baseType="lpstr">
      <vt:lpstr>Arial</vt:lpstr>
      <vt:lpstr>宋体</vt:lpstr>
      <vt:lpstr>Wingdings</vt:lpstr>
      <vt:lpstr>黑体</vt:lpstr>
      <vt:lpstr>华文新魏</vt:lpstr>
      <vt:lpstr>华文彩云</vt:lpstr>
      <vt:lpstr>Times New Roman</vt:lpstr>
      <vt:lpstr>方正隶书简体</vt:lpstr>
      <vt:lpstr>华文楷体</vt:lpstr>
      <vt:lpstr>Wingdings</vt:lpstr>
      <vt:lpstr>Symbol</vt:lpstr>
      <vt:lpstr>微软雅黑</vt:lpstr>
      <vt:lpstr>Arial Unicode MS</vt:lpstr>
      <vt:lpstr>Calibri</vt:lpstr>
      <vt:lpstr>隶书</vt:lpstr>
      <vt:lpstr>华文细黑</vt:lpstr>
      <vt:lpstr>Webdings</vt:lpstr>
      <vt:lpstr>Times</vt:lpstr>
      <vt:lpstr>楷体_GB2312</vt:lpstr>
      <vt:lpstr>新宋体</vt:lpstr>
      <vt:lpstr>楷体_GB2312</vt:lpstr>
      <vt:lpstr>Monotype Sorts</vt:lpstr>
      <vt:lpstr>Courier New</vt:lpstr>
      <vt:lpstr>Calibri Light</vt:lpstr>
      <vt:lpstr>Office 主题</vt:lpstr>
      <vt:lpstr>1_Office 主题</vt:lpstr>
      <vt:lpstr>2_Office 主题</vt:lpstr>
      <vt:lpstr>3_Office 主题</vt:lpstr>
      <vt:lpstr>5_Office 主题</vt:lpstr>
      <vt:lpstr>6_Office 主题</vt:lpstr>
      <vt:lpstr>7_Office 主题</vt:lpstr>
      <vt:lpstr>8_Office 主题</vt:lpstr>
      <vt:lpstr>9_Office 主题</vt:lpstr>
      <vt:lpstr>10_Office 主题</vt:lpstr>
      <vt:lpstr>11_Office 主题</vt:lpstr>
      <vt:lpstr>12_Office 主题</vt:lpstr>
      <vt:lpstr>14_Office 主题</vt:lpstr>
      <vt:lpstr>15_Office 主题</vt:lpstr>
      <vt:lpstr>16_Office 主题</vt:lpstr>
      <vt:lpstr>17_Office 主题</vt:lpstr>
      <vt:lpstr>13_Office 主题</vt:lpstr>
      <vt:lpstr>4_Office 主题</vt:lpstr>
      <vt:lpstr>19_Office 主题</vt:lpstr>
      <vt:lpstr>Paint.Picture</vt:lpstr>
      <vt:lpstr>Visio.Drawing.11</vt:lpstr>
      <vt:lpstr>Visio.Drawing.11</vt:lpstr>
      <vt:lpstr>Visio.Drawing.11</vt:lpstr>
      <vt:lpstr>Visio.Drawing.11</vt:lpstr>
      <vt:lpstr>Visio.Drawing.11</vt:lpstr>
      <vt:lpstr>Paint.Picture</vt:lpstr>
      <vt:lpstr>Paint.Picture</vt:lpstr>
      <vt:lpstr>Paint.Picture</vt:lpstr>
      <vt:lpstr>Paint.Picture</vt:lpstr>
      <vt:lpstr>Paint.Picture</vt:lpstr>
      <vt:lpstr>Visio.Drawing.11</vt:lpstr>
      <vt:lpstr>PBrush</vt:lpstr>
      <vt:lpstr>Visio.Drawing.11</vt:lpstr>
      <vt:lpstr>第7章 图</vt:lpstr>
      <vt:lpstr>知识导图</vt:lpstr>
      <vt:lpstr>7.1 图的定义和术语</vt:lpstr>
      <vt:lpstr>7.1 图的定义和术语</vt:lpstr>
      <vt:lpstr>7.1 图的定义和术语</vt:lpstr>
      <vt:lpstr>7.1 图的定义和术语</vt:lpstr>
      <vt:lpstr>7.1 图的定义和术语</vt:lpstr>
      <vt:lpstr>7.1 图的定义和术语</vt:lpstr>
      <vt:lpstr>7.1 图的定义和术语</vt:lpstr>
      <vt:lpstr>7.1 图的定义和术语</vt:lpstr>
      <vt:lpstr>7.1 图的定义和术语</vt:lpstr>
      <vt:lpstr>7.1 图的定义和术语</vt:lpstr>
      <vt:lpstr>7.1 图的定义和术语</vt:lpstr>
      <vt:lpstr>7.1 图的定义和术语</vt:lpstr>
      <vt:lpstr>7.2 图的存储结构</vt:lpstr>
      <vt:lpstr>7.2 图的存储结构</vt:lpstr>
      <vt:lpstr>7.2 图的存储结构</vt:lpstr>
      <vt:lpstr>7.2 图的存储结构</vt:lpstr>
      <vt:lpstr>7.2 图的存储结构</vt:lpstr>
      <vt:lpstr>7.2 图的存储结构</vt:lpstr>
      <vt:lpstr>7.2 图的存储结构</vt:lpstr>
      <vt:lpstr>7.2 图的存储结构</vt:lpstr>
      <vt:lpstr>7.2 图的存储结构</vt:lpstr>
      <vt:lpstr>7.2 图的存储结构</vt:lpstr>
      <vt:lpstr>7.2 图的存储结构</vt:lpstr>
      <vt:lpstr>7.2 图的存储结构</vt:lpstr>
      <vt:lpstr>7.2 图的存储结构</vt:lpstr>
      <vt:lpstr>7.2 图的存储结构</vt:lpstr>
      <vt:lpstr>7.2 图的存储结构</vt:lpstr>
      <vt:lpstr>7.2 图的存储结构</vt:lpstr>
      <vt:lpstr>7.2 图的存储结构</vt:lpstr>
      <vt:lpstr>7.2 图的存储结构</vt:lpstr>
      <vt:lpstr>7.3 图的遍历</vt:lpstr>
      <vt:lpstr>7.3 图的遍历</vt:lpstr>
      <vt:lpstr>7.3 图的遍历</vt:lpstr>
      <vt:lpstr>7.3 图的遍历</vt:lpstr>
      <vt:lpstr>7.3 图的遍历</vt:lpstr>
      <vt:lpstr>7.3 图的遍历</vt:lpstr>
      <vt:lpstr>7.3 图的遍历</vt:lpstr>
      <vt:lpstr>7.3 图的遍历</vt:lpstr>
      <vt:lpstr>7.3 图的遍历</vt:lpstr>
      <vt:lpstr>7.3 图的遍历</vt:lpstr>
      <vt:lpstr>7.3 图的遍历</vt:lpstr>
      <vt:lpstr>7.3 图的遍历</vt:lpstr>
      <vt:lpstr>7.4 图的连通性问题</vt:lpstr>
      <vt:lpstr>7.4 图的连通性问题</vt:lpstr>
      <vt:lpstr>7.4 图的连通性问题</vt:lpstr>
      <vt:lpstr>7.4 图的连通性问题</vt:lpstr>
      <vt:lpstr>7.4 图的连通性问题</vt:lpstr>
      <vt:lpstr>7.4 图的连通性问题</vt:lpstr>
      <vt:lpstr>7.4 图的连通性问题</vt:lpstr>
      <vt:lpstr>7.4 图的连通性问题</vt:lpstr>
      <vt:lpstr>7.4 图的连通性问题</vt:lpstr>
      <vt:lpstr>7.4 图的连通性问题</vt:lpstr>
      <vt:lpstr>7.4 图的连通性问题</vt:lpstr>
      <vt:lpstr>7.4 图的连通性问题</vt:lpstr>
      <vt:lpstr>7.4 图的连通性问题</vt:lpstr>
      <vt:lpstr>7.4 图的连通性问题</vt:lpstr>
      <vt:lpstr>7.4 图的连通性问题</vt:lpstr>
      <vt:lpstr>7.4 图的连通性问题</vt:lpstr>
      <vt:lpstr>7.4 图的连通性问题</vt:lpstr>
      <vt:lpstr>7.4 图的连通性问题</vt:lpstr>
      <vt:lpstr>7.4 图的连通性问题</vt:lpstr>
      <vt:lpstr>7.4 图的连通性问题</vt:lpstr>
      <vt:lpstr>7.4 图的连通性问题</vt:lpstr>
      <vt:lpstr>7.4 图的连通性问题</vt:lpstr>
      <vt:lpstr>7.4 图的连通性问题</vt:lpstr>
      <vt:lpstr>7.5 有向无环图的应用</vt:lpstr>
      <vt:lpstr>7.5 有向无环图的应用</vt:lpstr>
      <vt:lpstr>7.5 有向无环图的应用</vt:lpstr>
      <vt:lpstr>7.5 有向无环图的应用</vt:lpstr>
      <vt:lpstr>7.5 有向无环图的应用</vt:lpstr>
      <vt:lpstr>7.5 有向无环图的应用</vt:lpstr>
      <vt:lpstr>7.5 有向无环图的应用</vt:lpstr>
      <vt:lpstr>7.5 有向无环图的应用</vt:lpstr>
      <vt:lpstr>7.5 有向无环图的应用</vt:lpstr>
      <vt:lpstr>7.5 有向无环图的应用</vt:lpstr>
      <vt:lpstr>7.5 有向无环图的应用</vt:lpstr>
      <vt:lpstr>7.5 有向无环图的应用</vt:lpstr>
      <vt:lpstr>7.5 有向无环图的应用</vt:lpstr>
      <vt:lpstr>7.5 有向无环图的应用</vt:lpstr>
      <vt:lpstr>7.5 有向无环图的应用</vt:lpstr>
      <vt:lpstr>7.5 有向无环图的应用</vt:lpstr>
      <vt:lpstr>7.5 有向无环图的应用</vt:lpstr>
      <vt:lpstr>7.5 有向无环图的应用</vt:lpstr>
      <vt:lpstr>7.5 有向无环图的应用</vt:lpstr>
      <vt:lpstr>7.5 有向无环图的应用</vt:lpstr>
      <vt:lpstr>7.5 有向无环图的应用</vt:lpstr>
      <vt:lpstr>7.5 有向无环图的应用</vt:lpstr>
      <vt:lpstr>7.5 有向无环图的应用</vt:lpstr>
      <vt:lpstr>7.5 有向无环图的应用</vt:lpstr>
      <vt:lpstr>7.5 有向无环图的应用</vt:lpstr>
      <vt:lpstr>7.5 有向无环图的应用</vt:lpstr>
      <vt:lpstr>7.5 有向无环图的应用</vt:lpstr>
      <vt:lpstr>7.5 有向无环图的应用</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lpstr>7.6 最短路径</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线 性 表</dc:title>
  <dc:creator>PC</dc:creator>
  <cp:lastModifiedBy>Administrator</cp:lastModifiedBy>
  <cp:revision>170</cp:revision>
  <dcterms:created xsi:type="dcterms:W3CDTF">2020-02-02T14:08:00Z</dcterms:created>
  <dcterms:modified xsi:type="dcterms:W3CDTF">2024-04-26T01:06:18Z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CB2631218D5746A1B3EEC35C5B3D8DCB</vt:lpwstr>
  </property>
</Properties>
</file>